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54.xml" ContentType="application/vnd.openxmlformats-officedocument.presentationml.tags+xml"/>
  <Override PartName="/ppt/notesSlides/notesSlide55.xml" ContentType="application/vnd.openxmlformats-officedocument.presentationml.notesSlide+xml"/>
  <Override PartName="/ppt/tags/tag55.xml" ContentType="application/vnd.openxmlformats-officedocument.presentationml.tags+xml"/>
  <Override PartName="/ppt/notesSlides/notesSlide56.xml" ContentType="application/vnd.openxmlformats-officedocument.presentationml.notesSlide+xml"/>
  <Override PartName="/ppt/tags/tag56.xml" ContentType="application/vnd.openxmlformats-officedocument.presentationml.tags+xml"/>
  <Override PartName="/ppt/notesSlides/notesSlide57.xml" ContentType="application/vnd.openxmlformats-officedocument.presentationml.notesSlide+xml"/>
  <Override PartName="/ppt/tags/tag57.xml" ContentType="application/vnd.openxmlformats-officedocument.presentationml.tags+xml"/>
  <Override PartName="/ppt/notesSlides/notesSlide58.xml" ContentType="application/vnd.openxmlformats-officedocument.presentationml.notesSlide+xml"/>
  <Override PartName="/ppt/tags/tag58.xml" ContentType="application/vnd.openxmlformats-officedocument.presentationml.tags+xml"/>
  <Override PartName="/ppt/notesSlides/notesSlide59.xml" ContentType="application/vnd.openxmlformats-officedocument.presentationml.notesSlide+xml"/>
  <Override PartName="/ppt/tags/tag59.xml" ContentType="application/vnd.openxmlformats-officedocument.presentationml.tags+xml"/>
  <Override PartName="/ppt/notesSlides/notesSlide60.xml" ContentType="application/vnd.openxmlformats-officedocument.presentationml.notesSlide+xml"/>
  <Override PartName="/ppt/tags/tag60.xml" ContentType="application/vnd.openxmlformats-officedocument.presentationml.tags+xml"/>
  <Override PartName="/ppt/notesSlides/notesSlide61.xml" ContentType="application/vnd.openxmlformats-officedocument.presentationml.notesSlide+xml"/>
  <Override PartName="/ppt/tags/tag61.xml" ContentType="application/vnd.openxmlformats-officedocument.presentationml.tags+xml"/>
  <Override PartName="/ppt/notesSlides/notesSlide62.xml" ContentType="application/vnd.openxmlformats-officedocument.presentationml.notesSlide+xml"/>
  <Override PartName="/ppt/tags/tag62.xml" ContentType="application/vnd.openxmlformats-officedocument.presentationml.tags+xml"/>
  <Override PartName="/ppt/notesSlides/notesSlide63.xml" ContentType="application/vnd.openxmlformats-officedocument.presentationml.notesSlide+xml"/>
  <Override PartName="/ppt/tags/tag63.xml" ContentType="application/vnd.openxmlformats-officedocument.presentationml.tags+xml"/>
  <Override PartName="/ppt/notesSlides/notesSlide6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67.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8.xml" ContentType="application/vnd.openxmlformats-officedocument.presentationml.tags+xml"/>
  <Override PartName="/ppt/notesSlides/notesSlide71.xml" ContentType="application/vnd.openxmlformats-officedocument.presentationml.notesSlide+xml"/>
  <Override PartName="/ppt/tags/tag69.xml" ContentType="application/vnd.openxmlformats-officedocument.presentationml.tags+xml"/>
  <Override PartName="/ppt/notesSlides/notesSlide72.xml" ContentType="application/vnd.openxmlformats-officedocument.presentationml.notesSlide+xml"/>
  <Override PartName="/ppt/tags/tag7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0" r:id="rId1"/>
  </p:sldMasterIdLst>
  <p:notesMasterIdLst>
    <p:notesMasterId r:id="rId115"/>
  </p:notesMasterIdLst>
  <p:handoutMasterIdLst>
    <p:handoutMasterId r:id="rId116"/>
  </p:handoutMasterIdLst>
  <p:sldIdLst>
    <p:sldId id="257" r:id="rId2"/>
    <p:sldId id="258" r:id="rId3"/>
    <p:sldId id="259" r:id="rId4"/>
    <p:sldId id="260" r:id="rId5"/>
    <p:sldId id="445" r:id="rId6"/>
    <p:sldId id="272" r:id="rId7"/>
    <p:sldId id="426" r:id="rId8"/>
    <p:sldId id="296" r:id="rId9"/>
    <p:sldId id="297" r:id="rId10"/>
    <p:sldId id="299" r:id="rId11"/>
    <p:sldId id="417" r:id="rId12"/>
    <p:sldId id="399" r:id="rId13"/>
    <p:sldId id="400" r:id="rId14"/>
    <p:sldId id="300" r:id="rId15"/>
    <p:sldId id="301" r:id="rId16"/>
    <p:sldId id="302" r:id="rId17"/>
    <p:sldId id="303" r:id="rId18"/>
    <p:sldId id="304" r:id="rId19"/>
    <p:sldId id="305" r:id="rId20"/>
    <p:sldId id="401" r:id="rId21"/>
    <p:sldId id="363" r:id="rId22"/>
    <p:sldId id="364" r:id="rId23"/>
    <p:sldId id="365" r:id="rId24"/>
    <p:sldId id="366" r:id="rId25"/>
    <p:sldId id="367" r:id="rId26"/>
    <p:sldId id="307" r:id="rId27"/>
    <p:sldId id="391" r:id="rId28"/>
    <p:sldId id="309" r:id="rId29"/>
    <p:sldId id="310" r:id="rId30"/>
    <p:sldId id="311" r:id="rId31"/>
    <p:sldId id="312" r:id="rId32"/>
    <p:sldId id="313" r:id="rId33"/>
    <p:sldId id="392" r:id="rId34"/>
    <p:sldId id="315" r:id="rId35"/>
    <p:sldId id="316" r:id="rId36"/>
    <p:sldId id="317" r:id="rId37"/>
    <p:sldId id="318" r:id="rId38"/>
    <p:sldId id="371" r:id="rId39"/>
    <p:sldId id="372" r:id="rId40"/>
    <p:sldId id="373" r:id="rId41"/>
    <p:sldId id="374" r:id="rId42"/>
    <p:sldId id="375" r:id="rId43"/>
    <p:sldId id="376" r:id="rId44"/>
    <p:sldId id="377" r:id="rId45"/>
    <p:sldId id="378" r:id="rId46"/>
    <p:sldId id="423" r:id="rId47"/>
    <p:sldId id="379" r:id="rId48"/>
    <p:sldId id="380" r:id="rId49"/>
    <p:sldId id="381" r:id="rId50"/>
    <p:sldId id="382" r:id="rId51"/>
    <p:sldId id="383" r:id="rId52"/>
    <p:sldId id="384" r:id="rId53"/>
    <p:sldId id="385" r:id="rId54"/>
    <p:sldId id="386" r:id="rId55"/>
    <p:sldId id="387" r:id="rId56"/>
    <p:sldId id="388" r:id="rId57"/>
    <p:sldId id="323" r:id="rId58"/>
    <p:sldId id="324" r:id="rId59"/>
    <p:sldId id="325" r:id="rId60"/>
    <p:sldId id="321" r:id="rId61"/>
    <p:sldId id="322" r:id="rId62"/>
    <p:sldId id="446" r:id="rId63"/>
    <p:sldId id="327" r:id="rId64"/>
    <p:sldId id="447" r:id="rId65"/>
    <p:sldId id="396" r:id="rId66"/>
    <p:sldId id="329" r:id="rId67"/>
    <p:sldId id="326" r:id="rId68"/>
    <p:sldId id="448" r:id="rId69"/>
    <p:sldId id="449" r:id="rId70"/>
    <p:sldId id="328" r:id="rId71"/>
    <p:sldId id="341" r:id="rId72"/>
    <p:sldId id="330" r:id="rId73"/>
    <p:sldId id="332" r:id="rId74"/>
    <p:sldId id="339" r:id="rId75"/>
    <p:sldId id="340" r:id="rId76"/>
    <p:sldId id="450" r:id="rId77"/>
    <p:sldId id="333" r:id="rId78"/>
    <p:sldId id="452" r:id="rId79"/>
    <p:sldId id="397" r:id="rId80"/>
    <p:sldId id="335" r:id="rId81"/>
    <p:sldId id="336" r:id="rId82"/>
    <p:sldId id="453" r:id="rId83"/>
    <p:sldId id="454" r:id="rId84"/>
    <p:sldId id="337" r:id="rId85"/>
    <p:sldId id="338" r:id="rId86"/>
    <p:sldId id="455" r:id="rId87"/>
    <p:sldId id="456" r:id="rId88"/>
    <p:sldId id="457" r:id="rId89"/>
    <p:sldId id="458" r:id="rId90"/>
    <p:sldId id="459" r:id="rId91"/>
    <p:sldId id="343" r:id="rId92"/>
    <p:sldId id="344" r:id="rId93"/>
    <p:sldId id="345" r:id="rId94"/>
    <p:sldId id="346" r:id="rId95"/>
    <p:sldId id="348" r:id="rId96"/>
    <p:sldId id="350" r:id="rId97"/>
    <p:sldId id="462" r:id="rId98"/>
    <p:sldId id="464" r:id="rId99"/>
    <p:sldId id="465" r:id="rId100"/>
    <p:sldId id="421" r:id="rId101"/>
    <p:sldId id="408" r:id="rId102"/>
    <p:sldId id="409" r:id="rId103"/>
    <p:sldId id="411" r:id="rId104"/>
    <p:sldId id="466" r:id="rId105"/>
    <p:sldId id="467" r:id="rId106"/>
    <p:sldId id="468" r:id="rId107"/>
    <p:sldId id="469" r:id="rId108"/>
    <p:sldId id="470" r:id="rId109"/>
    <p:sldId id="471" r:id="rId110"/>
    <p:sldId id="472" r:id="rId111"/>
    <p:sldId id="476" r:id="rId112"/>
    <p:sldId id="474" r:id="rId113"/>
    <p:sldId id="473" r:id="rId114"/>
  </p:sldIdLst>
  <p:sldSz cx="9144000" cy="6858000" type="screen4x3"/>
  <p:notesSz cx="7010400" cy="9296400"/>
  <p:embeddedFontLst>
    <p:embeddedFont>
      <p:font typeface="Calibri" panose="020F0502020204030204" pitchFamily="34" charset="0"/>
      <p:regular r:id="rId117"/>
      <p:bold r:id="rId118"/>
      <p:italic r:id="rId119"/>
      <p:boldItalic r:id="rId120"/>
    </p:embeddedFont>
    <p:embeddedFont>
      <p:font typeface="Roboto" panose="020B0604020202020204" charset="0"/>
      <p:regular r:id="rId121"/>
      <p:bold r:id="rId122"/>
      <p:italic r:id="rId123"/>
      <p:boldItalic r:id="rId124"/>
    </p:embeddedFont>
    <p:embeddedFont>
      <p:font typeface="Verdana" panose="020B0604030504040204" pitchFamily="34"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92">
          <p15:clr>
            <a:srgbClr val="000000"/>
          </p15:clr>
        </p15:guide>
        <p15:guide id="3" orient="horz" pos="21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1B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95030" autoAdjust="0"/>
  </p:normalViewPr>
  <p:slideViewPr>
    <p:cSldViewPr snapToGrid="0">
      <p:cViewPr varScale="1">
        <p:scale>
          <a:sx n="79" d="100"/>
          <a:sy n="79" d="100"/>
        </p:scale>
        <p:origin x="1421" y="72"/>
      </p:cViewPr>
      <p:guideLst>
        <p:guide orient="horz" pos="2160"/>
        <p:guide pos="2892"/>
        <p:guide orient="horz" pos="2187"/>
      </p:guideLst>
    </p:cSldViewPr>
  </p:slideViewPr>
  <p:outlineViewPr>
    <p:cViewPr>
      <p:scale>
        <a:sx n="33" d="100"/>
        <a:sy n="33" d="100"/>
      </p:scale>
      <p:origin x="0" y="5866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notesMaster" Target="notesMasters/notesMaster1.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3D26EC37-F1ED-426F-8C87-B06EE5D3EA04}" type="datetimeFigureOut">
              <a:rPr lang="en-US" smtClean="0"/>
              <a:t>7/14/2021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497E102-7354-44CF-88FC-86061C4419B8}" type="slidenum">
              <a:rPr lang="en-US" smtClean="0"/>
              <a:t>‹#›</a:t>
            </a:fld>
            <a:endParaRPr lang="en-US"/>
          </a:p>
        </p:txBody>
      </p:sp>
    </p:spTree>
    <p:extLst>
      <p:ext uri="{BB962C8B-B14F-4D97-AF65-F5344CB8AC3E}">
        <p14:creationId xmlns:p14="http://schemas.microsoft.com/office/powerpoint/2010/main" val="28954675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37840" cy="464820"/>
          </a:xfrm>
          <a:prstGeom prst="rect">
            <a:avLst/>
          </a:prstGeom>
          <a:noFill/>
          <a:ln>
            <a:noFill/>
          </a:ln>
        </p:spPr>
        <p:txBody>
          <a:bodyPr spcFirstLastPara="1" wrap="square" lIns="91425" tIns="91425" rIns="91425" bIns="9142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8" y="0"/>
            <a:ext cx="3037840" cy="464820"/>
          </a:xfrm>
          <a:prstGeom prst="rect">
            <a:avLst/>
          </a:prstGeom>
          <a:noFill/>
          <a:ln>
            <a:noFill/>
          </a:ln>
        </p:spPr>
        <p:txBody>
          <a:bodyPr spcFirstLastPara="1" wrap="square" lIns="91425" tIns="91425" rIns="91425" bIns="9142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29967"/>
            <a:ext cx="3037840" cy="464820"/>
          </a:xfrm>
          <a:prstGeom prst="rect">
            <a:avLst/>
          </a:prstGeom>
          <a:noFill/>
          <a:ln>
            <a:noFill/>
          </a:ln>
        </p:spPr>
        <p:txBody>
          <a:bodyPr spcFirstLastPara="1" wrap="square" lIns="91425" tIns="91425" rIns="91425" bIns="9142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32275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11.xml"/><Relationship Id="rId6" Type="http://schemas.openxmlformats.org/officeDocument/2006/relationships/hyperlink" Target="http://oac.cdlib.org/ark:/13030/ft2c6003jt/?brand=oac4&amp;layout=metadata" TargetMode="External"/><Relationship Id="rId5" Type="http://schemas.openxmlformats.org/officeDocument/2006/relationships/hyperlink" Target="https://calisphere.org/collections/24123/" TargetMode="External"/><Relationship Id="rId4" Type="http://schemas.openxmlformats.org/officeDocument/2006/relationships/hyperlink" Target="https://calisphere.org/institution/4/collection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5.xml"/><Relationship Id="rId7" Type="http://schemas.openxmlformats.org/officeDocument/2006/relationships/hyperlink" Target="http://oac.cdlib.org/ark:/13030/ft0d5n98v4/?brand=oac4&amp;layout=metadata" TargetMode="External"/><Relationship Id="rId2" Type="http://schemas.openxmlformats.org/officeDocument/2006/relationships/notesMaster" Target="../notesMasters/notesMaster1.xml"/><Relationship Id="rId1" Type="http://schemas.openxmlformats.org/officeDocument/2006/relationships/tags" Target="../tags/tag12.xml"/><Relationship Id="rId6" Type="http://schemas.openxmlformats.org/officeDocument/2006/relationships/hyperlink" Target="https://calisphere.org/collections/24123/" TargetMode="External"/><Relationship Id="rId5" Type="http://schemas.openxmlformats.org/officeDocument/2006/relationships/hyperlink" Target="https://calisphere.org/institution/4/collections/" TargetMode="External"/><Relationship Id="rId4" Type="http://schemas.openxmlformats.org/officeDocument/2006/relationships/hyperlink" Target="https://calisphere.org/item/ark:/13030/ft0d5n98v4/"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6.xml"/><Relationship Id="rId7" Type="http://schemas.openxmlformats.org/officeDocument/2006/relationships/hyperlink" Target="http://oac.cdlib.org/ark:/13030/ft0h4n990b/?brand=oac4&amp;layout=metadata" TargetMode="External"/><Relationship Id="rId2" Type="http://schemas.openxmlformats.org/officeDocument/2006/relationships/notesMaster" Target="../notesMasters/notesMaster1.xml"/><Relationship Id="rId1" Type="http://schemas.openxmlformats.org/officeDocument/2006/relationships/tags" Target="../tags/tag13.xml"/><Relationship Id="rId6" Type="http://schemas.openxmlformats.org/officeDocument/2006/relationships/hyperlink" Target="https://calisphere.org/collections/24123/" TargetMode="External"/><Relationship Id="rId5" Type="http://schemas.openxmlformats.org/officeDocument/2006/relationships/hyperlink" Target="https://calisphere.org/institution/4/collections/" TargetMode="External"/><Relationship Id="rId4" Type="http://schemas.openxmlformats.org/officeDocument/2006/relationships/hyperlink" Target="https://calisphere.org/item/ark:/13030/ft0h4n990b/"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7.xml"/><Relationship Id="rId7" Type="http://schemas.openxmlformats.org/officeDocument/2006/relationships/hyperlink" Target="http://oac.cdlib.org/ark:/13030/ft658006cm/?brand=oac4&amp;layout=metadata" TargetMode="External"/><Relationship Id="rId2" Type="http://schemas.openxmlformats.org/officeDocument/2006/relationships/notesMaster" Target="../notesMasters/notesMaster1.xml"/><Relationship Id="rId1" Type="http://schemas.openxmlformats.org/officeDocument/2006/relationships/tags" Target="../tags/tag14.xml"/><Relationship Id="rId6" Type="http://schemas.openxmlformats.org/officeDocument/2006/relationships/hyperlink" Target="https://calisphere.org/collections/24123/" TargetMode="External"/><Relationship Id="rId5" Type="http://schemas.openxmlformats.org/officeDocument/2006/relationships/hyperlink" Target="https://calisphere.org/institution/4/collections/" TargetMode="External"/><Relationship Id="rId4" Type="http://schemas.openxmlformats.org/officeDocument/2006/relationships/hyperlink" Target="https://calisphere.org/item/ark:/13030/ft658006c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8.xml"/><Relationship Id="rId7" Type="http://schemas.openxmlformats.org/officeDocument/2006/relationships/hyperlink" Target="http://oac.cdlib.org/ark:/13030/ft0199n4tr/?brand=oac4&amp;layout=metadata" TargetMode="External"/><Relationship Id="rId2" Type="http://schemas.openxmlformats.org/officeDocument/2006/relationships/notesMaster" Target="../notesMasters/notesMaster1.xml"/><Relationship Id="rId1" Type="http://schemas.openxmlformats.org/officeDocument/2006/relationships/tags" Target="../tags/tag15.xml"/><Relationship Id="rId6" Type="http://schemas.openxmlformats.org/officeDocument/2006/relationships/hyperlink" Target="https://calisphere.org/collections/24123/" TargetMode="External"/><Relationship Id="rId5" Type="http://schemas.openxmlformats.org/officeDocument/2006/relationships/hyperlink" Target="https://calisphere.org/institution/4/collections/" TargetMode="External"/><Relationship Id="rId4" Type="http://schemas.openxmlformats.org/officeDocument/2006/relationships/hyperlink" Target="https://calisphere.org/item/ark:/13030/ft0199n4tr/"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9.xml"/><Relationship Id="rId7" Type="http://schemas.openxmlformats.org/officeDocument/2006/relationships/hyperlink" Target="http://oac.cdlib.org/ark:/13030/ft467nb1rk/?brand=oac4&amp;layout=metadata" TargetMode="External"/><Relationship Id="rId2" Type="http://schemas.openxmlformats.org/officeDocument/2006/relationships/notesMaster" Target="../notesMasters/notesMaster1.xml"/><Relationship Id="rId1" Type="http://schemas.openxmlformats.org/officeDocument/2006/relationships/tags" Target="../tags/tag16.xml"/><Relationship Id="rId6" Type="http://schemas.openxmlformats.org/officeDocument/2006/relationships/hyperlink" Target="https://calisphere.org/collections/24123/" TargetMode="External"/><Relationship Id="rId5" Type="http://schemas.openxmlformats.org/officeDocument/2006/relationships/hyperlink" Target="https://calisphere.org/institution/4/collections/" TargetMode="External"/><Relationship Id="rId4" Type="http://schemas.openxmlformats.org/officeDocument/2006/relationships/hyperlink" Target="https://calisphere.org/item/ark:/13030/ft467nb1rk/"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2.xml"/><Relationship Id="rId4" Type="http://schemas.openxmlformats.org/officeDocument/2006/relationships/hyperlink" Target="https://www.google.com/search?q=prescription+order+from+1940s&amp;tbm=isch&amp;tbo=u&amp;source=univ&amp;sa=X&amp;ved=0ahUKEwib-M_bitjaAhWm3oMKHXDtDlAQsAQITQ&amp;biw=1344&amp;bih=755#imgrc=R0LucoGJOMcRfM"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25.xml"/><Relationship Id="rId5" Type="http://schemas.openxmlformats.org/officeDocument/2006/relationships/hyperlink" Target="http://www.indianamilitary.org/FtHarrison/SoThinkMenu/FtHarrisonSTART.htm" TargetMode="External"/><Relationship Id="rId4" Type="http://schemas.openxmlformats.org/officeDocument/2006/relationships/hyperlink" Target="https://archive.org/stream/historyoffortben00fort/historyoffortben00fort_djvu.t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37.xml"/><Relationship Id="rId4" Type="http://schemas.openxmlformats.org/officeDocument/2006/relationships/hyperlink" Target="http://www.thehistoryblog.com/archives/21692"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9.xml"/><Relationship Id="rId2" Type="http://schemas.openxmlformats.org/officeDocument/2006/relationships/notesMaster" Target="../notesMasters/notesMaster1.xml"/><Relationship Id="rId1" Type="http://schemas.openxmlformats.org/officeDocument/2006/relationships/tags" Target="../tags/tag38.xml"/><Relationship Id="rId4" Type="http://schemas.openxmlformats.org/officeDocument/2006/relationships/hyperlink" Target="http://www.thehistoryblog.com/archives/21692"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60.xml"/><Relationship Id="rId2" Type="http://schemas.openxmlformats.org/officeDocument/2006/relationships/notesMaster" Target="../notesMasters/notesMaster1.xml"/><Relationship Id="rId1" Type="http://schemas.openxmlformats.org/officeDocument/2006/relationships/tags" Target="../tags/tag39.xml"/><Relationship Id="rId6" Type="http://schemas.openxmlformats.org/officeDocument/2006/relationships/hyperlink" Target="https://books.google.com/books?id=5fkzAQAAMAAJ&amp;pg=PA548&amp;lpg=PA548&amp;dq=frank+m+hall+building+denver+co&amp;source=bl&amp;ots=lRA1cAkNhj&amp;sig=VYV92swx4mf9q-E9GED9N6_LDWM&amp;hl=en&amp;sa=X&amp;ved=0ahUKEwjQwojz-unaAhXG64MKHbrXDV0Q6AEIOTAD#v=onepage&amp;q=frank%20m%20hall%20building%20denver%20co&amp;f=false" TargetMode="External"/><Relationship Id="rId5" Type="http://schemas.openxmlformats.org/officeDocument/2006/relationships/hyperlink" Target="https://books.google.com/books?id=5fkzAQAAMAAJ&amp;pg=PA548&amp;lpg=PA548&amp;dq=frank+m+hall+building+denver+co&amp;source=bl&amp;ots=lRA1cAkNhj&amp;sig=VYV92swx4mf9q-E9GED9N6_LDWM&amp;hl=en&amp;sa=X&amp;ved=0ahUKEwjQwojz-unaAhXG64MKHbrXDV0Q6AEIOTAD" TargetMode="External"/><Relationship Id="rId4" Type="http://schemas.openxmlformats.org/officeDocument/2006/relationships/hyperlink" Target="https://books.google.com/books?id=74hNAAAAMAAJ&amp;pg=PA252&amp;lpg=PA252&amp;dq=Frank+M+hall+pharmacist+denver+colorado&amp;source=bl&amp;ots=StURx5Z_tM&amp;sig=uqv5QKFas-vsiFI4Fr27XEbuCmk&amp;hl=en&amp;sa=X&amp;ved=0ahUKEwi8r5_jhOraAhWLnoMKHXjsBiYQ6AEIMTAF#v=onepage&amp;q=Frank%20M%20hall%20pharmacist%20denver%20colorado&amp;f=false"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61.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66.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67.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44.xml"/><Relationship Id="rId4" Type="http://schemas.openxmlformats.org/officeDocument/2006/relationships/hyperlink" Target="https://www.ndrugs.com/?s=irradol-a"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71.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72.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7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74.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75.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77.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50.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51.xml.rels><?xml version="1.0" encoding="UTF-8" standalone="yes"?>
<Relationships xmlns="http://schemas.openxmlformats.org/package/2006/relationships"><Relationship Id="rId3" Type="http://schemas.openxmlformats.org/officeDocument/2006/relationships/slide" Target="../slides/slide80.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52.xml.rels><?xml version="1.0" encoding="UTF-8" standalone="yes"?>
<Relationships xmlns="http://schemas.openxmlformats.org/package/2006/relationships"><Relationship Id="rId3" Type="http://schemas.openxmlformats.org/officeDocument/2006/relationships/slide" Target="../slides/slide81.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slide" Target="../slides/slide84.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55.xml.rels><?xml version="1.0" encoding="UTF-8" standalone="yes"?>
<Relationships xmlns="http://schemas.openxmlformats.org/package/2006/relationships"><Relationship Id="rId3" Type="http://schemas.openxmlformats.org/officeDocument/2006/relationships/slide" Target="../slides/slide85.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56.xml.rels><?xml version="1.0" encoding="UTF-8" standalone="yes"?>
<Relationships xmlns="http://schemas.openxmlformats.org/package/2006/relationships"><Relationship Id="rId3" Type="http://schemas.openxmlformats.org/officeDocument/2006/relationships/slide" Target="../slides/slide90.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57.xml.rels><?xml version="1.0" encoding="UTF-8" standalone="yes"?>
<Relationships xmlns="http://schemas.openxmlformats.org/package/2006/relationships"><Relationship Id="rId3" Type="http://schemas.openxmlformats.org/officeDocument/2006/relationships/slide" Target="../slides/slide91.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61.xml.rels><?xml version="1.0" encoding="UTF-8" standalone="yes"?>
<Relationships xmlns="http://schemas.openxmlformats.org/package/2006/relationships"><Relationship Id="rId3" Type="http://schemas.openxmlformats.org/officeDocument/2006/relationships/slide" Target="../slides/slide95.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62.xml.rels><?xml version="1.0" encoding="UTF-8" standalone="yes"?>
<Relationships xmlns="http://schemas.openxmlformats.org/package/2006/relationships"><Relationship Id="rId3" Type="http://schemas.openxmlformats.org/officeDocument/2006/relationships/slide" Target="../slides/slide96.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slide" Target="../slides/slide101.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65.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research.archives.gov/description/7644723"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slide" Target="../slides/slide105.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110.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71.xml.rels><?xml version="1.0" encoding="UTF-8" standalone="yes"?>
<Relationships xmlns="http://schemas.openxmlformats.org/package/2006/relationships"><Relationship Id="rId3" Type="http://schemas.openxmlformats.org/officeDocument/2006/relationships/slide" Target="../slides/slide112.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72.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 name="Shape 30"/>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1" name="Shape 31"/>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a:t>
            </a:fld>
            <a:endParaRPr sz="1200">
              <a:solidFill>
                <a:schemeClr val="dk1"/>
              </a:solidFill>
              <a:latin typeface="Calibri"/>
              <a:ea typeface="Calibri"/>
              <a:cs typeface="Calibri"/>
              <a:sym typeface="Calibri"/>
            </a:endParaRPr>
          </a:p>
        </p:txBody>
      </p:sp>
      <p:sp>
        <p:nvSpPr>
          <p:cNvPr id="32" name="Shape 32"/>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25835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Shape 7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8" name="Shape 78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Reference:  http://bigorangelandmarks.blogspot.com/2007/09/no-64-plaza-park.html</a:t>
            </a:r>
            <a:endParaRPr sz="1200" b="0" i="0" u="none" strike="noStrike" cap="none" dirty="0">
              <a:solidFill>
                <a:schemeClr val="dk1"/>
              </a:solidFill>
              <a:latin typeface="Calibri"/>
              <a:ea typeface="Calibri"/>
              <a:cs typeface="Calibri"/>
              <a:sym typeface="Calibri"/>
            </a:endParaRPr>
          </a:p>
        </p:txBody>
      </p:sp>
      <p:sp>
        <p:nvSpPr>
          <p:cNvPr id="789" name="Shape 789"/>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790" name="Shape 79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
        <p:nvSpPr>
          <p:cNvPr id="791" name="Shape 791"/>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8676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niku</a:t>
            </a:r>
            <a:r>
              <a:rPr lang="en-US" dirty="0"/>
              <a:t>” most often refers to a big chunk of meat, or a meaty bone.  Based on other references</a:t>
            </a:r>
            <a:r>
              <a:rPr lang="en-US" baseline="0" dirty="0"/>
              <a:t> from other letters, I think this is a joke on Bonomi related to his hefty girth and size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9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niku</a:t>
            </a:r>
            <a:r>
              <a:rPr lang="en-US" dirty="0"/>
              <a:t>” most often refers to a big chunk of meat, or a meaty bone.  Based on other references</a:t>
            </a:r>
            <a:r>
              <a:rPr lang="en-US" baseline="0" dirty="0"/>
              <a:t> from other letters, I think this is a joke on Bonomi related to his hefty girth and size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094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Shape 372"/>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solidFill>
                  <a:srgbClr val="C00000"/>
                </a:solidFill>
              </a:rPr>
              <a:t>Dialogue:  Muts Nobe arrived with his wife, Catherine, from ________________________, California on Saturday, May 9, 1942 at 4:30 in the afternoon.  As he wrote to John Bonomi on May 17, 1942,Well, here we are in one of the best U.S. concentration camps as of Anno Domini, 1942.  I tried to get in touch with you before leaving, but [you] were out.  You see, we had to leave on a 48 hour notice.  Boy, oh boy, but it was hectic.  Shopping, rushing around, etc. </a:t>
            </a:r>
            <a:endParaRPr>
              <a:solidFill>
                <a:srgbClr val="C00000"/>
              </a:solidFill>
            </a:endParaRPr>
          </a:p>
          <a:p>
            <a:pPr marL="0" lvl="0" indent="0">
              <a:spcBef>
                <a:spcPts val="0"/>
              </a:spcBef>
              <a:spcAft>
                <a:spcPts val="0"/>
              </a:spcAft>
              <a:buNone/>
            </a:pPr>
            <a:endParaRPr>
              <a:solidFill>
                <a:srgbClr val="C00000"/>
              </a:solidFill>
            </a:endParaRPr>
          </a:p>
          <a:p>
            <a:pPr marL="0" lvl="0" indent="0">
              <a:spcBef>
                <a:spcPts val="0"/>
              </a:spcBef>
              <a:spcAft>
                <a:spcPts val="0"/>
              </a:spcAft>
              <a:buNone/>
            </a:pPr>
            <a:r>
              <a:rPr lang="en-US"/>
              <a:t>https://calisphere.org/item/ark:/13030/ft2c6003jt/</a:t>
            </a:r>
            <a:endParaRPr/>
          </a:p>
          <a:p>
            <a:pPr marL="0" lvl="0" indent="0">
              <a:spcBef>
                <a:spcPts val="0"/>
              </a:spcBef>
              <a:spcAft>
                <a:spcPts val="0"/>
              </a:spcAft>
              <a:buNone/>
            </a:pPr>
            <a:endParaRPr/>
          </a:p>
          <a:p>
            <a:pPr marL="0" lvl="0" indent="0">
              <a:spcBef>
                <a:spcPts val="0"/>
              </a:spcBef>
              <a:spcAft>
                <a:spcPts val="0"/>
              </a:spcAft>
              <a:buNone/>
            </a:pPr>
            <a:r>
              <a:rPr lang="en-US" sz="1050">
                <a:solidFill>
                  <a:srgbClr val="F36F23"/>
                </a:solidFill>
                <a:highlight>
                  <a:srgbClr val="FFFFFF"/>
                </a:highlight>
                <a:uFill>
                  <a:noFill/>
                </a:uFill>
                <a:latin typeface="Arial"/>
                <a:ea typeface="Arial"/>
                <a:cs typeface="Arial"/>
                <a:sym typeface="Arial"/>
                <a:hlinkClick r:id="rId4"/>
              </a:rPr>
              <a:t>UC Berkeley, Bancroft Library </a:t>
            </a:r>
            <a:r>
              <a:rPr lang="en-US" sz="1050">
                <a:highlight>
                  <a:srgbClr val="FFFFFF"/>
                </a:highlight>
                <a:latin typeface="Arial"/>
                <a:ea typeface="Arial"/>
                <a:cs typeface="Arial"/>
                <a:sym typeface="Arial"/>
              </a:rPr>
              <a:t>&gt; </a:t>
            </a:r>
            <a:r>
              <a:rPr lang="en-US" sz="1050">
                <a:solidFill>
                  <a:srgbClr val="F36F23"/>
                </a:solidFill>
                <a:highlight>
                  <a:srgbClr val="FFFFFF"/>
                </a:highlight>
                <a:uFill>
                  <a:noFill/>
                </a:uFill>
                <a:latin typeface="Arial"/>
                <a:ea typeface="Arial"/>
                <a:cs typeface="Arial"/>
                <a:sym typeface="Arial"/>
                <a:hlinkClick r:id="rId5"/>
              </a:rPr>
              <a:t>War Relocation Authority Photographs of Japanese-American Evacuation and Resettlement</a:t>
            </a:r>
            <a:r>
              <a:rPr lang="en-US" sz="1050">
                <a:highlight>
                  <a:srgbClr val="FFFFFF"/>
                </a:highlight>
                <a:latin typeface="Arial"/>
                <a:ea typeface="Arial"/>
                <a:cs typeface="Arial"/>
                <a:sym typeface="Arial"/>
              </a:rPr>
              <a:t> &gt; Poston, Ariz., (Site No. 2)--Living quarters of evacuees of Japanese ancestry at this War Relocation Authority center as seen from water tower. Photographer: Clark, Fred Poston, Arizona</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Title: Poston, Ariz., (Site No. 2)--Living quarters of evacuees of Japanese ancestry at this War Relocation Authority center as seen from water tower. Photographer: Clark, Fred Poston, Arizona</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1942-06-01</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Collection: War Relocation Authority Photographs of Japanese-American Evacuation and Resettlement</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Owning Institution: UC Berkeley, Bancroft Library</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Source: Calisphere</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of access: April 25 2018 20:52</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Permalink: https://calisphere.org/item/ark:/13030/ft2c6003jt/</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a:latin typeface="Arial"/>
                <a:ea typeface="Arial"/>
                <a:cs typeface="Arial"/>
                <a:sym typeface="Arial"/>
              </a:rPr>
              <a:t>Item Information. </a:t>
            </a:r>
            <a:r>
              <a:rPr lang="en-US" sz="1800">
                <a:solidFill>
                  <a:srgbClr val="F36F23"/>
                </a:solidFill>
                <a:uFill>
                  <a:noFill/>
                </a:uFill>
                <a:latin typeface="Arial"/>
                <a:ea typeface="Arial"/>
                <a:cs typeface="Arial"/>
                <a:sym typeface="Arial"/>
                <a:hlinkClick r:id="rId6"/>
              </a:rPr>
              <a:t>View source record on the Online Archive of California. </a:t>
            </a:r>
            <a:endParaRPr sz="1800">
              <a:solidFill>
                <a:srgbClr val="F36F23"/>
              </a:solidFill>
              <a:uFill>
                <a:noFill/>
              </a:uFill>
              <a:latin typeface="Arial"/>
              <a:ea typeface="Arial"/>
              <a:cs typeface="Arial"/>
              <a:sym typeface="Arial"/>
              <a:hlinkClick r:id="rId6"/>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Title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Poston, Ariz., (Site No. 2)--Living quarters of evacuees of Japanese ancestry at this War Relocation Authority center as seen from water tower. Photographer: Clark, Fred Poston, Arizona</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Date Created and/or Issued</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1942-06-01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Publication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Contributing Institution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4"/>
              </a:rPr>
              <a:t>UC Berkeley, Bancroft Library</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Collection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5"/>
              </a:rPr>
              <a:t>War Relocation Authority Photographs of Japanese-American Evacuation and Resettlement</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Rights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Type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image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Identifier</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http://ark.cdlib.org/ark:/13030/ft2c6003jt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WRA no. A-191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Subject</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Japanese Americans--Evacuation and relocation, 1942-1945--Photographs </a:t>
            </a:r>
            <a:endParaRPr sz="1050">
              <a:latin typeface="Arial"/>
              <a:ea typeface="Arial"/>
              <a:cs typeface="Arial"/>
              <a:sym typeface="Arial"/>
            </a:endParaRPr>
          </a:p>
          <a:p>
            <a:pPr marL="0" lvl="0" indent="0">
              <a:spcBef>
                <a:spcPts val="150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p:txBody>
      </p:sp>
      <p:sp>
        <p:nvSpPr>
          <p:cNvPr id="373" name="Shape 373"/>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14</a:t>
            </a:fld>
            <a:endParaRPr/>
          </a:p>
        </p:txBody>
      </p:sp>
    </p:spTree>
    <p:extLst>
      <p:ext uri="{BB962C8B-B14F-4D97-AF65-F5344CB8AC3E}">
        <p14:creationId xmlns:p14="http://schemas.microsoft.com/office/powerpoint/2010/main" val="2644162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solidFill>
                  <a:srgbClr val="C00000"/>
                </a:solidFill>
              </a:rPr>
              <a:t>Dialogue:  As Muts continued on, “This place isn’t so bad--not so good either.  It’s typical Ariz desert land, desert heat, bugs, sand and a vile westerly wind that starts winding up around 5 every P.M. &amp; whoops hell-bent-for-leather lifting all of Arizona’s dust into our mouth, ears, nose, throat, rear end, etc, all at one time…”</a:t>
            </a:r>
            <a:endParaRPr>
              <a:solidFill>
                <a:srgbClr val="C00000"/>
              </a:solidFill>
            </a:endParaRPr>
          </a:p>
          <a:p>
            <a:pPr marL="0" lvl="0" indent="0">
              <a:spcBef>
                <a:spcPts val="0"/>
              </a:spcBef>
              <a:spcAft>
                <a:spcPts val="0"/>
              </a:spcAft>
              <a:buNone/>
            </a:pPr>
            <a:endParaRPr>
              <a:solidFill>
                <a:srgbClr val="C00000"/>
              </a:solidFill>
            </a:endParaRPr>
          </a:p>
          <a:p>
            <a:pPr marL="0" lvl="0" indent="0">
              <a:spcBef>
                <a:spcPts val="0"/>
              </a:spcBef>
              <a:spcAft>
                <a:spcPts val="0"/>
              </a:spcAft>
              <a:buNone/>
            </a:pPr>
            <a:r>
              <a:rPr lang="en-US" u="sng">
                <a:solidFill>
                  <a:schemeClr val="hlink"/>
                </a:solidFill>
                <a:hlinkClick r:id="rId4"/>
              </a:rPr>
              <a:t>https://calisphere.org/item/ark:/13030/ft0d5n98v4/</a:t>
            </a:r>
            <a:endParaRPr>
              <a:solidFill>
                <a:srgbClr val="000000"/>
              </a:solidFill>
            </a:endParaRPr>
          </a:p>
          <a:p>
            <a:pPr marL="0" lvl="0" indent="0">
              <a:spcBef>
                <a:spcPts val="0"/>
              </a:spcBef>
              <a:spcAft>
                <a:spcPts val="0"/>
              </a:spcAft>
              <a:buNone/>
            </a:pPr>
            <a:endParaRPr>
              <a:solidFill>
                <a:srgbClr val="000000"/>
              </a:solidFill>
            </a:endParaRPr>
          </a:p>
          <a:p>
            <a:pPr marL="0" lvl="0" indent="0">
              <a:spcBef>
                <a:spcPts val="0"/>
              </a:spcBef>
              <a:spcAft>
                <a:spcPts val="0"/>
              </a:spcAft>
              <a:buNone/>
            </a:pPr>
            <a:r>
              <a:rPr lang="en-US" sz="1050" u="sng">
                <a:solidFill>
                  <a:srgbClr val="BF4C0A"/>
                </a:solidFill>
                <a:highlight>
                  <a:srgbClr val="FFFFFF"/>
                </a:highlight>
                <a:latin typeface="Arial"/>
                <a:ea typeface="Arial"/>
                <a:cs typeface="Arial"/>
                <a:sym typeface="Arial"/>
                <a:hlinkClick r:id="rId5"/>
              </a:rPr>
              <a:t>UC Berkeley, Bancroft Library </a:t>
            </a:r>
            <a:r>
              <a:rPr lang="en-US" sz="1050">
                <a:highlight>
                  <a:srgbClr val="FFFFFF"/>
                </a:highlight>
                <a:latin typeface="Arial"/>
                <a:ea typeface="Arial"/>
                <a:cs typeface="Arial"/>
                <a:sym typeface="Arial"/>
              </a:rPr>
              <a:t>&gt; </a:t>
            </a:r>
            <a:r>
              <a:rPr lang="en-US" sz="1050">
                <a:solidFill>
                  <a:srgbClr val="F36F23"/>
                </a:solidFill>
                <a:highlight>
                  <a:srgbClr val="FFFFFF"/>
                </a:highlight>
                <a:uFill>
                  <a:noFill/>
                </a:uFill>
                <a:latin typeface="Arial"/>
                <a:ea typeface="Arial"/>
                <a:cs typeface="Arial"/>
                <a:sym typeface="Arial"/>
                <a:hlinkClick r:id="rId6"/>
              </a:rPr>
              <a:t>War Relocation Authority Photographs of Japanese-American Evacuation and Resettlement</a:t>
            </a:r>
            <a:r>
              <a:rPr lang="en-US" sz="1050">
                <a:highlight>
                  <a:srgbClr val="FFFFFF"/>
                </a:highlight>
                <a:latin typeface="Arial"/>
                <a:ea typeface="Arial"/>
                <a:cs typeface="Arial"/>
                <a:sym typeface="Arial"/>
              </a:rPr>
              <a:t> &gt; Poston After Sundown. A special award, first in camp scenes, was received on this entry in an art exhibit recently held at Cambridge, Massachusetts, under the sponsorship of the Friends Meeting. ($20) ARTIST: Kakunen Tsuruoka, Colorado River Relocation Center, Poston, Arizona. Cambridge, Massachusetts</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Title: Poston After Sundown. A special award, first in camp scenes, was received on this entry in an art exhibit recently held at Cambridge, Massachusetts, under the sponsorship of the Friends Meeting. ($20) ARTIST: Kakunen Tsuruoka, Colorado River Relocation Center, Poston, Arizona. Cambridge, Massachusetts</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1943</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Collection: War Relocation Authority Photographs of Japanese-American Evacuation and Resettlement</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Owning Institution: UC Berkeley, Bancroft Library</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Source: Calisphere</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of access: April 25 2018 21:22</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Permalink: https://calisphere.org/item/ark:/13030/ft0d5n98v4/</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a:latin typeface="Arial"/>
                <a:ea typeface="Arial"/>
                <a:cs typeface="Arial"/>
                <a:sym typeface="Arial"/>
              </a:rPr>
              <a:t>Item Information. </a:t>
            </a:r>
            <a:r>
              <a:rPr lang="en-US" sz="1800">
                <a:solidFill>
                  <a:srgbClr val="F36F23"/>
                </a:solidFill>
                <a:uFill>
                  <a:noFill/>
                </a:uFill>
                <a:latin typeface="Arial"/>
                <a:ea typeface="Arial"/>
                <a:cs typeface="Arial"/>
                <a:sym typeface="Arial"/>
                <a:hlinkClick r:id="rId7"/>
              </a:rPr>
              <a:t>View source record on the Online Archive of California. </a:t>
            </a:r>
            <a:endParaRPr sz="1800">
              <a:solidFill>
                <a:srgbClr val="F36F23"/>
              </a:solidFill>
              <a:uFill>
                <a:noFill/>
              </a:uFill>
              <a:latin typeface="Arial"/>
              <a:ea typeface="Arial"/>
              <a:cs typeface="Arial"/>
              <a:sym typeface="Arial"/>
              <a:hlinkClick r:id="rId7"/>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Title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Poston After Sundown. A special award, first in camp scenes, was received on this entry in an art exhibit recently held at Cambridge, Massachusetts, under the sponsorship of the Friends Meeting. ($20) ARTIST: Kakunen Tsuruoka, Colorado River Relocation Center, Poston, Arizona. Cambridge, Massachusetts</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Date Created and/or Issued</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1943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Publication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Contributing Institution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5"/>
              </a:rPr>
              <a:t>UC Berkeley, Bancroft Library</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Collection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6"/>
              </a:rPr>
              <a:t>War Relocation Authority Photographs of Japanese-American Evacuation and Resettlement</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Rights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Type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image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Identifier</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http://ark.cdlib.org/ark:/13030/ft0d5n98v4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WRA no. B-653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Subject</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Japanese Americans--Evacuation and relocation, 1942-1945--Photographs </a:t>
            </a:r>
            <a:endParaRPr sz="1050">
              <a:latin typeface="Arial"/>
              <a:ea typeface="Arial"/>
              <a:cs typeface="Arial"/>
              <a:sym typeface="Arial"/>
            </a:endParaRPr>
          </a:p>
          <a:p>
            <a:pPr marL="0" lvl="0" indent="0">
              <a:spcBef>
                <a:spcPts val="150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None/>
            </a:pPr>
            <a:endParaRPr>
              <a:solidFill>
                <a:srgbClr val="C00000"/>
              </a:solidFill>
            </a:endParaRPr>
          </a:p>
        </p:txBody>
      </p:sp>
      <p:sp>
        <p:nvSpPr>
          <p:cNvPr id="381" name="Shape 381"/>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15</a:t>
            </a:fld>
            <a:endParaRPr/>
          </a:p>
        </p:txBody>
      </p:sp>
    </p:spTree>
    <p:extLst>
      <p:ext uri="{BB962C8B-B14F-4D97-AF65-F5344CB8AC3E}">
        <p14:creationId xmlns:p14="http://schemas.microsoft.com/office/powerpoint/2010/main" val="190091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Shape 3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8" name="Shape 388"/>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rgbClr val="C00000"/>
                </a:solidFill>
              </a:rPr>
              <a:t>NOTE:  ½ of today’s average</a:t>
            </a:r>
            <a:r>
              <a:rPr lang="en-US" baseline="0" dirty="0">
                <a:solidFill>
                  <a:srgbClr val="C00000"/>
                </a:solidFill>
              </a:rPr>
              <a:t> garage size    </a:t>
            </a:r>
            <a:r>
              <a:rPr lang="en-US" dirty="0">
                <a:solidFill>
                  <a:srgbClr val="C00000"/>
                </a:solidFill>
              </a:rPr>
              <a:t>Dialogue:  As </a:t>
            </a:r>
            <a:r>
              <a:rPr lang="en-US" dirty="0" err="1">
                <a:solidFill>
                  <a:srgbClr val="C00000"/>
                </a:solidFill>
              </a:rPr>
              <a:t>Muts</a:t>
            </a:r>
            <a:r>
              <a:rPr lang="en-US" dirty="0">
                <a:solidFill>
                  <a:srgbClr val="C00000"/>
                </a:solidFill>
              </a:rPr>
              <a:t> continued on, “This place </a:t>
            </a:r>
            <a:r>
              <a:rPr lang="en-US" dirty="0" err="1">
                <a:solidFill>
                  <a:srgbClr val="C00000"/>
                </a:solidFill>
              </a:rPr>
              <a:t>isn</a:t>
            </a:r>
            <a:endParaRPr dirty="0">
              <a:solidFill>
                <a:srgbClr val="C00000"/>
              </a:solidFill>
            </a:endParaRPr>
          </a:p>
          <a:p>
            <a:pPr marL="0" lvl="0" indent="0">
              <a:spcBef>
                <a:spcPts val="0"/>
              </a:spcBef>
              <a:spcAft>
                <a:spcPts val="0"/>
              </a:spcAft>
              <a:buNone/>
            </a:pPr>
            <a:endParaRPr dirty="0"/>
          </a:p>
          <a:p>
            <a:pPr marL="0" lvl="0" indent="0">
              <a:spcBef>
                <a:spcPts val="0"/>
              </a:spcBef>
              <a:spcAft>
                <a:spcPts val="0"/>
              </a:spcAft>
              <a:buNone/>
            </a:pPr>
            <a:r>
              <a:rPr lang="en-US" u="sng" dirty="0">
                <a:solidFill>
                  <a:schemeClr val="hlink"/>
                </a:solidFill>
                <a:hlinkClick r:id="rId4"/>
              </a:rPr>
              <a:t>https://calisphere.org/item/ark:/13030/ft0h4n990b/</a:t>
            </a:r>
            <a:endParaRPr dirty="0"/>
          </a:p>
          <a:p>
            <a:pPr marL="0" lvl="0" indent="0">
              <a:spcBef>
                <a:spcPts val="0"/>
              </a:spcBef>
              <a:spcAft>
                <a:spcPts val="0"/>
              </a:spcAft>
              <a:buNone/>
            </a:pPr>
            <a:endParaRPr dirty="0"/>
          </a:p>
          <a:p>
            <a:pPr marL="0" lvl="0" indent="0">
              <a:spcBef>
                <a:spcPts val="0"/>
              </a:spcBef>
              <a:spcAft>
                <a:spcPts val="0"/>
              </a:spcAft>
              <a:buClr>
                <a:schemeClr val="dk1"/>
              </a:buClr>
              <a:buSzPts val="1100"/>
              <a:buFont typeface="Arial"/>
              <a:buNone/>
            </a:pPr>
            <a:r>
              <a:rPr lang="en-US" dirty="0"/>
              <a:t>Title: Poston, Ariz.--Site No. 1. Interior view of barrack construction at this War Relocation Authority center for evacuees of Japanese ancestry. Photographer: Clark, Fred Poston, Arizona</a:t>
            </a:r>
            <a:endParaRPr dirty="0"/>
          </a:p>
          <a:p>
            <a:pPr marL="0" lvl="0" indent="0">
              <a:spcBef>
                <a:spcPts val="0"/>
              </a:spcBef>
              <a:spcAft>
                <a:spcPts val="0"/>
              </a:spcAft>
              <a:buClr>
                <a:schemeClr val="dk1"/>
              </a:buClr>
              <a:buSzPts val="1100"/>
              <a:buFont typeface="Arial"/>
              <a:buNone/>
            </a:pPr>
            <a:r>
              <a:rPr lang="en-US" dirty="0"/>
              <a:t>Date: 1942-05-08</a:t>
            </a:r>
            <a:endParaRPr dirty="0"/>
          </a:p>
          <a:p>
            <a:pPr marL="0" lvl="0" indent="0">
              <a:spcBef>
                <a:spcPts val="0"/>
              </a:spcBef>
              <a:spcAft>
                <a:spcPts val="0"/>
              </a:spcAft>
              <a:buClr>
                <a:schemeClr val="dk1"/>
              </a:buClr>
              <a:buSzPts val="1100"/>
              <a:buFont typeface="Arial"/>
              <a:buNone/>
            </a:pPr>
            <a:r>
              <a:rPr lang="en-US" dirty="0"/>
              <a:t>Collection: War Relocation Authority Photographs of Japanese-American Evacuation and Resettlement</a:t>
            </a:r>
            <a:endParaRPr dirty="0"/>
          </a:p>
          <a:p>
            <a:pPr marL="0" lvl="0" indent="0">
              <a:spcBef>
                <a:spcPts val="0"/>
              </a:spcBef>
              <a:spcAft>
                <a:spcPts val="0"/>
              </a:spcAft>
              <a:buClr>
                <a:schemeClr val="dk1"/>
              </a:buClr>
              <a:buSzPts val="1100"/>
              <a:buFont typeface="Arial"/>
              <a:buNone/>
            </a:pPr>
            <a:r>
              <a:rPr lang="en-US" dirty="0"/>
              <a:t>Owning Institution: UC Berkeley, Bancroft Library</a:t>
            </a:r>
            <a:endParaRPr dirty="0"/>
          </a:p>
          <a:p>
            <a:pPr marL="0" lvl="0" indent="0">
              <a:spcBef>
                <a:spcPts val="0"/>
              </a:spcBef>
              <a:spcAft>
                <a:spcPts val="0"/>
              </a:spcAft>
              <a:buClr>
                <a:schemeClr val="dk1"/>
              </a:buClr>
              <a:buSzPts val="1100"/>
              <a:buFont typeface="Arial"/>
              <a:buNone/>
            </a:pPr>
            <a:r>
              <a:rPr lang="en-US" dirty="0"/>
              <a:t>Source: </a:t>
            </a:r>
            <a:r>
              <a:rPr lang="en-US" dirty="0" err="1"/>
              <a:t>Calisphere</a:t>
            </a:r>
            <a:endParaRPr dirty="0"/>
          </a:p>
          <a:p>
            <a:pPr marL="0" lvl="0" indent="0">
              <a:spcBef>
                <a:spcPts val="0"/>
              </a:spcBef>
              <a:spcAft>
                <a:spcPts val="0"/>
              </a:spcAft>
              <a:buClr>
                <a:schemeClr val="dk1"/>
              </a:buClr>
              <a:buSzPts val="1100"/>
              <a:buFont typeface="Arial"/>
              <a:buNone/>
            </a:pPr>
            <a:r>
              <a:rPr lang="en-US" dirty="0"/>
              <a:t>Date of access: April 25 2018 20:45</a:t>
            </a:r>
            <a:endParaRPr dirty="0"/>
          </a:p>
          <a:p>
            <a:pPr marL="0" lvl="0" indent="0">
              <a:spcBef>
                <a:spcPts val="0"/>
              </a:spcBef>
              <a:spcAft>
                <a:spcPts val="0"/>
              </a:spcAft>
              <a:buClr>
                <a:schemeClr val="dk1"/>
              </a:buClr>
              <a:buSzPts val="1100"/>
              <a:buFont typeface="Arial"/>
              <a:buNone/>
            </a:pPr>
            <a:r>
              <a:rPr lang="en-US" dirty="0"/>
              <a:t>Permalink: https://calisphere.org/item/ark:/13030/ft0h4n990b/</a:t>
            </a:r>
            <a:endParaRPr dirty="0"/>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US" sz="1050" u="sng" dirty="0">
                <a:solidFill>
                  <a:srgbClr val="BF4C0A"/>
                </a:solidFill>
                <a:highlight>
                  <a:srgbClr val="FFFFFF"/>
                </a:highlight>
                <a:latin typeface="Arial"/>
                <a:ea typeface="Arial"/>
                <a:cs typeface="Arial"/>
                <a:sym typeface="Arial"/>
                <a:hlinkClick r:id="rId5"/>
              </a:rPr>
              <a:t>UC Berkeley, Bancroft Library </a:t>
            </a:r>
            <a:r>
              <a:rPr lang="en-US" sz="1050" dirty="0">
                <a:highlight>
                  <a:srgbClr val="FFFFFF"/>
                </a:highlight>
                <a:latin typeface="Arial"/>
                <a:ea typeface="Arial"/>
                <a:cs typeface="Arial"/>
                <a:sym typeface="Arial"/>
              </a:rPr>
              <a:t>&gt; </a:t>
            </a:r>
            <a:r>
              <a:rPr lang="en-US" sz="1050" dirty="0">
                <a:solidFill>
                  <a:srgbClr val="F36F23"/>
                </a:solidFill>
                <a:highlight>
                  <a:srgbClr val="FFFFFF"/>
                </a:highlight>
                <a:uFill>
                  <a:noFill/>
                </a:uFill>
                <a:latin typeface="Arial"/>
                <a:ea typeface="Arial"/>
                <a:cs typeface="Arial"/>
                <a:sym typeface="Arial"/>
                <a:hlinkClick r:id="rId6"/>
              </a:rPr>
              <a:t>War Relocation Authority Photographs of Japanese-American Evacuation and Resettlement</a:t>
            </a:r>
            <a:r>
              <a:rPr lang="en-US" sz="1050" dirty="0">
                <a:highlight>
                  <a:srgbClr val="FFFFFF"/>
                </a:highlight>
                <a:latin typeface="Arial"/>
                <a:ea typeface="Arial"/>
                <a:cs typeface="Arial"/>
                <a:sym typeface="Arial"/>
              </a:rPr>
              <a:t> &gt; Poston, Ariz.--Site No. 1. Interior view of barrack construction at this War Relocation Authority center for evacuees of Japanese ancestry. Photographer: Clark, Fred Poston, Arizona</a:t>
            </a:r>
            <a:endParaRPr sz="1050" dirty="0">
              <a:highlight>
                <a:srgbClr val="FFFFFF"/>
              </a:highlight>
              <a:latin typeface="Arial"/>
              <a:ea typeface="Arial"/>
              <a:cs typeface="Arial"/>
              <a:sym typeface="Arial"/>
            </a:endParaRPr>
          </a:p>
          <a:p>
            <a:pPr marL="0" lvl="0" indent="0">
              <a:spcBef>
                <a:spcPts val="0"/>
              </a:spcBef>
              <a:spcAft>
                <a:spcPts val="0"/>
              </a:spcAft>
              <a:buNone/>
            </a:pPr>
            <a:endParaRPr sz="1050" dirty="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dirty="0">
                <a:latin typeface="Arial"/>
                <a:ea typeface="Arial"/>
                <a:cs typeface="Arial"/>
                <a:sym typeface="Arial"/>
              </a:rPr>
              <a:t>Item Information. </a:t>
            </a:r>
            <a:r>
              <a:rPr lang="en-US" sz="1800" dirty="0">
                <a:solidFill>
                  <a:srgbClr val="F36F23"/>
                </a:solidFill>
                <a:uFill>
                  <a:noFill/>
                </a:uFill>
                <a:latin typeface="Arial"/>
                <a:ea typeface="Arial"/>
                <a:cs typeface="Arial"/>
                <a:sym typeface="Arial"/>
                <a:hlinkClick r:id="rId7"/>
              </a:rPr>
              <a:t>View source record on the Online Archive of California. </a:t>
            </a:r>
            <a:endParaRPr sz="1800" dirty="0">
              <a:solidFill>
                <a:srgbClr val="F36F23"/>
              </a:solidFill>
              <a:uFill>
                <a:noFill/>
              </a:uFill>
              <a:latin typeface="Arial"/>
              <a:ea typeface="Arial"/>
              <a:cs typeface="Arial"/>
              <a:sym typeface="Arial"/>
              <a:hlinkClick r:id="rId7"/>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Title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Poston, Ariz.--Site No. 1. Interior view of barrack construction at this War Relocation Authority center for evacuees of Japanese ancestry. Photographer: Clark, Fred Poston, Arizona</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Date Created and/or Issued</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1942-05-08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Publication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Contributing Institution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5"/>
              </a:rPr>
              <a:t>UC Berkeley, Bancroft Library</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Collection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6"/>
              </a:rPr>
              <a:t>War Relocation Authority Photographs of Japanese-American Evacuation and Resettlement</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Rights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Type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image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Identifier</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http://ark.cdlib.org/ark:/13030/ft0h4n990b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WRA no. A-171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Subject</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Japanese Americans--Evacuation and relocation, 1942-1945--Photographs </a:t>
            </a:r>
            <a:endParaRPr sz="1050" dirty="0">
              <a:latin typeface="Arial"/>
              <a:ea typeface="Arial"/>
              <a:cs typeface="Arial"/>
              <a:sym typeface="Arial"/>
            </a:endParaRPr>
          </a:p>
          <a:p>
            <a:pPr marL="0" lvl="0" indent="0">
              <a:spcBef>
                <a:spcPts val="1500"/>
              </a:spcBef>
              <a:spcAft>
                <a:spcPts val="0"/>
              </a:spcAft>
              <a:buNone/>
            </a:pPr>
            <a:endParaRPr sz="1050" dirty="0">
              <a:highlight>
                <a:srgbClr val="FFFFFF"/>
              </a:highlight>
              <a:latin typeface="Arial"/>
              <a:ea typeface="Arial"/>
              <a:cs typeface="Arial"/>
              <a:sym typeface="Arial"/>
            </a:endParaRPr>
          </a:p>
        </p:txBody>
      </p:sp>
      <p:sp>
        <p:nvSpPr>
          <p:cNvPr id="389" name="Shape 389"/>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171385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6" name="Shape 396"/>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solidFill>
                  <a:srgbClr val="C00000"/>
                </a:solidFill>
              </a:rPr>
              <a:t>Dialogue:  end of 2nd paragraph and into description</a:t>
            </a:r>
            <a:endParaRPr>
              <a:solidFill>
                <a:srgbClr val="C00000"/>
              </a:solidFill>
            </a:endParaRPr>
          </a:p>
          <a:p>
            <a:pPr marL="0" lvl="0" indent="0">
              <a:spcBef>
                <a:spcPts val="0"/>
              </a:spcBef>
              <a:spcAft>
                <a:spcPts val="0"/>
              </a:spcAft>
              <a:buNone/>
            </a:pPr>
            <a:endParaRPr>
              <a:solidFill>
                <a:srgbClr val="C00000"/>
              </a:solidFill>
            </a:endParaRPr>
          </a:p>
          <a:p>
            <a:pPr marL="0" lvl="0" indent="0">
              <a:spcBef>
                <a:spcPts val="0"/>
              </a:spcBef>
              <a:spcAft>
                <a:spcPts val="0"/>
              </a:spcAft>
              <a:buNone/>
            </a:pPr>
            <a:r>
              <a:rPr lang="en-US" u="sng">
                <a:solidFill>
                  <a:schemeClr val="hlink"/>
                </a:solidFill>
                <a:hlinkClick r:id="rId4"/>
              </a:rPr>
              <a:t>https://calisphere.org/item/ark:/13030/ft658006cm/</a:t>
            </a:r>
            <a:endParaRPr/>
          </a:p>
          <a:p>
            <a:pPr marL="0" lvl="0" indent="0">
              <a:spcBef>
                <a:spcPts val="0"/>
              </a:spcBef>
              <a:spcAft>
                <a:spcPts val="0"/>
              </a:spcAft>
              <a:buNone/>
            </a:pPr>
            <a:endParaRPr/>
          </a:p>
          <a:p>
            <a:pPr marL="0" lvl="0" indent="0">
              <a:spcBef>
                <a:spcPts val="0"/>
              </a:spcBef>
              <a:spcAft>
                <a:spcPts val="0"/>
              </a:spcAft>
              <a:buNone/>
            </a:pPr>
            <a:r>
              <a:rPr lang="en-US" sz="1050" u="sng">
                <a:solidFill>
                  <a:srgbClr val="BF4C0A"/>
                </a:solidFill>
                <a:highlight>
                  <a:srgbClr val="FFFFFF"/>
                </a:highlight>
                <a:latin typeface="Arial"/>
                <a:ea typeface="Arial"/>
                <a:cs typeface="Arial"/>
                <a:sym typeface="Arial"/>
                <a:hlinkClick r:id="rId5"/>
              </a:rPr>
              <a:t>UC Berkeley, Bancroft Library </a:t>
            </a:r>
            <a:r>
              <a:rPr lang="en-US" sz="1050">
                <a:highlight>
                  <a:srgbClr val="FFFFFF"/>
                </a:highlight>
                <a:latin typeface="Arial"/>
                <a:ea typeface="Arial"/>
                <a:cs typeface="Arial"/>
                <a:sym typeface="Arial"/>
              </a:rPr>
              <a:t>&gt; </a:t>
            </a:r>
            <a:r>
              <a:rPr lang="en-US" sz="1050">
                <a:solidFill>
                  <a:srgbClr val="F36F23"/>
                </a:solidFill>
                <a:highlight>
                  <a:srgbClr val="FFFFFF"/>
                </a:highlight>
                <a:uFill>
                  <a:noFill/>
                </a:uFill>
                <a:latin typeface="Arial"/>
                <a:ea typeface="Arial"/>
                <a:cs typeface="Arial"/>
                <a:sym typeface="Arial"/>
                <a:hlinkClick r:id="rId6"/>
              </a:rPr>
              <a:t>War Relocation Authority Photographs of Japanese-American Evacuation and Resettlement</a:t>
            </a:r>
            <a:r>
              <a:rPr lang="en-US" sz="1050">
                <a:highlight>
                  <a:srgbClr val="FFFFFF"/>
                </a:highlight>
                <a:latin typeface="Arial"/>
                <a:ea typeface="Arial"/>
                <a:cs typeface="Arial"/>
                <a:sym typeface="Arial"/>
              </a:rPr>
              <a:t> &gt; Poston, Ariz.--Site #1--Typical shower facilities at this War Relocation Authority center for evacuees of Japanese ancestry. Photographer: Clark, Fred Poston, Arizona</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Title: Poston, Ariz.--Site #1--Typical shower facilities at this War Relocation Authority center for evacuees of Japanese ancestry. Photographer: Clark, Fred Poston, Arizona</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1942-05-03</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Collection: War Relocation Authority Photographs of Japanese-American Evacuation and Resettlement</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Owning Institution: UC Berkeley, Bancroft Library</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Source: Calisphere</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Date of access: April 25 2018 21:26</a:t>
            </a:r>
            <a:endParaRPr sz="105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a:highlight>
                  <a:srgbClr val="FFFFFF"/>
                </a:highlight>
                <a:latin typeface="Arial"/>
                <a:ea typeface="Arial"/>
                <a:cs typeface="Arial"/>
                <a:sym typeface="Arial"/>
              </a:rPr>
              <a:t>Permalink: https://calisphere.org/item/ark:/13030/ft658006cm/</a:t>
            </a:r>
            <a:endParaRPr sz="1050">
              <a:highlight>
                <a:srgbClr val="FFFFFF"/>
              </a:highlight>
              <a:latin typeface="Arial"/>
              <a:ea typeface="Arial"/>
              <a:cs typeface="Arial"/>
              <a:sym typeface="Arial"/>
            </a:endParaRPr>
          </a:p>
          <a:p>
            <a:pPr marL="0" lvl="0" indent="0">
              <a:spcBef>
                <a:spcPts val="0"/>
              </a:spcBef>
              <a:spcAft>
                <a:spcPts val="0"/>
              </a:spcAft>
              <a:buNone/>
            </a:pPr>
            <a:endParaRPr sz="105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a:latin typeface="Arial"/>
                <a:ea typeface="Arial"/>
                <a:cs typeface="Arial"/>
                <a:sym typeface="Arial"/>
              </a:rPr>
              <a:t>Item Information. </a:t>
            </a:r>
            <a:r>
              <a:rPr lang="en-US" sz="1800">
                <a:solidFill>
                  <a:srgbClr val="F36F23"/>
                </a:solidFill>
                <a:uFill>
                  <a:noFill/>
                </a:uFill>
                <a:latin typeface="Arial"/>
                <a:ea typeface="Arial"/>
                <a:cs typeface="Arial"/>
                <a:sym typeface="Arial"/>
                <a:hlinkClick r:id="rId7"/>
              </a:rPr>
              <a:t>View source record on the Online Archive of California. </a:t>
            </a:r>
            <a:endParaRPr sz="1800">
              <a:solidFill>
                <a:srgbClr val="F36F23"/>
              </a:solidFill>
              <a:uFill>
                <a:noFill/>
              </a:uFill>
              <a:latin typeface="Arial"/>
              <a:ea typeface="Arial"/>
              <a:cs typeface="Arial"/>
              <a:sym typeface="Arial"/>
              <a:hlinkClick r:id="rId7"/>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Title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Poston, Ariz.--Site #1--Typical shower facilities at this War Relocation Authority center for evacuees of Japanese ancestry. Photographer: Clark, Fred Poston, Arizona</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Date Created and/or Issued</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1942-05-03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Publication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Contributing Institution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5"/>
              </a:rPr>
              <a:t>UC Berkeley, Bancroft Library</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Collection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solidFill>
                  <a:srgbClr val="F36F23"/>
                </a:solidFill>
                <a:uFill>
                  <a:noFill/>
                </a:uFill>
                <a:latin typeface="Arial"/>
                <a:ea typeface="Arial"/>
                <a:cs typeface="Arial"/>
                <a:sym typeface="Arial"/>
                <a:hlinkClick r:id="rId6"/>
              </a:rPr>
              <a:t>War Relocation Authority Photographs of Japanese-American Evacuation and Resettlement</a:t>
            </a:r>
            <a:r>
              <a:rPr lang="en-US" sz="1050">
                <a:latin typeface="Arial"/>
                <a:ea typeface="Arial"/>
                <a:cs typeface="Arial"/>
                <a:sym typeface="Arial"/>
              </a:rPr>
              <a:t>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Rights Information</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Type</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image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Identifier</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http://ark.cdlib.org/ark:/13030/ft658006cm </a:t>
            </a:r>
            <a:endParaRPr sz="105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WRA no. A-412 </a:t>
            </a:r>
            <a:endParaRPr sz="105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a:solidFill>
                  <a:srgbClr val="8B8D8E"/>
                </a:solidFill>
                <a:latin typeface="Arial"/>
                <a:ea typeface="Arial"/>
                <a:cs typeface="Arial"/>
                <a:sym typeface="Arial"/>
              </a:rPr>
              <a:t>Subject</a:t>
            </a:r>
            <a:endParaRPr sz="1050" b="1">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a:latin typeface="Arial"/>
                <a:ea typeface="Arial"/>
                <a:cs typeface="Arial"/>
                <a:sym typeface="Arial"/>
              </a:rPr>
              <a:t>Japanese Americans--Evacuation and relocation, 1942-1945--Photographs </a:t>
            </a:r>
            <a:endParaRPr sz="1050">
              <a:latin typeface="Arial"/>
              <a:ea typeface="Arial"/>
              <a:cs typeface="Arial"/>
              <a:sym typeface="Arial"/>
            </a:endParaRPr>
          </a:p>
          <a:p>
            <a:pPr marL="0" lvl="0" indent="0">
              <a:spcBef>
                <a:spcPts val="1500"/>
              </a:spcBef>
              <a:spcAft>
                <a:spcPts val="0"/>
              </a:spcAft>
              <a:buNone/>
            </a:pPr>
            <a:endParaRPr sz="1050">
              <a:highlight>
                <a:srgbClr val="FFFFFF"/>
              </a:highlight>
              <a:latin typeface="Arial"/>
              <a:ea typeface="Arial"/>
              <a:cs typeface="Arial"/>
              <a:sym typeface="Arial"/>
            </a:endParaRPr>
          </a:p>
        </p:txBody>
      </p:sp>
      <p:sp>
        <p:nvSpPr>
          <p:cNvPr id="397" name="Shape 39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606328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rgbClr val="C00000"/>
                </a:solidFill>
              </a:rPr>
              <a:t>Dialogue:  </a:t>
            </a:r>
            <a:r>
              <a:rPr lang="en-US" dirty="0" err="1">
                <a:solidFill>
                  <a:srgbClr val="C00000"/>
                </a:solidFill>
              </a:rPr>
              <a:t>Muts</a:t>
            </a:r>
            <a:r>
              <a:rPr lang="en-US" dirty="0">
                <a:solidFill>
                  <a:srgbClr val="C00000"/>
                </a:solidFill>
              </a:rPr>
              <a:t> wrote “We registered &amp; she (wife, Catherine) was assigned immediately as a lab technician.  I couldn’t even get a regular work card as I was not registered in the San Francisco office.  I saw the head doctor immediately &amp; after a little </a:t>
            </a:r>
            <a:r>
              <a:rPr lang="en-US" dirty="0" err="1">
                <a:solidFill>
                  <a:srgbClr val="C00000"/>
                </a:solidFill>
              </a:rPr>
              <a:t>Nobe</a:t>
            </a:r>
            <a:r>
              <a:rPr lang="en-US" dirty="0">
                <a:solidFill>
                  <a:srgbClr val="C00000"/>
                </a:solidFill>
              </a:rPr>
              <a:t> bull throwing I landed a permanent position as a hospital pharmacist.  ………….  The #1 man expects me to be top sergeant around here.  Must be my fluent profanity.  Oh well, every sin must have its compensations. “</a:t>
            </a:r>
            <a:endParaRPr dirty="0">
              <a:solidFill>
                <a:srgbClr val="C00000"/>
              </a:solidFill>
            </a:endParaRPr>
          </a:p>
          <a:p>
            <a:pPr marL="0" lvl="0" indent="0">
              <a:spcBef>
                <a:spcPts val="0"/>
              </a:spcBef>
              <a:spcAft>
                <a:spcPts val="0"/>
              </a:spcAft>
              <a:buNone/>
            </a:pPr>
            <a:endParaRPr dirty="0">
              <a:solidFill>
                <a:srgbClr val="C00000"/>
              </a:solidFill>
            </a:endParaRPr>
          </a:p>
          <a:p>
            <a:pPr marL="0" lvl="0" indent="0">
              <a:spcBef>
                <a:spcPts val="0"/>
              </a:spcBef>
              <a:spcAft>
                <a:spcPts val="0"/>
              </a:spcAft>
              <a:buNone/>
            </a:pPr>
            <a:r>
              <a:rPr lang="en-US" dirty="0">
                <a:solidFill>
                  <a:srgbClr val="C00000"/>
                </a:solidFill>
              </a:rPr>
              <a:t>Towards the end of the letter, </a:t>
            </a:r>
            <a:r>
              <a:rPr lang="en-US" dirty="0" err="1">
                <a:solidFill>
                  <a:srgbClr val="C00000"/>
                </a:solidFill>
              </a:rPr>
              <a:t>Muts</a:t>
            </a:r>
            <a:r>
              <a:rPr lang="en-US" dirty="0">
                <a:solidFill>
                  <a:srgbClr val="C00000"/>
                </a:solidFill>
              </a:rPr>
              <a:t> wrote with less joviality:  “So far we are doing the best we can under trying circumstances.  It isn’t easy &amp; it isn’t comfortable.  A great many here are bedridden thru fever an </a:t>
            </a:r>
            <a:r>
              <a:rPr lang="en-US" dirty="0" err="1">
                <a:solidFill>
                  <a:srgbClr val="C00000"/>
                </a:solidFill>
              </a:rPr>
              <a:t>ddiarrhea</a:t>
            </a:r>
            <a:r>
              <a:rPr lang="en-US" dirty="0">
                <a:solidFill>
                  <a:srgbClr val="C00000"/>
                </a:solidFill>
              </a:rPr>
              <a:t>.  Due to changing conditions, climate, water, dust, etc.  The doctors we came with are busy as the dickens and I’m running crazy--</a:t>
            </a:r>
            <a:r>
              <a:rPr lang="en-US" dirty="0" err="1">
                <a:solidFill>
                  <a:srgbClr val="C00000"/>
                </a:solidFill>
              </a:rPr>
              <a:t>cafaxed</a:t>
            </a:r>
            <a:r>
              <a:rPr lang="en-US" dirty="0">
                <a:solidFill>
                  <a:srgbClr val="C00000"/>
                </a:solidFill>
              </a:rPr>
              <a:t>--you might say.  No sooner do I get drugs in the dispensary--it’s out for treatment.  Well, life is too short &amp; eternity too long to worry.  Hell!  I eat regular.  What more do I want…. only the opportunity to be a good American &amp; serve my country.  Maybe--someday.</a:t>
            </a:r>
            <a:endParaRPr dirty="0">
              <a:solidFill>
                <a:srgbClr val="C00000"/>
              </a:solidFill>
            </a:endParaRPr>
          </a:p>
          <a:p>
            <a:pPr marL="0" lvl="0" indent="0">
              <a:spcBef>
                <a:spcPts val="0"/>
              </a:spcBef>
              <a:spcAft>
                <a:spcPts val="0"/>
              </a:spcAft>
              <a:buNone/>
            </a:pPr>
            <a:endParaRPr dirty="0"/>
          </a:p>
          <a:p>
            <a:pPr marL="0" lvl="0" indent="0">
              <a:spcBef>
                <a:spcPts val="0"/>
              </a:spcBef>
              <a:spcAft>
                <a:spcPts val="0"/>
              </a:spcAft>
              <a:buNone/>
            </a:pPr>
            <a:endParaRPr dirty="0"/>
          </a:p>
          <a:p>
            <a:pPr marL="0" lvl="0" indent="0">
              <a:spcBef>
                <a:spcPts val="0"/>
              </a:spcBef>
              <a:spcAft>
                <a:spcPts val="0"/>
              </a:spcAft>
              <a:buNone/>
            </a:pPr>
            <a:r>
              <a:rPr lang="en-US" u="sng" dirty="0">
                <a:solidFill>
                  <a:schemeClr val="hlink"/>
                </a:solidFill>
                <a:hlinkClick r:id="rId4"/>
              </a:rPr>
              <a:t>https://calisphere.org/item/ark:/13030/ft0199n4tr/</a:t>
            </a:r>
            <a:endParaRPr dirty="0"/>
          </a:p>
          <a:p>
            <a:pPr marL="0" lvl="0" indent="0">
              <a:spcBef>
                <a:spcPts val="0"/>
              </a:spcBef>
              <a:spcAft>
                <a:spcPts val="0"/>
              </a:spcAft>
              <a:buNone/>
            </a:pPr>
            <a:endParaRPr dirty="0"/>
          </a:p>
          <a:p>
            <a:pPr marL="0" lvl="0" indent="0">
              <a:spcBef>
                <a:spcPts val="0"/>
              </a:spcBef>
              <a:spcAft>
                <a:spcPts val="0"/>
              </a:spcAft>
              <a:buNone/>
            </a:pPr>
            <a:r>
              <a:rPr lang="en-US" sz="1050" dirty="0">
                <a:solidFill>
                  <a:srgbClr val="F36F23"/>
                </a:solidFill>
                <a:highlight>
                  <a:srgbClr val="FFFFFF"/>
                </a:highlight>
                <a:uFill>
                  <a:noFill/>
                </a:uFill>
                <a:latin typeface="Arial"/>
                <a:ea typeface="Arial"/>
                <a:cs typeface="Arial"/>
                <a:sym typeface="Arial"/>
                <a:hlinkClick r:id="rId5"/>
              </a:rPr>
              <a:t>UC Berkeley, Bancroft Library </a:t>
            </a:r>
            <a:r>
              <a:rPr lang="en-US" sz="1050" dirty="0">
                <a:highlight>
                  <a:srgbClr val="FFFFFF"/>
                </a:highlight>
                <a:latin typeface="Arial"/>
                <a:ea typeface="Arial"/>
                <a:cs typeface="Arial"/>
                <a:sym typeface="Arial"/>
              </a:rPr>
              <a:t>&gt; </a:t>
            </a:r>
            <a:r>
              <a:rPr lang="en-US" sz="1050" dirty="0">
                <a:solidFill>
                  <a:srgbClr val="F36F23"/>
                </a:solidFill>
                <a:highlight>
                  <a:srgbClr val="FFFFFF"/>
                </a:highlight>
                <a:uFill>
                  <a:noFill/>
                </a:uFill>
                <a:latin typeface="Arial"/>
                <a:ea typeface="Arial"/>
                <a:cs typeface="Arial"/>
                <a:sym typeface="Arial"/>
                <a:hlinkClick r:id="rId6"/>
              </a:rPr>
              <a:t>War Relocation Authority Photographs of Japanese-American Evacuation and Resettlement</a:t>
            </a:r>
            <a:r>
              <a:rPr lang="en-US" sz="1050" dirty="0">
                <a:highlight>
                  <a:srgbClr val="FFFFFF"/>
                </a:highlight>
                <a:latin typeface="Arial"/>
                <a:ea typeface="Arial"/>
                <a:cs typeface="Arial"/>
                <a:sym typeface="Arial"/>
              </a:rPr>
              <a:t> &gt; Poston, Ariz.--First sick man at this War Relocation Authority center for evacuees of Japanese ancestry. (L to R) Head doctor, Leo </a:t>
            </a:r>
            <a:r>
              <a:rPr lang="en-US" sz="1050" dirty="0" err="1">
                <a:highlight>
                  <a:srgbClr val="FFFFFF"/>
                </a:highlight>
                <a:latin typeface="Arial"/>
                <a:ea typeface="Arial"/>
                <a:cs typeface="Arial"/>
                <a:sym typeface="Arial"/>
              </a:rPr>
              <a:t>Schnur</a:t>
            </a:r>
            <a:r>
              <a:rPr lang="en-US" sz="1050" dirty="0">
                <a:highlight>
                  <a:srgbClr val="FFFFFF"/>
                </a:highlight>
                <a:latin typeface="Arial"/>
                <a:ea typeface="Arial"/>
                <a:cs typeface="Arial"/>
                <a:sym typeface="Arial"/>
              </a:rPr>
              <a:t>, and evacuee doctor, Dr. S. </a:t>
            </a:r>
            <a:r>
              <a:rPr lang="en-US" sz="1050" dirty="0" err="1">
                <a:highlight>
                  <a:srgbClr val="FFFFFF"/>
                </a:highlight>
                <a:latin typeface="Arial"/>
                <a:ea typeface="Arial"/>
                <a:cs typeface="Arial"/>
                <a:sym typeface="Arial"/>
              </a:rPr>
              <a:t>Watoke</a:t>
            </a:r>
            <a:r>
              <a:rPr lang="en-US" sz="1050" dirty="0">
                <a:highlight>
                  <a:srgbClr val="FFFFFF"/>
                </a:highlight>
                <a:latin typeface="Arial"/>
                <a:ea typeface="Arial"/>
                <a:cs typeface="Arial"/>
                <a:sym typeface="Arial"/>
              </a:rPr>
              <a:t>. Photographer: Clark, Fred Poston, Arizona</a:t>
            </a:r>
            <a:endParaRPr sz="1050" dirty="0">
              <a:highlight>
                <a:srgbClr val="FFFFFF"/>
              </a:highlight>
              <a:latin typeface="Arial"/>
              <a:ea typeface="Arial"/>
              <a:cs typeface="Arial"/>
              <a:sym typeface="Arial"/>
            </a:endParaRPr>
          </a:p>
          <a:p>
            <a:pPr marL="0" lvl="0" indent="0">
              <a:spcBef>
                <a:spcPts val="0"/>
              </a:spcBef>
              <a:spcAft>
                <a:spcPts val="0"/>
              </a:spcAft>
              <a:buNone/>
            </a:pP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Title: Poston, Ariz.--First sick man at this War Relocation Authority center for evacuees of Japanese ancestry. (L to R) Head doctor, Leo </a:t>
            </a:r>
            <a:r>
              <a:rPr lang="en-US" sz="1050" dirty="0" err="1">
                <a:highlight>
                  <a:srgbClr val="FFFFFF"/>
                </a:highlight>
                <a:latin typeface="Arial"/>
                <a:ea typeface="Arial"/>
                <a:cs typeface="Arial"/>
                <a:sym typeface="Arial"/>
              </a:rPr>
              <a:t>Schnur</a:t>
            </a:r>
            <a:r>
              <a:rPr lang="en-US" sz="1050" dirty="0">
                <a:highlight>
                  <a:srgbClr val="FFFFFF"/>
                </a:highlight>
                <a:latin typeface="Arial"/>
                <a:ea typeface="Arial"/>
                <a:cs typeface="Arial"/>
                <a:sym typeface="Arial"/>
              </a:rPr>
              <a:t>, and evacuee doctor, Dr. S. </a:t>
            </a:r>
            <a:r>
              <a:rPr lang="en-US" sz="1050" dirty="0" err="1">
                <a:highlight>
                  <a:srgbClr val="FFFFFF"/>
                </a:highlight>
                <a:latin typeface="Arial"/>
                <a:ea typeface="Arial"/>
                <a:cs typeface="Arial"/>
                <a:sym typeface="Arial"/>
              </a:rPr>
              <a:t>Watoke</a:t>
            </a:r>
            <a:r>
              <a:rPr lang="en-US" sz="1050" dirty="0">
                <a:highlight>
                  <a:srgbClr val="FFFFFF"/>
                </a:highlight>
                <a:latin typeface="Arial"/>
                <a:ea typeface="Arial"/>
                <a:cs typeface="Arial"/>
                <a:sym typeface="Arial"/>
              </a:rPr>
              <a:t>. Photographer: Clark, Fred Poston, Arizona</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Date: 1942-05-10</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Collection: War Relocation Authority Photographs of Japanese-American Evacuation and Resettlement</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Owning Institution: UC Berkeley, Bancroft Library</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Source: </a:t>
            </a:r>
            <a:r>
              <a:rPr lang="en-US" sz="1050" dirty="0" err="1">
                <a:highlight>
                  <a:srgbClr val="FFFFFF"/>
                </a:highlight>
                <a:latin typeface="Arial"/>
                <a:ea typeface="Arial"/>
                <a:cs typeface="Arial"/>
                <a:sym typeface="Arial"/>
              </a:rPr>
              <a:t>Calisphere</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Date of access: April 25 2018 21:24</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Permalink: https://calisphere.org/item/ark:/13030/ft0199n4tr/</a:t>
            </a:r>
            <a:endParaRPr sz="1050" dirty="0">
              <a:highlight>
                <a:srgbClr val="FFFFFF"/>
              </a:highlight>
              <a:latin typeface="Arial"/>
              <a:ea typeface="Arial"/>
              <a:cs typeface="Arial"/>
              <a:sym typeface="Arial"/>
            </a:endParaRPr>
          </a:p>
          <a:p>
            <a:pPr marL="0" lvl="0" indent="0">
              <a:spcBef>
                <a:spcPts val="0"/>
              </a:spcBef>
              <a:spcAft>
                <a:spcPts val="0"/>
              </a:spcAft>
              <a:buNone/>
            </a:pPr>
            <a:endParaRPr sz="1050" dirty="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dirty="0">
                <a:latin typeface="Arial"/>
                <a:ea typeface="Arial"/>
                <a:cs typeface="Arial"/>
                <a:sym typeface="Arial"/>
              </a:rPr>
              <a:t>Item Information. </a:t>
            </a:r>
            <a:r>
              <a:rPr lang="en-US" sz="1800" dirty="0">
                <a:solidFill>
                  <a:srgbClr val="F36F23"/>
                </a:solidFill>
                <a:uFill>
                  <a:noFill/>
                </a:uFill>
                <a:latin typeface="Arial"/>
                <a:ea typeface="Arial"/>
                <a:cs typeface="Arial"/>
                <a:sym typeface="Arial"/>
                <a:hlinkClick r:id="rId7"/>
              </a:rPr>
              <a:t>View source record on the Online Archive of California. </a:t>
            </a:r>
            <a:endParaRPr sz="1800" dirty="0">
              <a:solidFill>
                <a:srgbClr val="F36F23"/>
              </a:solidFill>
              <a:uFill>
                <a:noFill/>
              </a:uFill>
              <a:latin typeface="Arial"/>
              <a:ea typeface="Arial"/>
              <a:cs typeface="Arial"/>
              <a:sym typeface="Arial"/>
              <a:hlinkClick r:id="rId7"/>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Title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Poston, Ariz.--First sick man at this War Relocation Authority center for evacuees of Japanese ancestry. (L to R) Head doctor, Leo </a:t>
            </a:r>
            <a:r>
              <a:rPr lang="en-US" sz="1050" dirty="0" err="1">
                <a:latin typeface="Arial"/>
                <a:ea typeface="Arial"/>
                <a:cs typeface="Arial"/>
                <a:sym typeface="Arial"/>
              </a:rPr>
              <a:t>Schnur</a:t>
            </a:r>
            <a:r>
              <a:rPr lang="en-US" sz="1050" dirty="0">
                <a:latin typeface="Arial"/>
                <a:ea typeface="Arial"/>
                <a:cs typeface="Arial"/>
                <a:sym typeface="Arial"/>
              </a:rPr>
              <a:t>, and evacuee doctor, Dr. S. </a:t>
            </a:r>
            <a:r>
              <a:rPr lang="en-US" sz="1050" dirty="0" err="1">
                <a:latin typeface="Arial"/>
                <a:ea typeface="Arial"/>
                <a:cs typeface="Arial"/>
                <a:sym typeface="Arial"/>
              </a:rPr>
              <a:t>Watoke</a:t>
            </a:r>
            <a:r>
              <a:rPr lang="en-US" sz="1050" dirty="0">
                <a:latin typeface="Arial"/>
                <a:ea typeface="Arial"/>
                <a:cs typeface="Arial"/>
                <a:sym typeface="Arial"/>
              </a:rPr>
              <a:t>. Photographer: Clark, Fred Poston, Arizona</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Date Created and/or Issued</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1942-05-10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Publication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Contributing Institution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5"/>
              </a:rPr>
              <a:t>UC Berkeley, Bancroft Library</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Collection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6"/>
              </a:rPr>
              <a:t>War Relocation Authority Photographs of Japanese-American Evacuation and Resettlement</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Rights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Type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image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Identifier</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http://ark.cdlib.org/ark:/13030/ft0199n4tr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WRA no. A-401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Subject</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Japanese Americans--Evacuation and relocation, 1942-1945--Photographs </a:t>
            </a:r>
            <a:endParaRPr sz="1050" dirty="0">
              <a:latin typeface="Arial"/>
              <a:ea typeface="Arial"/>
              <a:cs typeface="Arial"/>
              <a:sym typeface="Arial"/>
            </a:endParaRPr>
          </a:p>
          <a:p>
            <a:pPr marL="0" lvl="0" indent="0">
              <a:spcBef>
                <a:spcPts val="1500"/>
              </a:spcBef>
              <a:spcAft>
                <a:spcPts val="0"/>
              </a:spcAft>
              <a:buNone/>
            </a:pPr>
            <a:endParaRPr sz="1050" dirty="0">
              <a:highlight>
                <a:srgbClr val="FFFFFF"/>
              </a:highlight>
              <a:latin typeface="Arial"/>
              <a:ea typeface="Arial"/>
              <a:cs typeface="Arial"/>
              <a:sym typeface="Arial"/>
            </a:endParaRPr>
          </a:p>
        </p:txBody>
      </p:sp>
      <p:sp>
        <p:nvSpPr>
          <p:cNvPr id="405" name="Shape 405"/>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3929645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solidFill>
                  <a:srgbClr val="C00000"/>
                </a:solidFill>
              </a:rPr>
              <a:t>Dialogue:  from </a:t>
            </a:r>
            <a:r>
              <a:rPr lang="en-US" dirty="0" err="1">
                <a:solidFill>
                  <a:srgbClr val="C00000"/>
                </a:solidFill>
              </a:rPr>
              <a:t>Muts</a:t>
            </a:r>
            <a:r>
              <a:rPr lang="en-US" dirty="0">
                <a:solidFill>
                  <a:srgbClr val="C00000"/>
                </a:solidFill>
              </a:rPr>
              <a:t> </a:t>
            </a:r>
            <a:r>
              <a:rPr lang="en-US" dirty="0" err="1">
                <a:solidFill>
                  <a:srgbClr val="C00000"/>
                </a:solidFill>
              </a:rPr>
              <a:t>Nobe’s</a:t>
            </a:r>
            <a:r>
              <a:rPr lang="en-US" dirty="0">
                <a:solidFill>
                  <a:srgbClr val="C00000"/>
                </a:solidFill>
              </a:rPr>
              <a:t> May 17th letter:  “So far all I’ve done is direct a squad of husky guys in cleaning up the hospital--it’s only a temp, a 250 bed one in the making.”  </a:t>
            </a:r>
            <a:endParaRPr dirty="0">
              <a:solidFill>
                <a:srgbClr val="C00000"/>
              </a:solidFill>
            </a:endParaRPr>
          </a:p>
          <a:p>
            <a:pPr marL="0" lvl="0" indent="0">
              <a:spcBef>
                <a:spcPts val="0"/>
              </a:spcBef>
              <a:spcAft>
                <a:spcPts val="0"/>
              </a:spcAft>
              <a:buNone/>
            </a:pPr>
            <a:endParaRPr dirty="0">
              <a:solidFill>
                <a:srgbClr val="C00000"/>
              </a:solidFill>
            </a:endParaRPr>
          </a:p>
          <a:p>
            <a:pPr marL="0" lvl="0" indent="0">
              <a:spcBef>
                <a:spcPts val="0"/>
              </a:spcBef>
              <a:spcAft>
                <a:spcPts val="0"/>
              </a:spcAft>
              <a:buNone/>
            </a:pPr>
            <a:r>
              <a:rPr lang="en-US" dirty="0">
                <a:solidFill>
                  <a:srgbClr val="C00000"/>
                </a:solidFill>
              </a:rPr>
              <a:t>Later paragraph:  So fare we are doing the best we can under trying circumstances.   . . . .  A great many here are bedridden thru fever and diarrhea.  Due to changing conditions, climate, water, dust, etc.  The doctors we came with are busy as the dickens and I’m running crazy . . . .  No sooner do I get drugs in the dispensary--it’s out for treatment.   . . . “</a:t>
            </a:r>
            <a:endParaRPr dirty="0">
              <a:solidFill>
                <a:srgbClr val="C00000"/>
              </a:solidFill>
            </a:endParaRPr>
          </a:p>
          <a:p>
            <a:pPr marL="0" lvl="0" indent="0">
              <a:spcBef>
                <a:spcPts val="0"/>
              </a:spcBef>
              <a:spcAft>
                <a:spcPts val="0"/>
              </a:spcAft>
              <a:buNone/>
            </a:pPr>
            <a:endParaRPr dirty="0">
              <a:solidFill>
                <a:srgbClr val="C00000"/>
              </a:solidFill>
            </a:endParaRPr>
          </a:p>
          <a:p>
            <a:pPr marL="0" lvl="0" indent="0">
              <a:spcBef>
                <a:spcPts val="0"/>
              </a:spcBef>
              <a:spcAft>
                <a:spcPts val="0"/>
              </a:spcAft>
              <a:buNone/>
            </a:pPr>
            <a:r>
              <a:rPr lang="en-US" u="sng" dirty="0">
                <a:solidFill>
                  <a:schemeClr val="hlink"/>
                </a:solidFill>
                <a:hlinkClick r:id="rId4"/>
              </a:rPr>
              <a:t>https://calisphere.org/item/ark:/13030/ft467nb1rk/</a:t>
            </a:r>
            <a:endParaRPr dirty="0"/>
          </a:p>
          <a:p>
            <a:pPr marL="0" lvl="0" indent="0">
              <a:spcBef>
                <a:spcPts val="0"/>
              </a:spcBef>
              <a:spcAft>
                <a:spcPts val="0"/>
              </a:spcAft>
              <a:buNone/>
            </a:pPr>
            <a:endParaRPr dirty="0"/>
          </a:p>
          <a:p>
            <a:pPr marL="0" lvl="0" indent="0">
              <a:spcBef>
                <a:spcPts val="0"/>
              </a:spcBef>
              <a:spcAft>
                <a:spcPts val="0"/>
              </a:spcAft>
              <a:buNone/>
            </a:pPr>
            <a:r>
              <a:rPr lang="en-US" sz="1050" u="sng" dirty="0">
                <a:solidFill>
                  <a:srgbClr val="BF4C0A"/>
                </a:solidFill>
                <a:highlight>
                  <a:srgbClr val="FFFFFF"/>
                </a:highlight>
                <a:latin typeface="Arial"/>
                <a:ea typeface="Arial"/>
                <a:cs typeface="Arial"/>
                <a:sym typeface="Arial"/>
                <a:hlinkClick r:id="rId5"/>
              </a:rPr>
              <a:t>UC Berkeley, Bancroft Library </a:t>
            </a:r>
            <a:r>
              <a:rPr lang="en-US" sz="1050" dirty="0">
                <a:highlight>
                  <a:srgbClr val="FFFFFF"/>
                </a:highlight>
                <a:latin typeface="Arial"/>
                <a:ea typeface="Arial"/>
                <a:cs typeface="Arial"/>
                <a:sym typeface="Arial"/>
              </a:rPr>
              <a:t>&gt; </a:t>
            </a:r>
            <a:r>
              <a:rPr lang="en-US" sz="1050" dirty="0">
                <a:solidFill>
                  <a:srgbClr val="F36F23"/>
                </a:solidFill>
                <a:highlight>
                  <a:srgbClr val="FFFFFF"/>
                </a:highlight>
                <a:uFill>
                  <a:noFill/>
                </a:uFill>
                <a:latin typeface="Arial"/>
                <a:ea typeface="Arial"/>
                <a:cs typeface="Arial"/>
                <a:sym typeface="Arial"/>
                <a:hlinkClick r:id="rId6"/>
              </a:rPr>
              <a:t>War Relocation Authority Photographs of Japanese-American Evacuation and Resettlement</a:t>
            </a:r>
            <a:r>
              <a:rPr lang="en-US" sz="1050" dirty="0">
                <a:highlight>
                  <a:srgbClr val="FFFFFF"/>
                </a:highlight>
                <a:latin typeface="Arial"/>
                <a:ea typeface="Arial"/>
                <a:cs typeface="Arial"/>
                <a:sym typeface="Arial"/>
              </a:rPr>
              <a:t> &gt; Site No. 1. Larry </a:t>
            </a:r>
            <a:r>
              <a:rPr lang="en-US" sz="1050" dirty="0" err="1">
                <a:highlight>
                  <a:srgbClr val="FFFFFF"/>
                </a:highlight>
                <a:latin typeface="Arial"/>
                <a:ea typeface="Arial"/>
                <a:cs typeface="Arial"/>
                <a:sym typeface="Arial"/>
              </a:rPr>
              <a:t>Orida</a:t>
            </a:r>
            <a:r>
              <a:rPr lang="en-US" sz="1050" dirty="0">
                <a:highlight>
                  <a:srgbClr val="FFFFFF"/>
                </a:highlight>
                <a:latin typeface="Arial"/>
                <a:ea typeface="Arial"/>
                <a:cs typeface="Arial"/>
                <a:sym typeface="Arial"/>
              </a:rPr>
              <a:t> at the hospital being constructed at this War Relocation Authority center for evacuees of Japanese ancestry. Photographer: Clark, Fred Poston, Arizona</a:t>
            </a:r>
            <a:endParaRPr sz="1050" dirty="0">
              <a:highlight>
                <a:srgbClr val="FFFFFF"/>
              </a:highlight>
              <a:latin typeface="Arial"/>
              <a:ea typeface="Arial"/>
              <a:cs typeface="Arial"/>
              <a:sym typeface="Arial"/>
            </a:endParaRPr>
          </a:p>
          <a:p>
            <a:pPr marL="0" lvl="0" indent="0">
              <a:spcBef>
                <a:spcPts val="0"/>
              </a:spcBef>
              <a:spcAft>
                <a:spcPts val="0"/>
              </a:spcAft>
              <a:buNone/>
            </a:pP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Title: Site No. 1. Larry </a:t>
            </a:r>
            <a:r>
              <a:rPr lang="en-US" sz="1050" dirty="0" err="1">
                <a:highlight>
                  <a:srgbClr val="FFFFFF"/>
                </a:highlight>
                <a:latin typeface="Arial"/>
                <a:ea typeface="Arial"/>
                <a:cs typeface="Arial"/>
                <a:sym typeface="Arial"/>
              </a:rPr>
              <a:t>Orida</a:t>
            </a:r>
            <a:r>
              <a:rPr lang="en-US" sz="1050" dirty="0">
                <a:highlight>
                  <a:srgbClr val="FFFFFF"/>
                </a:highlight>
                <a:latin typeface="Arial"/>
                <a:ea typeface="Arial"/>
                <a:cs typeface="Arial"/>
                <a:sym typeface="Arial"/>
              </a:rPr>
              <a:t> at the hospital being constructed at this War Relocation Authority center for evacuees of Japanese ancestry. Photographer: Clark, Fred Poston, Arizona</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Date: 1942-05-12</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Collection: War Relocation Authority Photographs of Japanese-American Evacuation and Resettlement</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Owning Institution: UC Berkeley, Bancroft Library</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Source: </a:t>
            </a:r>
            <a:r>
              <a:rPr lang="en-US" sz="1050" dirty="0" err="1">
                <a:highlight>
                  <a:srgbClr val="FFFFFF"/>
                </a:highlight>
                <a:latin typeface="Arial"/>
                <a:ea typeface="Arial"/>
                <a:cs typeface="Arial"/>
                <a:sym typeface="Arial"/>
              </a:rPr>
              <a:t>Calisphere</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Date of access: April 25 2018 21:17</a:t>
            </a:r>
            <a:endParaRPr sz="1050" dirty="0">
              <a:highlight>
                <a:srgbClr val="FFFFFF"/>
              </a:highlight>
              <a:latin typeface="Arial"/>
              <a:ea typeface="Arial"/>
              <a:cs typeface="Arial"/>
              <a:sym typeface="Arial"/>
            </a:endParaRPr>
          </a:p>
          <a:p>
            <a:pPr marL="0" lvl="0" indent="0">
              <a:spcBef>
                <a:spcPts val="0"/>
              </a:spcBef>
              <a:spcAft>
                <a:spcPts val="0"/>
              </a:spcAft>
              <a:buClr>
                <a:schemeClr val="dk1"/>
              </a:buClr>
              <a:buSzPts val="1100"/>
              <a:buFont typeface="Arial"/>
              <a:buNone/>
            </a:pPr>
            <a:r>
              <a:rPr lang="en-US" sz="1050" dirty="0">
                <a:highlight>
                  <a:srgbClr val="FFFFFF"/>
                </a:highlight>
                <a:latin typeface="Arial"/>
                <a:ea typeface="Arial"/>
                <a:cs typeface="Arial"/>
                <a:sym typeface="Arial"/>
              </a:rPr>
              <a:t>Permalink: https://calisphere.org/item/ark:/13030/ft467nb1rk/</a:t>
            </a:r>
            <a:endParaRPr sz="1050" dirty="0">
              <a:highlight>
                <a:srgbClr val="FFFFFF"/>
              </a:highlight>
              <a:latin typeface="Arial"/>
              <a:ea typeface="Arial"/>
              <a:cs typeface="Arial"/>
              <a:sym typeface="Arial"/>
            </a:endParaRPr>
          </a:p>
          <a:p>
            <a:pPr marL="0" lvl="0" indent="0">
              <a:spcBef>
                <a:spcPts val="0"/>
              </a:spcBef>
              <a:spcAft>
                <a:spcPts val="0"/>
              </a:spcAft>
              <a:buNone/>
            </a:pPr>
            <a:endParaRPr sz="1050" dirty="0">
              <a:highlight>
                <a:srgbClr val="FFFFFF"/>
              </a:highlight>
              <a:latin typeface="Arial"/>
              <a:ea typeface="Arial"/>
              <a:cs typeface="Arial"/>
              <a:sym typeface="Arial"/>
            </a:endParaRPr>
          </a:p>
          <a:p>
            <a:pPr marL="762000" marR="762000" lvl="0" indent="0" rtl="0">
              <a:lnSpc>
                <a:spcPct val="110000"/>
              </a:lnSpc>
              <a:spcBef>
                <a:spcPts val="1500"/>
              </a:spcBef>
              <a:spcAft>
                <a:spcPts val="0"/>
              </a:spcAft>
              <a:buClr>
                <a:schemeClr val="dk1"/>
              </a:buClr>
              <a:buSzPts val="1100"/>
              <a:buFont typeface="Arial"/>
              <a:buNone/>
            </a:pPr>
            <a:r>
              <a:rPr lang="en-US" sz="1800" dirty="0">
                <a:latin typeface="Arial"/>
                <a:ea typeface="Arial"/>
                <a:cs typeface="Arial"/>
                <a:sym typeface="Arial"/>
              </a:rPr>
              <a:t>Item Information. </a:t>
            </a:r>
            <a:r>
              <a:rPr lang="en-US" sz="1800" dirty="0">
                <a:solidFill>
                  <a:srgbClr val="F36F23"/>
                </a:solidFill>
                <a:uFill>
                  <a:noFill/>
                </a:uFill>
                <a:latin typeface="Arial"/>
                <a:ea typeface="Arial"/>
                <a:cs typeface="Arial"/>
                <a:sym typeface="Arial"/>
                <a:hlinkClick r:id="rId7"/>
              </a:rPr>
              <a:t>View source record on the Online Archive of California. </a:t>
            </a:r>
            <a:endParaRPr sz="1800" dirty="0">
              <a:solidFill>
                <a:srgbClr val="F36F23"/>
              </a:solidFill>
              <a:uFill>
                <a:noFill/>
              </a:uFill>
              <a:latin typeface="Arial"/>
              <a:ea typeface="Arial"/>
              <a:cs typeface="Arial"/>
              <a:sym typeface="Arial"/>
              <a:hlinkClick r:id="rId7"/>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Title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Site No. 1. Larry </a:t>
            </a:r>
            <a:r>
              <a:rPr lang="en-US" sz="1050" dirty="0" err="1">
                <a:latin typeface="Arial"/>
                <a:ea typeface="Arial"/>
                <a:cs typeface="Arial"/>
                <a:sym typeface="Arial"/>
              </a:rPr>
              <a:t>Orida</a:t>
            </a:r>
            <a:r>
              <a:rPr lang="en-US" sz="1050" dirty="0">
                <a:latin typeface="Arial"/>
                <a:ea typeface="Arial"/>
                <a:cs typeface="Arial"/>
                <a:sym typeface="Arial"/>
              </a:rPr>
              <a:t> at the hospital being constructed at this War Relocation Authority center for evacuees of Japanese ancestry. Photographer: Clark, Fred Poston, Arizona</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Date Created and/or Issued</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1942-05-12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Publication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The Bancroft Library;;University of California, Berkeley, Berkeley, CA 94720-6000, Phone: (510) 642-6481, Fax: (510) 642-7589, Email: bancref@library.berkeley.edu;;, URL: http://bancroft.berkeley.edu/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Contributing Institution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5"/>
              </a:rPr>
              <a:t>UC Berkeley, Bancroft Library</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Collection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solidFill>
                  <a:srgbClr val="F36F23"/>
                </a:solidFill>
                <a:uFill>
                  <a:noFill/>
                </a:uFill>
                <a:latin typeface="Arial"/>
                <a:ea typeface="Arial"/>
                <a:cs typeface="Arial"/>
                <a:sym typeface="Arial"/>
                <a:hlinkClick r:id="rId6"/>
              </a:rPr>
              <a:t>War Relocation Authority Photographs of Japanese-American Evacuation and Resettlement</a:t>
            </a:r>
            <a:r>
              <a:rPr lang="en-US" sz="1050" dirty="0">
                <a:latin typeface="Arial"/>
                <a:ea typeface="Arial"/>
                <a:cs typeface="Arial"/>
                <a:sym typeface="Arial"/>
              </a:rPr>
              <a:t>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Rights Information</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Some materials in these collections may be protected by the U.S. Copyright Law (Title 17, U.S.C.). In addition, the reproduction of some materials may be restricted by terms of University of California gift or purchase agreements, donor restrictions, privacy and publicity rights, licensing and trademarks. Transmission or reproduction of materials protected by copyright beyond that allowed by fair use requires the written permission of the copyright owners. Works not in the public domain cannot be commercially exploited without permission of the copyright owner. Responsibility for any use rests exclusively with the user.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All requests to reproduce, publish, quote from, or otherwise use collection materials must be submitted in writing to the Head of Public Services, The Bancroft Library, University of California, Berkeley 94720-6000. See: http://bancroft.berkeley.edu/reference/permissions.html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Type</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image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Identifier</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http://ark.cdlib.org/ark:/13030/ft467nb1rk </a:t>
            </a:r>
            <a:endParaRPr sz="1050" dirty="0">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WRA no. A-107 </a:t>
            </a:r>
            <a:endParaRPr sz="1050" dirty="0">
              <a:latin typeface="Arial"/>
              <a:ea typeface="Arial"/>
              <a:cs typeface="Arial"/>
              <a:sym typeface="Arial"/>
            </a:endParaRPr>
          </a:p>
          <a:p>
            <a:pPr marL="762000" marR="952500" lvl="0" indent="0" rtl="0">
              <a:lnSpc>
                <a:spcPct val="142857"/>
              </a:lnSpc>
              <a:spcBef>
                <a:spcPts val="1500"/>
              </a:spcBef>
              <a:spcAft>
                <a:spcPts val="0"/>
              </a:spcAft>
              <a:buClr>
                <a:schemeClr val="dk1"/>
              </a:buClr>
              <a:buSzPts val="1100"/>
              <a:buFont typeface="Arial"/>
              <a:buNone/>
            </a:pPr>
            <a:r>
              <a:rPr lang="en-US" sz="1050" b="1" dirty="0">
                <a:solidFill>
                  <a:srgbClr val="8B8D8E"/>
                </a:solidFill>
                <a:latin typeface="Arial"/>
                <a:ea typeface="Arial"/>
                <a:cs typeface="Arial"/>
                <a:sym typeface="Arial"/>
              </a:rPr>
              <a:t>Subject</a:t>
            </a:r>
            <a:endParaRPr sz="1050" b="1" dirty="0">
              <a:solidFill>
                <a:srgbClr val="8B8D8E"/>
              </a:solidFill>
              <a:latin typeface="Arial"/>
              <a:ea typeface="Arial"/>
              <a:cs typeface="Arial"/>
              <a:sym typeface="Arial"/>
            </a:endParaRPr>
          </a:p>
          <a:p>
            <a:pPr marL="762000" marR="762000" lvl="0" indent="0" rtl="0">
              <a:lnSpc>
                <a:spcPct val="142857"/>
              </a:lnSpc>
              <a:spcBef>
                <a:spcPts val="1500"/>
              </a:spcBef>
              <a:spcAft>
                <a:spcPts val="0"/>
              </a:spcAft>
              <a:buClr>
                <a:schemeClr val="dk1"/>
              </a:buClr>
              <a:buSzPts val="1100"/>
              <a:buFont typeface="Arial"/>
              <a:buNone/>
            </a:pPr>
            <a:r>
              <a:rPr lang="en-US" sz="1050" dirty="0">
                <a:latin typeface="Arial"/>
                <a:ea typeface="Arial"/>
                <a:cs typeface="Arial"/>
                <a:sym typeface="Arial"/>
              </a:rPr>
              <a:t>Japanese Americans--Evacuation and relocation, 1942-1945--Photographs </a:t>
            </a:r>
            <a:endParaRPr sz="1050" dirty="0">
              <a:latin typeface="Arial"/>
              <a:ea typeface="Arial"/>
              <a:cs typeface="Arial"/>
              <a:sym typeface="Arial"/>
            </a:endParaRPr>
          </a:p>
          <a:p>
            <a:pPr marL="0" lvl="0" indent="0">
              <a:spcBef>
                <a:spcPts val="1500"/>
              </a:spcBef>
              <a:spcAft>
                <a:spcPts val="0"/>
              </a:spcAft>
              <a:buNone/>
            </a:pPr>
            <a:endParaRPr sz="1050" dirty="0">
              <a:highlight>
                <a:srgbClr val="FFFFFF"/>
              </a:highlight>
              <a:latin typeface="Arial"/>
              <a:ea typeface="Arial"/>
              <a:cs typeface="Arial"/>
              <a:sym typeface="Arial"/>
            </a:endParaRPr>
          </a:p>
        </p:txBody>
      </p:sp>
      <p:sp>
        <p:nvSpPr>
          <p:cNvPr id="413" name="Shape 413"/>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15320275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Letter to John</a:t>
            </a:r>
            <a:r>
              <a:rPr lang="en-US" baseline="0" dirty="0"/>
              <a:t> Bonomi from </a:t>
            </a:r>
            <a:r>
              <a:rPr lang="en-US" baseline="0" dirty="0" err="1"/>
              <a:t>Muts</a:t>
            </a:r>
            <a:r>
              <a:rPr lang="en-US" baseline="0" dirty="0"/>
              <a:t> </a:t>
            </a:r>
            <a:r>
              <a:rPr lang="en-US" baseline="0" dirty="0" err="1"/>
              <a:t>Nobe</a:t>
            </a:r>
            <a:r>
              <a:rPr lang="en-US" baseline="0" dirty="0"/>
              <a:t>, July 15, 1942.  Poston, AZ</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413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 name="Shape 38"/>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Clr>
                <a:schemeClr val="dk1"/>
              </a:buClr>
              <a:buSzPts val="1200"/>
              <a:buFont typeface="Noto Sans Symbols"/>
              <a:buNone/>
            </a:pPr>
            <a:r>
              <a:rPr lang="en-US" sz="1200" b="0" i="0" u="none" strike="noStrike" cap="none" dirty="0">
                <a:solidFill>
                  <a:schemeClr val="dk1"/>
                </a:solidFill>
                <a:latin typeface="Calibri"/>
                <a:ea typeface="Calibri"/>
                <a:cs typeface="Calibri"/>
                <a:sym typeface="Calibri"/>
              </a:rPr>
              <a:t>This webinar aims to take us back in time to WWII to witness through historic video clips,  photographs, and correspondence  →</a:t>
            </a:r>
            <a:endParaRPr lang="en-US" dirty="0"/>
          </a:p>
          <a:p>
            <a:pPr marL="0" marR="0" lvl="0" indent="0" algn="l" rtl="0">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Calibri"/>
                <a:ea typeface="Calibri"/>
                <a:cs typeface="Calibri"/>
                <a:sym typeface="Calibri"/>
              </a:rPr>
              <a:t> The </a:t>
            </a:r>
            <a:r>
              <a:rPr lang="en-US" sz="1200" b="1" i="0" u="sng" strike="noStrike" cap="none" dirty="0">
                <a:solidFill>
                  <a:schemeClr val="dk1"/>
                </a:solidFill>
                <a:latin typeface="Calibri"/>
                <a:ea typeface="Calibri"/>
                <a:cs typeface="Calibri"/>
                <a:sym typeface="Calibri"/>
              </a:rPr>
              <a:t>mass removal of approximately 120,000 Japanese Americans </a:t>
            </a:r>
            <a:r>
              <a:rPr lang="en-US" sz="1200" b="0" i="0" u="none" strike="noStrike" cap="none" dirty="0">
                <a:solidFill>
                  <a:schemeClr val="dk1"/>
                </a:solidFill>
                <a:latin typeface="Calibri"/>
                <a:ea typeface="Calibri"/>
                <a:cs typeface="Calibri"/>
                <a:sym typeface="Calibri"/>
              </a:rPr>
              <a:t>(living in western US) to concentration camps in the country’s interior, and </a:t>
            </a:r>
            <a:endParaRPr lang="en-US" dirty="0"/>
          </a:p>
          <a:p>
            <a:pPr marL="0" marR="0" lvl="0" indent="0" algn="l" rtl="0">
              <a:lnSpc>
                <a:spcPct val="100000"/>
              </a:lnSpc>
              <a:spcBef>
                <a:spcPts val="0"/>
              </a:spcBef>
              <a:spcAft>
                <a:spcPts val="0"/>
              </a:spcAft>
              <a:buClr>
                <a:schemeClr val="dk1"/>
              </a:buClr>
              <a:buSzPts val="1200"/>
              <a:buFont typeface="Noto Sans Symbols"/>
              <a:buChar char="➢"/>
            </a:pPr>
            <a:r>
              <a:rPr lang="en-US" sz="1200" b="0" i="0" u="none" strike="noStrike" cap="none" dirty="0">
                <a:solidFill>
                  <a:schemeClr val="dk1"/>
                </a:solidFill>
                <a:latin typeface="Calibri"/>
                <a:ea typeface="Calibri"/>
                <a:cs typeface="Calibri"/>
                <a:sym typeface="Calibri"/>
              </a:rPr>
              <a:t> To learn how </a:t>
            </a:r>
            <a:r>
              <a:rPr lang="en-US" sz="1200" b="1" i="0" u="sng" strike="noStrike" cap="none" dirty="0">
                <a:solidFill>
                  <a:schemeClr val="dk1"/>
                </a:solidFill>
                <a:latin typeface="Calibri"/>
                <a:ea typeface="Calibri"/>
                <a:cs typeface="Calibri"/>
                <a:sym typeface="Calibri"/>
              </a:rPr>
              <a:t>pharmacists acted in public interest </a:t>
            </a:r>
            <a:r>
              <a:rPr lang="en-US" sz="1200" b="0" i="0" u="none" strike="noStrike" cap="none" dirty="0">
                <a:solidFill>
                  <a:schemeClr val="dk1"/>
                </a:solidFill>
                <a:latin typeface="Calibri"/>
                <a:ea typeface="Calibri"/>
                <a:cs typeface="Calibri"/>
                <a:sym typeface="Calibri"/>
              </a:rPr>
              <a:t>during that indelible period of US  history</a:t>
            </a:r>
            <a:endParaRPr lang="en-US"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
        <p:nvSpPr>
          <p:cNvPr id="39" name="Shape 39"/>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
        <p:nvSpPr>
          <p:cNvPr id="40" name="Shape 40"/>
          <p:cNvSpPr txBox="1">
            <a:spLocks noGrp="1"/>
          </p:cNvSpPr>
          <p:nvPr>
            <p:ph type="hdr" idx="3"/>
          </p:nvPr>
        </p:nvSpPr>
        <p:spPr>
          <a:xfrm>
            <a:off x="0" y="0"/>
            <a:ext cx="3037800" cy="4647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41180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Citation:  </a:t>
            </a:r>
            <a:r>
              <a:rPr lang="en-US" u="sng">
                <a:solidFill>
                  <a:schemeClr val="hlink"/>
                </a:solidFill>
                <a:hlinkClick r:id="rId4"/>
              </a:rPr>
              <a:t>https://www.google.com/search?q=prescription+order+from+1940s&amp;tbm=isch&amp;tbo=u&amp;source=univ&amp;sa=X&amp;ved=0ahUKEwib-M_bitjaAhWm3oMKHXDtDlAQsAQITQ&amp;biw=1344&amp;bih=755#imgrc=R0LucoGJOMcRfM</a:t>
            </a:r>
            <a:r>
              <a:rPr lang="en-US"/>
              <a:t>:</a:t>
            </a:r>
            <a:endParaRPr/>
          </a:p>
          <a:p>
            <a:pPr marL="0" lvl="0" indent="0">
              <a:spcBef>
                <a:spcPts val="0"/>
              </a:spcBef>
              <a:spcAft>
                <a:spcPts val="0"/>
              </a:spcAft>
              <a:buNone/>
            </a:pPr>
            <a:r>
              <a:rPr lang="en-US"/>
              <a:t>Accessed 26 April 2018</a:t>
            </a:r>
            <a:endParaRPr/>
          </a:p>
        </p:txBody>
      </p:sp>
      <p:sp>
        <p:nvSpPr>
          <p:cNvPr id="428" name="Shape 42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26</a:t>
            </a:fld>
            <a:endParaRPr/>
          </a:p>
        </p:txBody>
      </p:sp>
    </p:spTree>
    <p:extLst>
      <p:ext uri="{BB962C8B-B14F-4D97-AF65-F5344CB8AC3E}">
        <p14:creationId xmlns:p14="http://schemas.microsoft.com/office/powerpoint/2010/main" val="435438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43" name="Shape 443"/>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330312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From Kiku’s June 7, 1942 letter to the Bonomis from Santa Anita Racetrack assembly center</a:t>
            </a:r>
            <a:endParaRPr/>
          </a:p>
        </p:txBody>
      </p:sp>
      <p:sp>
        <p:nvSpPr>
          <p:cNvPr id="450" name="Shape 450"/>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3499729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6" name="Shape 456"/>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From 1940 to 1950, Fort Harrison served as a military induction and reception center, the Army Finance School, the Army Chaplain School, School for Bakers and Cooks, and then housed first Italian POWs from the African campaign, and later German POWs.  Towards the end of WWII, it served as the location for the U.S. Army Disciplinary Barracks, for those in the US military who received punishment of varying degrees.”   </a:t>
            </a:r>
            <a:endParaRPr/>
          </a:p>
          <a:p>
            <a:pPr marL="0" lvl="0" indent="0">
              <a:spcBef>
                <a:spcPts val="0"/>
              </a:spcBef>
              <a:spcAft>
                <a:spcPts val="0"/>
              </a:spcAft>
              <a:buNone/>
            </a:pPr>
            <a:r>
              <a:rPr lang="en-US"/>
              <a:t>(Reference:  </a:t>
            </a:r>
            <a:r>
              <a:rPr lang="en-US" u="sng">
                <a:solidFill>
                  <a:schemeClr val="hlink"/>
                </a:solidFill>
                <a:hlinkClick r:id="rId4"/>
              </a:rPr>
              <a:t>https://archive.org/stream/historyoffortben00fort/historyoffortben00fort_djvu.txt</a:t>
            </a:r>
            <a:r>
              <a:rPr lang="en-US"/>
              <a:t>, access 5-11-18)</a:t>
            </a:r>
            <a:endParaRPr/>
          </a:p>
          <a:p>
            <a:pPr marL="0" lvl="0" indent="0">
              <a:spcBef>
                <a:spcPts val="0"/>
              </a:spcBef>
              <a:spcAft>
                <a:spcPts val="0"/>
              </a:spcAft>
              <a:buNone/>
            </a:pPr>
            <a:endParaRPr/>
          </a:p>
          <a:p>
            <a:pPr marL="0" lvl="0" indent="0">
              <a:spcBef>
                <a:spcPts val="0"/>
              </a:spcBef>
              <a:spcAft>
                <a:spcPts val="0"/>
              </a:spcAft>
              <a:buNone/>
            </a:pPr>
            <a:r>
              <a:rPr lang="en-US"/>
              <a:t>Reference:  </a:t>
            </a:r>
            <a:r>
              <a:rPr lang="en-US" u="sng">
                <a:solidFill>
                  <a:schemeClr val="hlink"/>
                </a:solidFill>
                <a:hlinkClick r:id="rId5"/>
              </a:rPr>
              <a:t>http://www.indianamilitary.org/FtHarrison/SoThinkMenu/FtHarrisonSTART.htm</a:t>
            </a:r>
            <a:r>
              <a:rPr lang="en-US"/>
              <a:t>   Access 5-11-18</a:t>
            </a:r>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During WW II nearly 425,000 prisoners of war (POW s) were sent to detention camps in the U. S. They were moved far from the front lines where there would be no threat of escape, in the same ships that had taken American soldiers to fight in Europe.</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prisoners of war proved to be a great benefit in the U. S., where manpower was in short supply. Prisoners took the place of farm hands and factory workers who had gone to fight. They harvested crops, maintained roads and buildings, and helped businesses stay open, which in turn strengthened local economy.</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1929 Geneva Convention was in effect at the time, requiring that prisoners receive the same housing, food, pay and work hours as provided to soldiers of the capturing nation. Enlisted men could do the same jobs as our own soldiers, as long as they were not directly engaged in military activities. Non-commissioned officers could supervise enlisted men, but officers were not required to work. In general, the prisoners were treated very well in the U. s. They had good food and decent living conditions, and records indicate there were very few discipline problems or escape attempts. Many prisoners did not want to leave when the war was over.</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first WW II POWs in Indiana arrived in May of 1943. They were Italians captured in the African Campaign. The majority stayed at Camp Atterbury, although smaller numbers of prisoners were sent to other locations. As a test, some groups were sent to military reservations, where they had an immediate impact on the war effort. Prisoners put to work at military installations, working in the laundry or quartermaster or motor pool, could free-up U. S. soldiers for active military duty.</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In January of 1944, 250 Italians from Camp Atterbury moved to Fort Harrison. The Camp Edwin F. Glenn site, used for the Citizens' Military Training Camp in the 1930's, was fenced off and converted into a compound for POW s. originally, two of the three mess halls were turned into living quarters for the prisoners, and the third became their mess hall. After September of 1943, the Italians had switched sides and became our allies, so by the time they came to Fort Harrison; Italian soldiers were already reclassified as "co-belligerents." This made their internment somewhat paradoxical, since they were enemies when captured, but remained prisoners even after these circumstances changed.</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Italians performed Post maintenance, clean-up, and made improvements to the prison compound. They were at Fort Harrison only four months when they were transferred to Fort Hays, Ohio.</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In May of 1944, 300 German prisoners, from Rommel's elite "Afrika Korps" moved into the camp. The Germans were extremely proud and patriotic. They arrived still wearing their worn and faded German military uniforms. They left a lasting impression with people who witnessed them goose-stepping in formation to their work site.</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One story tells of the Germans assigned to put a new roof on the canteen. They carefully divided two shades of shingles and placed them to form a large swastika on the roof. The staff did not discover their handiwork for several days, after which time the job had to be re-done.</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German prisoners were responsible for much of the work on the new Officers Club, now the Garrison Restaurant. They also maintained and repaired other post buildings, performed road work and assisted the quartermaster with laundry, equipment and motor pool duties. Some even waited tables at the Officers Club.</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Fort Harrison later became a site for an Army Disciplinary Barracks, a prison compound for American servicemen convicted of offenses by the military court system. Because Army regulations did not allow POW camps in the same military installation that housed disciplinary barracks, Fort Harrison’s POW camp was closed in February of 1945 and the German prisoners moved to Fort Knox, Kentucky.</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If you or someone you know has information to share about the history of Fort Harrison, please contact the webmaster.  Email</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Produced by Indiana Department Of Natural Resources Division of State Parks &amp; Reservoirs Interpretive Naturalist Service.</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This publication was made possible by an Indiana Heritage Research Grant from the Indiana Historical Society, the Indiana Humanities Council and the National Endowment for the Humanities.</a:t>
            </a:r>
            <a:endParaRPr sz="1000">
              <a:latin typeface="Verdana"/>
              <a:ea typeface="Verdana"/>
              <a:cs typeface="Verdana"/>
              <a:sym typeface="Verdana"/>
            </a:endParaRPr>
          </a:p>
          <a:p>
            <a:pPr marL="0" lvl="0" indent="0" algn="just" rtl="0">
              <a:lnSpc>
                <a:spcPct val="115000"/>
              </a:lnSpc>
              <a:spcBef>
                <a:spcPts val="0"/>
              </a:spcBef>
              <a:spcAft>
                <a:spcPts val="0"/>
              </a:spcAft>
              <a:buClr>
                <a:schemeClr val="dk1"/>
              </a:buClr>
              <a:buSzPts val="1100"/>
              <a:buFont typeface="Arial"/>
              <a:buNone/>
            </a:pPr>
            <a:r>
              <a:rPr lang="en-US" sz="1000">
                <a:latin typeface="Verdana"/>
                <a:ea typeface="Verdana"/>
                <a:cs typeface="Verdana"/>
                <a:sym typeface="Verdana"/>
              </a:rPr>
              <a:t>The Fort Benjamin Harrison Historical Society especially thanks Larry Helkema who did the research and Jeannine Montgomery for their input to this important historical information.</a:t>
            </a:r>
            <a:endParaRPr sz="1000">
              <a:latin typeface="Verdana"/>
              <a:ea typeface="Verdana"/>
              <a:cs typeface="Verdana"/>
              <a:sym typeface="Verdana"/>
            </a:endParaRPr>
          </a:p>
          <a:p>
            <a:pPr marL="0" lvl="0" indent="0">
              <a:spcBef>
                <a:spcPts val="0"/>
              </a:spcBef>
              <a:spcAft>
                <a:spcPts val="0"/>
              </a:spcAft>
              <a:buNone/>
            </a:pPr>
            <a:endParaRPr/>
          </a:p>
        </p:txBody>
      </p:sp>
      <p:sp>
        <p:nvSpPr>
          <p:cNvPr id="457" name="Shape 45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451969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64" name="Shape 464"/>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3125200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1" name="Shape 471"/>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286855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Calibri"/>
                <a:ea typeface="Calibri"/>
                <a:cs typeface="Calibri"/>
                <a:sym typeface="Calibri"/>
              </a:rPr>
              <a:t>Resource:  http://www.militarymuseum.org/FresnoAssyCtr.html</a:t>
            </a:r>
          </a:p>
          <a:p>
            <a:endParaRPr lang="en-US" sz="1200" b="1" i="0" u="none" strike="noStrike" cap="none" dirty="0">
              <a:solidFill>
                <a:schemeClr val="dk1"/>
              </a:solidFill>
              <a:latin typeface="Calibri"/>
              <a:ea typeface="Calibri"/>
              <a:cs typeface="Calibri"/>
              <a:sym typeface="Calibri"/>
            </a:endParaRPr>
          </a:p>
          <a:p>
            <a:r>
              <a:rPr lang="en-US" sz="1200" b="1" i="0" u="none" strike="noStrike" cap="none" dirty="0">
                <a:solidFill>
                  <a:schemeClr val="dk1"/>
                </a:solidFill>
                <a:latin typeface="Calibri"/>
                <a:ea typeface="Calibri"/>
                <a:cs typeface="Calibri"/>
                <a:sym typeface="Calibri"/>
              </a:rPr>
              <a:t>Fresno </a:t>
            </a:r>
            <a:r>
              <a:rPr lang="en-US" sz="1200" b="1" i="0" u="none" strike="noStrike" cap="none" dirty="0" err="1">
                <a:solidFill>
                  <a:schemeClr val="dk1"/>
                </a:solidFill>
                <a:latin typeface="Calibri"/>
                <a:ea typeface="Calibri"/>
                <a:cs typeface="Calibri"/>
                <a:sym typeface="Calibri"/>
              </a:rPr>
              <a:t>Assemby</a:t>
            </a:r>
            <a:r>
              <a:rPr lang="en-US" sz="1200" b="1" i="0" u="none" strike="noStrike" cap="none" dirty="0">
                <a:solidFill>
                  <a:schemeClr val="dk1"/>
                </a:solidFill>
                <a:latin typeface="Calibri"/>
                <a:ea typeface="Calibri"/>
                <a:cs typeface="Calibri"/>
                <a:sym typeface="Calibri"/>
              </a:rPr>
              <a:t> Center for Ethnic Japanese</a:t>
            </a:r>
            <a:r>
              <a:rPr lang="en-US" dirty="0"/>
              <a:t> </a:t>
            </a:r>
            <a:r>
              <a:rPr lang="en-US" sz="1200" b="0" i="0" u="none" strike="noStrike" cap="none" dirty="0">
                <a:solidFill>
                  <a:schemeClr val="dk1"/>
                </a:solidFill>
                <a:latin typeface="Calibri"/>
                <a:ea typeface="Calibri"/>
                <a:cs typeface="Calibri"/>
                <a:sym typeface="Calibri"/>
              </a:rPr>
              <a:t>The Fresno Assembly Center was located at the Fresno County Fairgrounds. Occupied from May 6 to October 30, 1942, it was the last assembly center to close. It held a total of 5,344 evacuees (with a maximum of 5,120 at a time) from the central San Joaquin Valley and Amador County. Over 100 barracks served by six sets of communal buildings were located within the infield of the fairgrounds racetrack, and four contiguous blocks with 20 barracks each were located adjacent to the fairgrounds</a:t>
            </a:r>
            <a:r>
              <a:rPr lang="en-US" dirty="0"/>
              <a:t> </a:t>
            </a:r>
            <a:r>
              <a:rPr lang="en-US" sz="1200" b="0" i="0" u="none" strike="noStrike" cap="none" dirty="0">
                <a:solidFill>
                  <a:schemeClr val="dk1"/>
                </a:solidFill>
                <a:latin typeface="Calibri"/>
                <a:ea typeface="Calibri"/>
                <a:cs typeface="Calibri"/>
                <a:sym typeface="Calibri"/>
              </a:rPr>
              <a:t>At this center accommodations were crude tar paper barracks with cots, out houses and overhead water pipes with holes drilled in them to serve as showers.</a:t>
            </a:r>
            <a:r>
              <a:rPr lang="en-US" dirty="0"/>
              <a:t> </a:t>
            </a:r>
            <a:r>
              <a:rPr lang="en-US" sz="1200" b="0" i="0" u="none" strike="noStrike" cap="none" dirty="0">
                <a:solidFill>
                  <a:schemeClr val="dk1"/>
                </a:solidFill>
                <a:latin typeface="Calibri"/>
                <a:ea typeface="Calibri"/>
                <a:cs typeface="Calibri"/>
                <a:sym typeface="Calibri"/>
              </a:rPr>
              <a:t>There are no assembly center remains or any historical marker at the site. Most of the fairgrounds has been changed so extensively from its 1942 appearance that it is difficult to determine whether any fair buildings present during the assembly center use still remain Most of those processed at the Fresno center went to the Relocation Center at Jerome, Arkansas.</a:t>
            </a:r>
            <a:r>
              <a:rPr lang="en-US" dirty="0"/>
              <a:t> </a:t>
            </a:r>
            <a:r>
              <a:rPr lang="en-US" sz="1200" b="0" i="0" u="none" strike="noStrike" cap="none" dirty="0">
                <a:solidFill>
                  <a:schemeClr val="dk1"/>
                </a:solidFill>
                <a:latin typeface="Calibri"/>
                <a:ea typeface="Calibri"/>
                <a:cs typeface="Calibri"/>
                <a:sym typeface="Calibri"/>
              </a:rPr>
              <a:t>The Fresno Assembly Center ceased operations on October 30, 1942 when the last group of ethnic Japanese departed. The center was then turned over to the 4th Air Force which converted it into non-flying training facility called the Fresno Ground Training Center. Signalmen, camouflage specialists, chemical warfare specialists, ordnance technicians, clerks, truck drivers and cooks trained here. The 1945 Army Inventory of Installations lists this activity as the Fresno Army Air Forces Training Center.</a:t>
            </a:r>
            <a:r>
              <a:rPr lang="en-US" dirty="0"/>
              <a:t> </a:t>
            </a:r>
            <a:r>
              <a:rPr lang="en-US" sz="1200" b="0" i="0" u="none" strike="noStrike" cap="none" dirty="0">
                <a:solidFill>
                  <a:schemeClr val="dk1"/>
                </a:solidFill>
                <a:latin typeface="Calibri"/>
                <a:ea typeface="Calibri"/>
                <a:cs typeface="Calibri"/>
                <a:sym typeface="Calibri"/>
              </a:rPr>
              <a:t>There is an historical marker with information on the site located near the Chance Avenue gate of the fairgrounds.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5329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85" name="Shape 485"/>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34</a:t>
            </a:fld>
            <a:endParaRPr/>
          </a:p>
        </p:txBody>
      </p:sp>
    </p:spTree>
    <p:extLst>
      <p:ext uri="{BB962C8B-B14F-4D97-AF65-F5344CB8AC3E}">
        <p14:creationId xmlns:p14="http://schemas.microsoft.com/office/powerpoint/2010/main" val="1198336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2" name="Shape 49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35</a:t>
            </a:fld>
            <a:endParaRPr/>
          </a:p>
        </p:txBody>
      </p:sp>
    </p:spTree>
    <p:extLst>
      <p:ext uri="{BB962C8B-B14F-4D97-AF65-F5344CB8AC3E}">
        <p14:creationId xmlns:p14="http://schemas.microsoft.com/office/powerpoint/2010/main" val="1896312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99" name="Shape 499"/>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36</a:t>
            </a:fld>
            <a:endParaRPr/>
          </a:p>
        </p:txBody>
      </p:sp>
    </p:spTree>
    <p:extLst>
      <p:ext uri="{BB962C8B-B14F-4D97-AF65-F5344CB8AC3E}">
        <p14:creationId xmlns:p14="http://schemas.microsoft.com/office/powerpoint/2010/main" val="2568281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 name="Shape 51"/>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52" name="Shape 52"/>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
        <p:nvSpPr>
          <p:cNvPr id="53" name="Shape 53"/>
          <p:cNvSpPr txBox="1">
            <a:spLocks noGrp="1"/>
          </p:cNvSpPr>
          <p:nvPr>
            <p:ph type="hdr" idx="3"/>
          </p:nvPr>
        </p:nvSpPr>
        <p:spPr>
          <a:xfrm>
            <a:off x="0" y="0"/>
            <a:ext cx="3037800" cy="46470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853097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06" name="Shape 506"/>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37</a:t>
            </a:fld>
            <a:endParaRPr/>
          </a:p>
        </p:txBody>
      </p:sp>
    </p:spTree>
    <p:extLst>
      <p:ext uri="{BB962C8B-B14F-4D97-AF65-F5344CB8AC3E}">
        <p14:creationId xmlns:p14="http://schemas.microsoft.com/office/powerpoint/2010/main" val="737696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Found on Ancestry.com  (add the</a:t>
            </a:r>
            <a:r>
              <a:rPr lang="en-US" baseline="0" dirty="0"/>
              <a:t> genealogy link)</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1020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Shape 54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Shape 542"/>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a:t>Presenter’s collection; taken June 2015, Denver, CO.</a:t>
            </a:r>
            <a:endParaRPr sz="1200" b="0" i="0" u="none" strike="noStrike" cap="none">
              <a:solidFill>
                <a:schemeClr val="dk1"/>
              </a:solidFill>
              <a:latin typeface="Calibri"/>
              <a:ea typeface="Calibri"/>
              <a:cs typeface="Calibri"/>
              <a:sym typeface="Calibri"/>
            </a:endParaRPr>
          </a:p>
        </p:txBody>
      </p:sp>
      <p:sp>
        <p:nvSpPr>
          <p:cNvPr id="543" name="Shape 543"/>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544" name="Shape 54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57</a:t>
            </a:fld>
            <a:endParaRPr sz="1200">
              <a:solidFill>
                <a:schemeClr val="dk1"/>
              </a:solidFill>
              <a:latin typeface="Calibri"/>
              <a:ea typeface="Calibri"/>
              <a:cs typeface="Calibri"/>
              <a:sym typeface="Calibri"/>
            </a:endParaRPr>
          </a:p>
        </p:txBody>
      </p:sp>
      <p:sp>
        <p:nvSpPr>
          <p:cNvPr id="545" name="Shape 545"/>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893252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Shape 550"/>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Reference:  </a:t>
            </a:r>
            <a:r>
              <a:rPr lang="en-US" u="sng">
                <a:solidFill>
                  <a:schemeClr val="hlink"/>
                </a:solidFill>
                <a:hlinkClick r:id="rId4"/>
              </a:rPr>
              <a:t>http://www.thehistoryblog.com/archives/21692</a:t>
            </a:r>
            <a:endParaRPr/>
          </a:p>
          <a:p>
            <a:pPr marL="0" lvl="0" indent="0">
              <a:spcBef>
                <a:spcPts val="0"/>
              </a:spcBef>
              <a:spcAft>
                <a:spcPts val="0"/>
              </a:spcAft>
              <a:buNone/>
            </a:pPr>
            <a:r>
              <a:rPr lang="en-US"/>
              <a:t>Accessed 3 May 2018</a:t>
            </a:r>
            <a:endParaRPr/>
          </a:p>
        </p:txBody>
      </p:sp>
      <p:sp>
        <p:nvSpPr>
          <p:cNvPr id="551" name="Shape 5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583111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Reference:  </a:t>
            </a:r>
            <a:r>
              <a:rPr lang="en-US" u="sng">
                <a:solidFill>
                  <a:schemeClr val="hlink"/>
                </a:solidFill>
                <a:hlinkClick r:id="rId4"/>
              </a:rPr>
              <a:t>http://www.thehistoryblog.com/archives/21692</a:t>
            </a:r>
            <a:endParaRPr/>
          </a:p>
          <a:p>
            <a:pPr marL="0" lvl="0" indent="0">
              <a:spcBef>
                <a:spcPts val="0"/>
              </a:spcBef>
              <a:spcAft>
                <a:spcPts val="0"/>
              </a:spcAft>
              <a:buNone/>
            </a:pPr>
            <a:r>
              <a:rPr lang="en-US"/>
              <a:t>Accessed 3 May 2018</a:t>
            </a:r>
            <a:endParaRPr/>
          </a:p>
          <a:p>
            <a:pPr marL="0" lvl="0" indent="0">
              <a:spcBef>
                <a:spcPts val="0"/>
              </a:spcBef>
              <a:spcAft>
                <a:spcPts val="0"/>
              </a:spcAft>
              <a:buNone/>
            </a:pPr>
            <a:endParaRPr/>
          </a:p>
        </p:txBody>
      </p:sp>
      <p:sp>
        <p:nvSpPr>
          <p:cNvPr id="558" name="Shape 5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790649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dirty="0"/>
              <a:t>Picture from :  </a:t>
            </a:r>
            <a:r>
              <a:rPr lang="en-US" u="sng" dirty="0">
                <a:solidFill>
                  <a:schemeClr val="hlink"/>
                </a:solidFill>
                <a:hlinkClick r:id="rId4"/>
              </a:rPr>
              <a:t>https://books.google.com/books?id=74hNAAAAMAAJ&amp;pg=PA252&amp;lpg=PA252&amp;dq=Frank+M+hall+pharmacist+denver+colorado&amp;source=bl&amp;ots=StURx5Z_tM&amp;sig=uqv5QKFas-vsiFI4Fr27XEbuCmk&amp;hl=en&amp;sa=X&amp;ved=0ahUKEwi8r5_jhOraAhWLnoMKHXjsBiYQ6AEIMTAF#v=onepage&amp;q=Frank%20M%20hall%20pharmacist%20denver%20colorado&amp;f=false</a:t>
            </a:r>
            <a:endParaRPr dirty="0"/>
          </a:p>
          <a:p>
            <a:pPr marL="0" lvl="0" indent="0">
              <a:spcBef>
                <a:spcPts val="0"/>
              </a:spcBef>
              <a:spcAft>
                <a:spcPts val="0"/>
              </a:spcAft>
              <a:buNone/>
            </a:pPr>
            <a:r>
              <a:rPr lang="en-US" dirty="0"/>
              <a:t>“The Bulletin of Pharmacy, A concise and Comprehensive Monthly Review of Pharmaceutical Literature, Progress, and News, Vol XIX, January to December 1905.  Detroit, EG Swift, Medical Publisher, 1905</a:t>
            </a:r>
            <a:endParaRPr dirty="0"/>
          </a:p>
          <a:p>
            <a:pPr marL="0" lvl="0" indent="0">
              <a:spcBef>
                <a:spcPts val="0"/>
              </a:spcBef>
              <a:spcAft>
                <a:spcPts val="0"/>
              </a:spcAft>
              <a:buNone/>
            </a:pPr>
            <a:r>
              <a:rPr lang="en-US" dirty="0"/>
              <a:t>p. 252</a:t>
            </a:r>
            <a:endParaRPr dirty="0"/>
          </a:p>
          <a:p>
            <a:pPr marL="0" lvl="0" indent="0">
              <a:spcBef>
                <a:spcPts val="0"/>
              </a:spcBef>
              <a:spcAft>
                <a:spcPts val="0"/>
              </a:spcAft>
              <a:buNone/>
            </a:pPr>
            <a:endParaRPr dirty="0"/>
          </a:p>
          <a:p>
            <a:pPr marL="0" lvl="0" indent="0">
              <a:spcBef>
                <a:spcPts val="0"/>
              </a:spcBef>
              <a:spcAft>
                <a:spcPts val="0"/>
              </a:spcAft>
              <a:buNone/>
            </a:pPr>
            <a:r>
              <a:rPr lang="en-US" dirty="0"/>
              <a:t>From:  “The Pacific Pharmacist, An Independent Journal….Devoted to scientific pharmacy and the interests of the drug trade.”</a:t>
            </a:r>
            <a:endParaRPr dirty="0"/>
          </a:p>
          <a:p>
            <a:pPr marL="0" lvl="0" indent="0">
              <a:spcBef>
                <a:spcPts val="0"/>
              </a:spcBef>
              <a:spcAft>
                <a:spcPts val="0"/>
              </a:spcAft>
              <a:buNone/>
            </a:pPr>
            <a:r>
              <a:rPr lang="en-US" dirty="0"/>
              <a:t>(volume 2, 1908-09)</a:t>
            </a:r>
            <a:endParaRPr dirty="0"/>
          </a:p>
          <a:p>
            <a:pPr marL="0" lvl="0" indent="0">
              <a:spcBef>
                <a:spcPts val="0"/>
              </a:spcBef>
              <a:spcAft>
                <a:spcPts val="0"/>
              </a:spcAft>
              <a:buNone/>
            </a:pPr>
            <a:r>
              <a:rPr lang="en-US" dirty="0"/>
              <a:t>p. 548</a:t>
            </a:r>
            <a:endParaRPr dirty="0"/>
          </a:p>
          <a:p>
            <a:pPr marL="0" lvl="0" indent="0">
              <a:spcBef>
                <a:spcPts val="0"/>
              </a:spcBef>
              <a:spcAft>
                <a:spcPts val="0"/>
              </a:spcAft>
              <a:buNone/>
            </a:pPr>
            <a:r>
              <a:rPr lang="en-US" dirty="0"/>
              <a:t> from:  </a:t>
            </a:r>
            <a:r>
              <a:rPr lang="en-US" sz="1350" u="sng" dirty="0">
                <a:solidFill>
                  <a:srgbClr val="660099"/>
                </a:solidFill>
                <a:latin typeface="Roboto"/>
                <a:ea typeface="Roboto"/>
                <a:cs typeface="Roboto"/>
                <a:sym typeface="Roboto"/>
                <a:hlinkClick r:id="rId5"/>
              </a:rPr>
              <a:t>Pacific Pharmacist - Volume 2 - Page 548 - Google Books Result</a:t>
            </a:r>
            <a:endParaRPr sz="1350" u="sng" dirty="0">
              <a:solidFill>
                <a:srgbClr val="660099"/>
              </a:solidFill>
              <a:latin typeface="Roboto"/>
              <a:ea typeface="Roboto"/>
              <a:cs typeface="Roboto"/>
              <a:sym typeface="Roboto"/>
              <a:hlinkClick r:id="rId5"/>
            </a:endParaRPr>
          </a:p>
          <a:p>
            <a:pPr marL="0" lvl="0" indent="0" rtl="0">
              <a:lnSpc>
                <a:spcPct val="109090"/>
              </a:lnSpc>
              <a:spcBef>
                <a:spcPts val="0"/>
              </a:spcBef>
              <a:spcAft>
                <a:spcPts val="0"/>
              </a:spcAft>
              <a:buClr>
                <a:schemeClr val="dk1"/>
              </a:buClr>
              <a:buSzPts val="1100"/>
              <a:buFont typeface="Arial"/>
              <a:buNone/>
            </a:pPr>
            <a:r>
              <a:rPr lang="en-US" sz="1050" dirty="0">
                <a:solidFill>
                  <a:srgbClr val="006621"/>
                </a:solidFill>
                <a:latin typeface="Roboto"/>
                <a:ea typeface="Roboto"/>
                <a:cs typeface="Roboto"/>
                <a:sym typeface="Roboto"/>
              </a:rPr>
              <a:t>https://books.google.com/books?id=5fkzAQAAMAAJ</a:t>
            </a:r>
            <a:endParaRPr sz="1050" dirty="0">
              <a:solidFill>
                <a:srgbClr val="006621"/>
              </a:solidFill>
              <a:latin typeface="Roboto"/>
              <a:ea typeface="Roboto"/>
              <a:cs typeface="Roboto"/>
              <a:sym typeface="Roboto"/>
            </a:endParaRPr>
          </a:p>
          <a:p>
            <a:pPr marL="0" lvl="0" indent="0">
              <a:spcBef>
                <a:spcPts val="0"/>
              </a:spcBef>
              <a:spcAft>
                <a:spcPts val="0"/>
              </a:spcAft>
              <a:buNone/>
            </a:pPr>
            <a:r>
              <a:rPr lang="en-US" u="sng" dirty="0">
                <a:solidFill>
                  <a:schemeClr val="hlink"/>
                </a:solidFill>
                <a:hlinkClick r:id="rId6"/>
              </a:rPr>
              <a:t>https://books.google.com/books?id=5fkzAQAAMAAJ&amp;pg=PA548&amp;lpg=PA548&amp;dq=frank+m+hall+building+denver+co&amp;source=bl&amp;ots=lRA1cAkNhj&amp;sig=VYV92swx4mf9q-E9GED9N6_LDWM&amp;hl=en&amp;sa=X&amp;ved=0ahUKEwjQwojz-unaAhXG64MKHbrXDV0Q6AEIOTAD#v=onepage&amp;q=frank%20m%20hall%20building%20denver%20co&amp;f=false</a:t>
            </a:r>
            <a:endParaRPr dirty="0"/>
          </a:p>
          <a:p>
            <a:pPr marL="0" lvl="0" indent="0">
              <a:spcBef>
                <a:spcPts val="0"/>
              </a:spcBef>
              <a:spcAft>
                <a:spcPts val="0"/>
              </a:spcAft>
              <a:buNone/>
            </a:pPr>
            <a:r>
              <a:rPr lang="en-US" dirty="0"/>
              <a:t>Accessed May 3, 2018</a:t>
            </a:r>
            <a:endParaRPr dirty="0"/>
          </a:p>
          <a:p>
            <a:pPr marL="0" lvl="0" indent="0">
              <a:spcBef>
                <a:spcPts val="0"/>
              </a:spcBef>
              <a:spcAft>
                <a:spcPts val="0"/>
              </a:spcAft>
              <a:buNone/>
            </a:pPr>
            <a:endParaRPr dirty="0"/>
          </a:p>
          <a:p>
            <a:pPr marL="0" lvl="0" indent="0">
              <a:spcBef>
                <a:spcPts val="0"/>
              </a:spcBef>
              <a:spcAft>
                <a:spcPts val="0"/>
              </a:spcAft>
              <a:buNone/>
            </a:pPr>
            <a:r>
              <a:rPr lang="en-US" dirty="0"/>
              <a:t>“</a:t>
            </a:r>
            <a:r>
              <a:rPr lang="en-US" dirty="0" err="1"/>
              <a:t>Mr</a:t>
            </a:r>
            <a:r>
              <a:rPr lang="en-US" dirty="0"/>
              <a:t> Frank M Hall of Denver, Colorado, is at the present time building a two-story block at the corner of Twenty-seventh and Larimer streets directly opposite his present location, and expects to occupy the corner room in the block.  He has purchased a new Walrus </a:t>
            </a:r>
            <a:r>
              <a:rPr lang="en-US" dirty="0" err="1"/>
              <a:t>Eitherway</a:t>
            </a:r>
            <a:r>
              <a:rPr lang="en-US" dirty="0"/>
              <a:t> Soda Fountain and will install fixtures to match.  Mr. Hall is one of the first druggists in the State of Colorado, being financially interested in several other stores in the city of Denver.  He is what we might call a pioneer druggist, having been in this same location for a quarter of a century.</a:t>
            </a:r>
            <a:endParaRPr dirty="0"/>
          </a:p>
        </p:txBody>
      </p:sp>
      <p:sp>
        <p:nvSpPr>
          <p:cNvPr id="528" name="Shape 5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66782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Shape 534"/>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US"/>
              <a:t>Reference:  </a:t>
            </a:r>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Call Number</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X-24858</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Title</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F. M. Hall Building</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Creator</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Noel, Thomas J. (Thomas Jacob)</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Date</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1979</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Summary</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View of the Frank M. Hall Building at 27th (Twenty-seventh) and Larimer Streets in the Five Points neighborhood of Denver, Colorado. The two-story brick building has decorative trim. Women walk across the street nearby. Signs read: "Schlitz" "T-K Pharmacy" "Coca-Cola" "Know Your Pharmacist" "and "T-K Drug Meadow Gold Ice Cream So Much to Enjoy!"</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Description</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1 photoprint ; 13 x 18 cm. (5 x 7 in.)</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Subject</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Denver (Colo.); Five Points (Denver, Colo.); Drugstores--Colorado--Denver; Women--Colorado--Denver</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Geographic Area</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Denver (Colo.)</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Format-Medium</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Photograph</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Source</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T. J. Noel.</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Rights Contact Information</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Copyright restrictions applying to use or reproduction of this image available from the Western History and Genealogy Dept., Denver Public Library, at photosales@denverlibrary.org.</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Reproduction Available for Purchase</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Yes (digital reproduction)</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Related Material</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Image File: ZZR710024858</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Notes</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Handwritten on back of print: "2700 Larimer Street" and "Frank M. Hall built this structure to house his drug store in 1896 at 2700 Larimer, a few doors down from Sacred Heart Church."; Title supplied.; R7100248586</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We Invite Your Comments</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See an error or omission? Spot a person or place that's unidentified? Send an email to whgclerks using the domain denverlibrary.org. Be sure to include as much detail as possible, including the source of your information so we can respond properly. Thanks!</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750" b="1">
                <a:solidFill>
                  <a:srgbClr val="525252"/>
                </a:solidFill>
                <a:highlight>
                  <a:srgbClr val="FFFFFF"/>
                </a:highlight>
                <a:latin typeface="Verdana"/>
                <a:ea typeface="Verdana"/>
                <a:cs typeface="Verdana"/>
                <a:sym typeface="Verdana"/>
              </a:rPr>
              <a:t>CONTENTdm number</a:t>
            </a:r>
            <a:endParaRPr sz="750" b="1">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r>
              <a:rPr lang="en-US" sz="850">
                <a:solidFill>
                  <a:srgbClr val="525252"/>
                </a:solidFill>
                <a:highlight>
                  <a:srgbClr val="FFFFFF"/>
                </a:highlight>
                <a:latin typeface="Verdana"/>
                <a:ea typeface="Verdana"/>
                <a:cs typeface="Verdana"/>
                <a:sym typeface="Verdana"/>
              </a:rPr>
              <a:t>37390</a:t>
            </a:r>
            <a:endParaRPr sz="850">
              <a:solidFill>
                <a:srgbClr val="525252"/>
              </a:solidFill>
              <a:highlight>
                <a:srgbClr val="FFFFFF"/>
              </a:highlight>
              <a:latin typeface="Verdana"/>
              <a:ea typeface="Verdana"/>
              <a:cs typeface="Verdana"/>
              <a:sym typeface="Verdana"/>
            </a:endParaRPr>
          </a:p>
          <a:p>
            <a:pPr marL="0" lvl="0" indent="0">
              <a:spcBef>
                <a:spcPts val="0"/>
              </a:spcBef>
              <a:spcAft>
                <a:spcPts val="0"/>
              </a:spcAft>
              <a:buNone/>
            </a:pPr>
            <a:endParaRPr/>
          </a:p>
        </p:txBody>
      </p:sp>
      <p:sp>
        <p:nvSpPr>
          <p:cNvPr id="535" name="Shape 5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0440693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3" name="Shape 573"/>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74" name="Shape 574"/>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63</a:t>
            </a:fld>
            <a:endParaRPr/>
          </a:p>
        </p:txBody>
      </p:sp>
    </p:spTree>
    <p:extLst>
      <p:ext uri="{BB962C8B-B14F-4D97-AF65-F5344CB8AC3E}">
        <p14:creationId xmlns:p14="http://schemas.microsoft.com/office/powerpoint/2010/main" val="1388516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79878F-29C8-4781-BE16-CF4F0E7D1C56}" type="slidenum">
              <a:rPr lang="en-US" smtClean="0"/>
              <a:t>64</a:t>
            </a:fld>
            <a:endParaRPr lang="en-US"/>
          </a:p>
        </p:txBody>
      </p:sp>
    </p:spTree>
    <p:extLst>
      <p:ext uri="{BB962C8B-B14F-4D97-AF65-F5344CB8AC3E}">
        <p14:creationId xmlns:p14="http://schemas.microsoft.com/office/powerpoint/2010/main" val="478555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“Dear </a:t>
            </a:r>
            <a:r>
              <a:rPr lang="en-US" dirty="0" err="1"/>
              <a:t>Tak</a:t>
            </a:r>
            <a:r>
              <a:rPr lang="en-US" dirty="0"/>
              <a:t>:</a:t>
            </a:r>
          </a:p>
          <a:p>
            <a:r>
              <a:rPr lang="en-US" dirty="0"/>
              <a:t>Sorry</a:t>
            </a:r>
            <a:r>
              <a:rPr lang="en-US" baseline="0" dirty="0"/>
              <a:t> I was unable to see you before I left.  Arrived safely but half dead.  Made to wait twenty hours in middle of the desert, a small junction, no place to go, just sit.</a:t>
            </a:r>
          </a:p>
          <a:p>
            <a:r>
              <a:rPr lang="en-US" baseline="0" dirty="0"/>
              <a:t>Say </a:t>
            </a:r>
            <a:r>
              <a:rPr lang="en-US" baseline="0" dirty="0" err="1"/>
              <a:t>Tak</a:t>
            </a:r>
            <a:r>
              <a:rPr lang="en-US" baseline="0" dirty="0"/>
              <a:t>, can you send me some </a:t>
            </a:r>
            <a:r>
              <a:rPr lang="en-US" baseline="0" dirty="0" err="1"/>
              <a:t>Bente</a:t>
            </a:r>
            <a:r>
              <a:rPr lang="en-US" baseline="0" dirty="0"/>
              <a:t> Chocolate Candies?  If you can, please send me 4 boxes, 6 boxes of </a:t>
            </a:r>
            <a:r>
              <a:rPr lang="en-US" baseline="0" dirty="0" err="1"/>
              <a:t>Bente</a:t>
            </a:r>
            <a:r>
              <a:rPr lang="en-US" baseline="0" dirty="0"/>
              <a:t> Toffee, and all candy bars you can spare.  Will you send it &gt;&gt;&gt;&gt;</a:t>
            </a:r>
          </a:p>
          <a:p>
            <a:r>
              <a:rPr lang="en-US" baseline="0" dirty="0"/>
              <a:t>Thanks</a:t>
            </a:r>
          </a:p>
          <a:p>
            <a:r>
              <a:rPr lang="en-US" baseline="0" dirty="0"/>
              <a:t>Sincerely,</a:t>
            </a:r>
          </a:p>
          <a:p>
            <a:r>
              <a:rPr lang="en-US" baseline="0" dirty="0"/>
              <a:t>Larry Inouye</a:t>
            </a:r>
          </a:p>
          <a:p>
            <a:r>
              <a:rPr lang="en-US" baseline="0" dirty="0"/>
              <a:t>317-6-A</a:t>
            </a:r>
          </a:p>
          <a:p>
            <a:r>
              <a:rPr lang="en-US" baseline="0" dirty="0"/>
              <a:t>Poston, Arizona</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726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 name="Shape 59"/>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60" name="Shape 6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
        <p:nvSpPr>
          <p:cNvPr id="61" name="Shape 61"/>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095162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Shape 5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9" name="Shape 589"/>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90" name="Shape 590"/>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66</a:t>
            </a:fld>
            <a:endParaRPr/>
          </a:p>
        </p:txBody>
      </p:sp>
    </p:spTree>
    <p:extLst>
      <p:ext uri="{BB962C8B-B14F-4D97-AF65-F5344CB8AC3E}">
        <p14:creationId xmlns:p14="http://schemas.microsoft.com/office/powerpoint/2010/main" val="35128577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Shape 56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5" name="Shape 565"/>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66" name="Shape 566"/>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67</a:t>
            </a:fld>
            <a:endParaRPr/>
          </a:p>
        </p:txBody>
      </p:sp>
    </p:spTree>
    <p:extLst>
      <p:ext uri="{BB962C8B-B14F-4D97-AF65-F5344CB8AC3E}">
        <p14:creationId xmlns:p14="http://schemas.microsoft.com/office/powerpoint/2010/main" val="1022442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Manzanar</a:t>
            </a:r>
            <a:r>
              <a:rPr lang="en-US" dirty="0"/>
              <a:t>,</a:t>
            </a:r>
            <a:r>
              <a:rPr lang="en-US" baseline="0" dirty="0"/>
              <a:t> 4/19/1943</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69</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115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US" sz="1350" u="sng">
                <a:solidFill>
                  <a:srgbClr val="660099"/>
                </a:solidFill>
                <a:latin typeface="Arial"/>
                <a:ea typeface="Arial"/>
                <a:cs typeface="Arial"/>
                <a:sym typeface="Arial"/>
                <a:hlinkClick r:id="rId4"/>
              </a:rPr>
              <a:t>Irradol-A generic. Price of irradol-a. Uses, Indications and Description</a:t>
            </a:r>
            <a:endParaRPr sz="1350" u="sng">
              <a:solidFill>
                <a:srgbClr val="660099"/>
              </a:solidFill>
              <a:latin typeface="Arial"/>
              <a:ea typeface="Arial"/>
              <a:cs typeface="Arial"/>
              <a:sym typeface="Arial"/>
              <a:hlinkClick r:id="rId4"/>
            </a:endParaRPr>
          </a:p>
          <a:p>
            <a:pPr marL="0" lvl="0" indent="0" rtl="0">
              <a:lnSpc>
                <a:spcPct val="109090"/>
              </a:lnSpc>
              <a:spcBef>
                <a:spcPts val="0"/>
              </a:spcBef>
              <a:spcAft>
                <a:spcPts val="0"/>
              </a:spcAft>
              <a:buClr>
                <a:schemeClr val="dk1"/>
              </a:buClr>
              <a:buSzPts val="1100"/>
              <a:buFont typeface="Arial"/>
              <a:buNone/>
            </a:pPr>
            <a:r>
              <a:rPr lang="en-US" sz="1050">
                <a:solidFill>
                  <a:srgbClr val="006621"/>
                </a:solidFill>
                <a:latin typeface="Arial"/>
                <a:ea typeface="Arial"/>
                <a:cs typeface="Arial"/>
                <a:sym typeface="Arial"/>
              </a:rPr>
              <a:t>https://www.ndrugs.com/?s=irradol-a</a:t>
            </a:r>
            <a:endParaRPr sz="1050">
              <a:solidFill>
                <a:srgbClr val="006621"/>
              </a:solidFill>
              <a:latin typeface="Arial"/>
              <a:ea typeface="Arial"/>
              <a:cs typeface="Arial"/>
              <a:sym typeface="Arial"/>
            </a:endParaRPr>
          </a:p>
          <a:p>
            <a:pPr marL="482600" marR="203200" lvl="0" indent="-292100" rtl="0">
              <a:lnSpc>
                <a:spcPct val="115000"/>
              </a:lnSpc>
              <a:spcBef>
                <a:spcPts val="100"/>
              </a:spcBef>
              <a:spcAft>
                <a:spcPts val="0"/>
              </a:spcAft>
              <a:buClr>
                <a:srgbClr val="808080"/>
              </a:buClr>
              <a:buSzPts val="1000"/>
              <a:buAutoNum type="arabicPeriod"/>
            </a:pPr>
            <a:endParaRPr sz="1050">
              <a:solidFill>
                <a:srgbClr val="006621"/>
              </a:solidFill>
              <a:latin typeface="Arial"/>
              <a:ea typeface="Arial"/>
              <a:cs typeface="Arial"/>
              <a:sym typeface="Arial"/>
            </a:endParaRPr>
          </a:p>
          <a:p>
            <a:pPr marL="0" lvl="0" indent="0" rtl="0">
              <a:lnSpc>
                <a:spcPct val="122727"/>
              </a:lnSpc>
              <a:spcBef>
                <a:spcPts val="0"/>
              </a:spcBef>
              <a:spcAft>
                <a:spcPts val="0"/>
              </a:spcAft>
              <a:buClr>
                <a:schemeClr val="dk1"/>
              </a:buClr>
              <a:buSzPts val="1100"/>
              <a:buFont typeface="Arial"/>
              <a:buNone/>
            </a:pPr>
            <a:r>
              <a:rPr lang="en-US" sz="1100">
                <a:solidFill>
                  <a:srgbClr val="545454"/>
                </a:solidFill>
                <a:latin typeface="Arial"/>
                <a:ea typeface="Arial"/>
                <a:cs typeface="Arial"/>
                <a:sym typeface="Arial"/>
              </a:rPr>
              <a:t>ADEKs uses water- miscible forms of the fat-soluble vitamins to improve absorption in these individuals.It also provides vitamin C, B complex vitamins, and other vitamins plus zinc to supplement dietary intake. ... Multiminerals/Multivitamins in Australia.</a:t>
            </a:r>
            <a:endParaRPr sz="1100">
              <a:solidFill>
                <a:srgbClr val="545454"/>
              </a:solidFill>
              <a:latin typeface="Arial"/>
              <a:ea typeface="Arial"/>
              <a:cs typeface="Arial"/>
              <a:sym typeface="Arial"/>
            </a:endParaRPr>
          </a:p>
          <a:p>
            <a:pPr marL="0" lvl="0" indent="0">
              <a:spcBef>
                <a:spcPts val="0"/>
              </a:spcBef>
              <a:spcAft>
                <a:spcPts val="0"/>
              </a:spcAft>
              <a:buNone/>
            </a:pPr>
            <a:endParaRPr/>
          </a:p>
        </p:txBody>
      </p:sp>
      <p:sp>
        <p:nvSpPr>
          <p:cNvPr id="582" name="Shape 58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70</a:t>
            </a:fld>
            <a:endParaRPr/>
          </a:p>
        </p:txBody>
      </p:sp>
    </p:spTree>
    <p:extLst>
      <p:ext uri="{BB962C8B-B14F-4D97-AF65-F5344CB8AC3E}">
        <p14:creationId xmlns:p14="http://schemas.microsoft.com/office/powerpoint/2010/main" val="3039579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Shape 6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5" name="Shape 685"/>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err="1"/>
              <a:t>Vimm’s</a:t>
            </a:r>
            <a:r>
              <a:rPr lang="en-US" dirty="0"/>
              <a:t> were vitamins in the 1940s</a:t>
            </a:r>
            <a:endParaRPr dirty="0"/>
          </a:p>
        </p:txBody>
      </p:sp>
      <p:sp>
        <p:nvSpPr>
          <p:cNvPr id="686" name="Shape 686"/>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71</a:t>
            </a:fld>
            <a:endParaRPr/>
          </a:p>
        </p:txBody>
      </p:sp>
    </p:spTree>
    <p:extLst>
      <p:ext uri="{BB962C8B-B14F-4D97-AF65-F5344CB8AC3E}">
        <p14:creationId xmlns:p14="http://schemas.microsoft.com/office/powerpoint/2010/main" val="2113808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Shape 5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7" name="Shape 59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98" name="Shape 59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72</a:t>
            </a:fld>
            <a:endParaRPr/>
          </a:p>
        </p:txBody>
      </p:sp>
    </p:spTree>
    <p:extLst>
      <p:ext uri="{BB962C8B-B14F-4D97-AF65-F5344CB8AC3E}">
        <p14:creationId xmlns:p14="http://schemas.microsoft.com/office/powerpoint/2010/main" val="9692021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3" name="Shape 613"/>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14" name="Shape 614"/>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73</a:t>
            </a:fld>
            <a:endParaRPr/>
          </a:p>
        </p:txBody>
      </p:sp>
    </p:spTree>
    <p:extLst>
      <p:ext uri="{BB962C8B-B14F-4D97-AF65-F5344CB8AC3E}">
        <p14:creationId xmlns:p14="http://schemas.microsoft.com/office/powerpoint/2010/main" val="593435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9" name="Shape 669"/>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70" name="Shape 670"/>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74</a:t>
            </a:fld>
            <a:endParaRPr/>
          </a:p>
        </p:txBody>
      </p:sp>
    </p:spTree>
    <p:extLst>
      <p:ext uri="{BB962C8B-B14F-4D97-AF65-F5344CB8AC3E}">
        <p14:creationId xmlns:p14="http://schemas.microsoft.com/office/powerpoint/2010/main" val="3052491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Shape 6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7" name="Shape 67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Just wanted paper (pad of paper for writing, drawing)</a:t>
            </a:r>
            <a:endParaRPr dirty="0"/>
          </a:p>
        </p:txBody>
      </p:sp>
      <p:sp>
        <p:nvSpPr>
          <p:cNvPr id="678" name="Shape 67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75</a:t>
            </a:fld>
            <a:endParaRPr/>
          </a:p>
        </p:txBody>
      </p:sp>
    </p:spTree>
    <p:extLst>
      <p:ext uri="{BB962C8B-B14F-4D97-AF65-F5344CB8AC3E}">
        <p14:creationId xmlns:p14="http://schemas.microsoft.com/office/powerpoint/2010/main" val="31486612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Shape 6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1" name="Shape 62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22" name="Shape 62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77</a:t>
            </a:fld>
            <a:endParaRPr/>
          </a:p>
        </p:txBody>
      </p:sp>
    </p:spTree>
    <p:extLst>
      <p:ext uri="{BB962C8B-B14F-4D97-AF65-F5344CB8AC3E}">
        <p14:creationId xmlns:p14="http://schemas.microsoft.com/office/powerpoint/2010/main" val="40796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Shape 15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9" name="Shape 159"/>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
        <p:nvSpPr>
          <p:cNvPr id="161" name="Shape 161"/>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7588102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9" name="Shape 629"/>
          <p:cNvSpPr txBox="1">
            <a:spLocks noGrp="1"/>
          </p:cNvSpPr>
          <p:nvPr>
            <p:ph type="body" idx="1"/>
            <p:custDataLst>
              <p:tags r:id="rId1"/>
            </p:custDataLst>
          </p:nvPr>
        </p:nvSpPr>
        <p:spPr>
          <a:xfrm>
            <a:off x="701041" y="4415790"/>
            <a:ext cx="5608200" cy="4183500"/>
          </a:xfrm>
          <a:prstGeom prst="rect">
            <a:avLst/>
          </a:prstGeom>
        </p:spPr>
        <p:txBody>
          <a:bodyPr spcFirstLastPara="1" wrap="square" lIns="91420" tIns="91420" rIns="91420" bIns="91420" anchor="t" anchorCtr="0">
            <a:noAutofit/>
          </a:bodyPr>
          <a:lstStyle/>
          <a:p>
            <a:r>
              <a:rPr lang="en-US" dirty="0"/>
              <a:t>Put an arrow in 4</a:t>
            </a:r>
            <a:r>
              <a:rPr lang="en-US" baseline="30000" dirty="0"/>
              <a:t>th</a:t>
            </a:r>
            <a:r>
              <a:rPr lang="en-US" dirty="0"/>
              <a:t> line down in letter—belladonna, strychnine</a:t>
            </a:r>
            <a:r>
              <a:rPr lang="en-US" baseline="0" dirty="0"/>
              <a:t> and cascara no 2</a:t>
            </a:r>
            <a:endParaRPr dirty="0"/>
          </a:p>
        </p:txBody>
      </p:sp>
      <p:sp>
        <p:nvSpPr>
          <p:cNvPr id="630" name="Shape 630"/>
          <p:cNvSpPr txBox="1">
            <a:spLocks noGrp="1"/>
          </p:cNvSpPr>
          <p:nvPr>
            <p:ph type="sldNum" idx="12"/>
          </p:nvPr>
        </p:nvSpPr>
        <p:spPr>
          <a:xfrm>
            <a:off x="3970938" y="8829967"/>
            <a:ext cx="3037800" cy="464700"/>
          </a:xfrm>
          <a:prstGeom prst="rect">
            <a:avLst/>
          </a:prstGeom>
        </p:spPr>
        <p:txBody>
          <a:bodyPr spcFirstLastPara="1" wrap="square" lIns="93170" tIns="46572" rIns="93170" bIns="46572" anchor="b" anchorCtr="0">
            <a:noAutofit/>
          </a:bodyPr>
          <a:lstStyle/>
          <a:p>
            <a:pPr>
              <a:buClr>
                <a:srgbClr val="000000"/>
              </a:buClr>
            </a:pPr>
            <a:fld id="{00000000-1234-1234-1234-123412341234}" type="slidenum">
              <a:rPr lang="en-US"/>
              <a:pPr>
                <a:buClr>
                  <a:srgbClr val="000000"/>
                </a:buClr>
              </a:pPr>
              <a:t>78</a:t>
            </a:fld>
            <a:endParaRPr/>
          </a:p>
        </p:txBody>
      </p:sp>
    </p:spTree>
    <p:extLst>
      <p:ext uri="{BB962C8B-B14F-4D97-AF65-F5344CB8AC3E}">
        <p14:creationId xmlns:p14="http://schemas.microsoft.com/office/powerpoint/2010/main" val="29206674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7" name="Shape 63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err="1"/>
              <a:t>Berutsu</a:t>
            </a:r>
            <a:r>
              <a:rPr lang="en-US" dirty="0"/>
              <a:t> is glycerin-based product</a:t>
            </a:r>
          </a:p>
          <a:p>
            <a:pPr marL="0" lvl="0" indent="0">
              <a:spcBef>
                <a:spcPts val="0"/>
              </a:spcBef>
              <a:spcAft>
                <a:spcPts val="0"/>
              </a:spcAft>
              <a:buNone/>
            </a:pPr>
            <a:r>
              <a:rPr lang="en-US" dirty="0"/>
              <a:t>Not able to translate </a:t>
            </a:r>
            <a:r>
              <a:rPr lang="en-US" dirty="0" err="1"/>
              <a:t>gita</a:t>
            </a:r>
            <a:endParaRPr lang="en-US" dirty="0"/>
          </a:p>
          <a:p>
            <a:pPr marL="0" lvl="0" indent="0">
              <a:spcBef>
                <a:spcPts val="0"/>
              </a:spcBef>
              <a:spcAft>
                <a:spcPts val="0"/>
              </a:spcAft>
              <a:buNone/>
            </a:pPr>
            <a:endParaRPr lang="en-US" dirty="0"/>
          </a:p>
          <a:p>
            <a:pPr marL="0" lvl="0" indent="0">
              <a:spcBef>
                <a:spcPts val="0"/>
              </a:spcBef>
              <a:spcAft>
                <a:spcPts val="0"/>
              </a:spcAft>
              <a:buNone/>
            </a:pPr>
            <a:r>
              <a:rPr lang="en-US" dirty="0"/>
              <a:t>Initial offering was for milk of mag tablets, then changed to BNS tablets.  Digestive ailment?</a:t>
            </a:r>
            <a:endParaRPr dirty="0"/>
          </a:p>
        </p:txBody>
      </p:sp>
      <p:sp>
        <p:nvSpPr>
          <p:cNvPr id="638" name="Shape 63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80</a:t>
            </a:fld>
            <a:endParaRPr/>
          </a:p>
        </p:txBody>
      </p:sp>
    </p:spTree>
    <p:extLst>
      <p:ext uri="{BB962C8B-B14F-4D97-AF65-F5344CB8AC3E}">
        <p14:creationId xmlns:p14="http://schemas.microsoft.com/office/powerpoint/2010/main" val="1525745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Shape 6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5" name="Shape 645"/>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46" name="Shape 646"/>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81</a:t>
            </a:fld>
            <a:endParaRPr/>
          </a:p>
        </p:txBody>
      </p:sp>
    </p:spTree>
    <p:extLst>
      <p:ext uri="{BB962C8B-B14F-4D97-AF65-F5344CB8AC3E}">
        <p14:creationId xmlns:p14="http://schemas.microsoft.com/office/powerpoint/2010/main" val="33430716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Active ingredient</a:t>
            </a:r>
            <a:r>
              <a:rPr lang="en-US" baseline="0" dirty="0"/>
              <a:t> is </a:t>
            </a:r>
            <a:r>
              <a:rPr lang="en-US" baseline="0" dirty="0" err="1"/>
              <a:t>cantharidin</a:t>
            </a:r>
            <a:r>
              <a:rPr lang="en-US" baseline="0" dirty="0"/>
              <a:t>—a severe irritant when ingested.  As it is metabolized and excreted, it’s </a:t>
            </a:r>
            <a:r>
              <a:rPr lang="en-US" baseline="0" dirty="0" err="1"/>
              <a:t>irritative</a:t>
            </a:r>
            <a:r>
              <a:rPr lang="en-US" baseline="0" dirty="0"/>
              <a:t> effects continue, including the testes, urethra, and penis, resulting in a lot of swelling resembling a long-lasting erection.  </a:t>
            </a:r>
            <a:r>
              <a:rPr lang="en-US" baseline="0" dirty="0" err="1"/>
              <a:t>Tak</a:t>
            </a:r>
            <a:r>
              <a:rPr lang="en-US" baseline="0" dirty="0"/>
              <a:t> noted on bottom of this card:  “no”</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82</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3415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Asking for</a:t>
            </a:r>
            <a:r>
              <a:rPr lang="en-US" baseline="0" dirty="0"/>
              <a:t> abortifacient</a:t>
            </a:r>
            <a:endParaRPr dirty="0"/>
          </a:p>
        </p:txBody>
      </p:sp>
      <p:sp>
        <p:nvSpPr>
          <p:cNvPr id="654" name="Shape 654"/>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84</a:t>
            </a:fld>
            <a:endParaRPr/>
          </a:p>
        </p:txBody>
      </p:sp>
    </p:spTree>
    <p:extLst>
      <p:ext uri="{BB962C8B-B14F-4D97-AF65-F5344CB8AC3E}">
        <p14:creationId xmlns:p14="http://schemas.microsoft.com/office/powerpoint/2010/main" val="24049355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1" name="Shape 66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err="1"/>
              <a:t>Estivin</a:t>
            </a:r>
            <a:r>
              <a:rPr lang="en-US" dirty="0"/>
              <a:t> is for allergies/hay fever</a:t>
            </a:r>
            <a:endParaRPr dirty="0"/>
          </a:p>
        </p:txBody>
      </p:sp>
      <p:sp>
        <p:nvSpPr>
          <p:cNvPr id="662" name="Shape 66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85</a:t>
            </a:fld>
            <a:endParaRPr/>
          </a:p>
        </p:txBody>
      </p:sp>
    </p:spTree>
    <p:extLst>
      <p:ext uri="{BB962C8B-B14F-4D97-AF65-F5344CB8AC3E}">
        <p14:creationId xmlns:p14="http://schemas.microsoft.com/office/powerpoint/2010/main" val="37409508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Shape 6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3" name="Shape 693"/>
          <p:cNvSpPr txBox="1">
            <a:spLocks noGrp="1"/>
          </p:cNvSpPr>
          <p:nvPr>
            <p:ph type="body" idx="1"/>
            <p:custDataLst>
              <p:tags r:id="rId1"/>
            </p:custDataLst>
          </p:nvPr>
        </p:nvSpPr>
        <p:spPr>
          <a:xfrm>
            <a:off x="701041" y="4415790"/>
            <a:ext cx="5608200" cy="4183500"/>
          </a:xfrm>
          <a:prstGeom prst="rect">
            <a:avLst/>
          </a:prstGeom>
        </p:spPr>
        <p:txBody>
          <a:bodyPr spcFirstLastPara="1" wrap="square" lIns="91420" tIns="91420" rIns="91420" bIns="91420" anchor="t" anchorCtr="0">
            <a:noAutofit/>
          </a:bodyPr>
          <a:lstStyle/>
          <a:p>
            <a:endParaRPr/>
          </a:p>
        </p:txBody>
      </p:sp>
      <p:sp>
        <p:nvSpPr>
          <p:cNvPr id="694" name="Shape 694"/>
          <p:cNvSpPr txBox="1">
            <a:spLocks noGrp="1"/>
          </p:cNvSpPr>
          <p:nvPr>
            <p:ph type="sldNum" idx="12"/>
          </p:nvPr>
        </p:nvSpPr>
        <p:spPr>
          <a:xfrm>
            <a:off x="3970938" y="8829967"/>
            <a:ext cx="3037800" cy="464700"/>
          </a:xfrm>
          <a:prstGeom prst="rect">
            <a:avLst/>
          </a:prstGeom>
        </p:spPr>
        <p:txBody>
          <a:bodyPr spcFirstLastPara="1" wrap="square" lIns="93170" tIns="46572" rIns="93170" bIns="46572" anchor="b" anchorCtr="0">
            <a:noAutofit/>
          </a:bodyPr>
          <a:lstStyle/>
          <a:p>
            <a:pPr>
              <a:buClr>
                <a:srgbClr val="000000"/>
              </a:buClr>
            </a:pPr>
            <a:fld id="{00000000-1234-1234-1234-123412341234}" type="slidenum">
              <a:rPr lang="en-US"/>
              <a:pPr>
                <a:buClr>
                  <a:srgbClr val="000000"/>
                </a:buClr>
              </a:pPr>
              <a:t>90</a:t>
            </a:fld>
            <a:endParaRPr/>
          </a:p>
        </p:txBody>
      </p:sp>
    </p:spTree>
    <p:extLst>
      <p:ext uri="{BB962C8B-B14F-4D97-AF65-F5344CB8AC3E}">
        <p14:creationId xmlns:p14="http://schemas.microsoft.com/office/powerpoint/2010/main" val="25114540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Shape 7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1" name="Shape 70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02" name="Shape 70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91</a:t>
            </a:fld>
            <a:endParaRPr/>
          </a:p>
        </p:txBody>
      </p:sp>
    </p:spTree>
    <p:extLst>
      <p:ext uri="{BB962C8B-B14F-4D97-AF65-F5344CB8AC3E}">
        <p14:creationId xmlns:p14="http://schemas.microsoft.com/office/powerpoint/2010/main" val="49525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9" name="Shape 709"/>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10" name="Shape 710"/>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92</a:t>
            </a:fld>
            <a:endParaRPr/>
          </a:p>
        </p:txBody>
      </p:sp>
    </p:spTree>
    <p:extLst>
      <p:ext uri="{BB962C8B-B14F-4D97-AF65-F5344CB8AC3E}">
        <p14:creationId xmlns:p14="http://schemas.microsoft.com/office/powerpoint/2010/main" val="310264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Shape 71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7" name="Shape 71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To highlight use of Western</a:t>
            </a:r>
            <a:r>
              <a:rPr lang="en-US" baseline="0" dirty="0"/>
              <a:t> Union cables/telegrams</a:t>
            </a:r>
            <a:endParaRPr dirty="0"/>
          </a:p>
        </p:txBody>
      </p:sp>
      <p:sp>
        <p:nvSpPr>
          <p:cNvPr id="718" name="Shape 71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93</a:t>
            </a:fld>
            <a:endParaRPr/>
          </a:p>
        </p:txBody>
      </p:sp>
    </p:spTree>
    <p:extLst>
      <p:ext uri="{BB962C8B-B14F-4D97-AF65-F5344CB8AC3E}">
        <p14:creationId xmlns:p14="http://schemas.microsoft.com/office/powerpoint/2010/main" val="2796773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r>
              <a:rPr lang="en-US" baseline="0" dirty="0"/>
              <a:t>  https://www.pacificcitizen.org/executive-order-9066-at-75-will-the-japanese-american-experience-trump-a-repeat-of-history/</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2178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5" name="Shape 725"/>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26" name="Shape 726"/>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94</a:t>
            </a:fld>
            <a:endParaRPr/>
          </a:p>
        </p:txBody>
      </p:sp>
    </p:spTree>
    <p:extLst>
      <p:ext uri="{BB962C8B-B14F-4D97-AF65-F5344CB8AC3E}">
        <p14:creationId xmlns:p14="http://schemas.microsoft.com/office/powerpoint/2010/main" val="27454753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Shape 74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1" name="Shape 741"/>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42" name="Shape 742"/>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95</a:t>
            </a:fld>
            <a:endParaRPr/>
          </a:p>
        </p:txBody>
      </p:sp>
    </p:spTree>
    <p:extLst>
      <p:ext uri="{BB962C8B-B14F-4D97-AF65-F5344CB8AC3E}">
        <p14:creationId xmlns:p14="http://schemas.microsoft.com/office/powerpoint/2010/main" val="4047587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7" name="Shape 75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758" name="Shape 75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96</a:t>
            </a:fld>
            <a:endParaRPr/>
          </a:p>
        </p:txBody>
      </p:sp>
    </p:spTree>
    <p:extLst>
      <p:ext uri="{BB962C8B-B14F-4D97-AF65-F5344CB8AC3E}">
        <p14:creationId xmlns:p14="http://schemas.microsoft.com/office/powerpoint/2010/main" val="42933623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list of names discussed</a:t>
            </a:r>
            <a:r>
              <a:rPr lang="en-US" baseline="0" dirty="0"/>
              <a:t> in this presentation </a:t>
            </a:r>
            <a:r>
              <a:rPr lang="en-US" dirty="0"/>
              <a:t>and describe what happened</a:t>
            </a:r>
            <a:r>
              <a:rPr lang="en-US" baseline="0" dirty="0"/>
              <a:t> to each  then </a:t>
            </a:r>
            <a:r>
              <a:rPr lang="en-US" dirty="0"/>
              <a:t>animated(as in movie</a:t>
            </a:r>
            <a:r>
              <a:rPr lang="en-US" baseline="0" dirty="0"/>
              <a:t> credits) – next to last slide  </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98</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8287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478" name="Shape 478"/>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101</a:t>
            </a:fld>
            <a:endParaRPr/>
          </a:p>
        </p:txBody>
      </p:sp>
    </p:spTree>
    <p:extLst>
      <p:ext uri="{BB962C8B-B14F-4D97-AF65-F5344CB8AC3E}">
        <p14:creationId xmlns:p14="http://schemas.microsoft.com/office/powerpoint/2010/main" val="32218349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custDataLst>
              <p:tags r:id="rId1"/>
            </p:custDataLst>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513" name="Shape 513"/>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103</a:t>
            </a:fld>
            <a:endParaRPr/>
          </a:p>
        </p:txBody>
      </p:sp>
    </p:spTree>
    <p:extLst>
      <p:ext uri="{BB962C8B-B14F-4D97-AF65-F5344CB8AC3E}">
        <p14:creationId xmlns:p14="http://schemas.microsoft.com/office/powerpoint/2010/main" val="27311807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a:t>
            </a:r>
          </a:p>
          <a:p>
            <a:r>
              <a:rPr lang="en-US" i="1" dirty="0">
                <a:solidFill>
                  <a:schemeClr val="dk1"/>
                </a:solidFill>
                <a:latin typeface="Calibri"/>
                <a:ea typeface="Calibri"/>
                <a:cs typeface="Calibri"/>
                <a:sym typeface="Calibri"/>
              </a:rPr>
              <a:t>Draft Registration Cards for California, 10/16/1940 - 03/31/1947</a:t>
            </a:r>
            <a:r>
              <a:rPr lang="en-US" dirty="0">
                <a:solidFill>
                  <a:schemeClr val="dk1"/>
                </a:solidFill>
                <a:latin typeface="Calibri"/>
                <a:ea typeface="Calibri"/>
                <a:cs typeface="Calibri"/>
                <a:sym typeface="Calibri"/>
              </a:rPr>
              <a:t>. 2013 boxes. NAI: </a:t>
            </a:r>
            <a:r>
              <a:rPr lang="en-US" u="sng" dirty="0">
                <a:solidFill>
                  <a:schemeClr val="dk1"/>
                </a:solidFill>
                <a:latin typeface="Calibri"/>
                <a:ea typeface="Calibri"/>
                <a:cs typeface="Calibri"/>
                <a:sym typeface="Calibri"/>
                <a:hlinkClick r:id="rId3"/>
              </a:rPr>
              <a:t>7644723</a:t>
            </a:r>
            <a:r>
              <a:rPr lang="en-US" dirty="0">
                <a:solidFill>
                  <a:schemeClr val="dk1"/>
                </a:solidFill>
                <a:latin typeface="Calibri"/>
                <a:ea typeface="Calibri"/>
                <a:cs typeface="Calibri"/>
                <a:sym typeface="Calibri"/>
              </a:rPr>
              <a:t>. Records of the Selective Service System, 1926–1975, Record Group 147. National Archives and Records Administration, St Louis, Missouri.</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104</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28345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2" name="Shape 512"/>
          <p:cNvSpPr txBox="1">
            <a:spLocks noGrp="1"/>
          </p:cNvSpPr>
          <p:nvPr>
            <p:ph type="body" idx="1"/>
            <p:custDataLst>
              <p:tags r:id="rId1"/>
            </p:custDataLst>
          </p:nvPr>
        </p:nvSpPr>
        <p:spPr>
          <a:xfrm>
            <a:off x="701041" y="4415790"/>
            <a:ext cx="5608200" cy="4183500"/>
          </a:xfrm>
          <a:prstGeom prst="rect">
            <a:avLst/>
          </a:prstGeom>
        </p:spPr>
        <p:txBody>
          <a:bodyPr spcFirstLastPara="1" wrap="square" lIns="91420" tIns="91420" rIns="91420" bIns="91420" anchor="t" anchorCtr="0">
            <a:noAutofit/>
          </a:bodyPr>
          <a:lstStyle/>
          <a:p>
            <a:r>
              <a:rPr lang="en-US" dirty="0"/>
              <a:t>Reference:</a:t>
            </a:r>
          </a:p>
          <a:p>
            <a:r>
              <a:rPr lang="en-US" dirty="0"/>
              <a:t>https://www.ancestry.com/interactive/2982/40915_294010-00131?pid=32459&amp;backurl=https://search.ancestry.com/cgi-bin/sse.dll?db%3DEvacueeRostersRelocationCenters%26h%3D32459%26indiv%3Dtry%26o_vc%3DRecord:OtherRecord%26rhSource%3D8918&amp;treeid=&amp;personid=&amp;hintid=&amp;usePUB=true&amp;usePUBJs=true&amp;lang=en-US</a:t>
            </a:r>
          </a:p>
          <a:p>
            <a:endParaRPr lang="en-US" dirty="0"/>
          </a:p>
          <a:p>
            <a:r>
              <a:rPr lang="en-US" dirty="0"/>
              <a:t>Logs from </a:t>
            </a:r>
            <a:r>
              <a:rPr lang="en-US" dirty="0" err="1"/>
              <a:t>Manzanar</a:t>
            </a:r>
            <a:r>
              <a:rPr lang="en-US" baseline="0" dirty="0"/>
              <a:t> official government records:  “Final Accountability Roster of Evacuees at Relocation Centers”</a:t>
            </a:r>
          </a:p>
          <a:p>
            <a:endParaRPr dirty="0"/>
          </a:p>
        </p:txBody>
      </p:sp>
      <p:sp>
        <p:nvSpPr>
          <p:cNvPr id="513" name="Shape 513"/>
          <p:cNvSpPr txBox="1">
            <a:spLocks noGrp="1"/>
          </p:cNvSpPr>
          <p:nvPr>
            <p:ph type="sldNum" idx="12"/>
          </p:nvPr>
        </p:nvSpPr>
        <p:spPr>
          <a:xfrm>
            <a:off x="3970938" y="8829967"/>
            <a:ext cx="3037800" cy="464700"/>
          </a:xfrm>
          <a:prstGeom prst="rect">
            <a:avLst/>
          </a:prstGeom>
        </p:spPr>
        <p:txBody>
          <a:bodyPr spcFirstLastPara="1" wrap="square" lIns="93170" tIns="46572" rIns="93170" bIns="46572" anchor="b" anchorCtr="0">
            <a:noAutofit/>
          </a:bodyPr>
          <a:lstStyle/>
          <a:p>
            <a:pPr>
              <a:buClr>
                <a:srgbClr val="000000"/>
              </a:buClr>
            </a:pPr>
            <a:fld id="{00000000-1234-1234-1234-123412341234}" type="slidenum">
              <a:rPr lang="en-US"/>
              <a:pPr>
                <a:buClr>
                  <a:srgbClr val="000000"/>
                </a:buClr>
              </a:pPr>
              <a:t>105</a:t>
            </a:fld>
            <a:endParaRPr/>
          </a:p>
        </p:txBody>
      </p:sp>
    </p:spTree>
    <p:extLst>
      <p:ext uri="{BB962C8B-B14F-4D97-AF65-F5344CB8AC3E}">
        <p14:creationId xmlns:p14="http://schemas.microsoft.com/office/powerpoint/2010/main" val="11988960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how this confirms David did leave </a:t>
            </a:r>
            <a:r>
              <a:rPr lang="en-US" baseline="0" dirty="0" err="1"/>
              <a:t>Manzanar</a:t>
            </a:r>
            <a:r>
              <a:rPr lang="en-US" baseline="0" dirty="0"/>
              <a:t> 12/3/43 for first Scotts Bluff, Neb.  We know from his correspondence to John </a:t>
            </a:r>
            <a:r>
              <a:rPr lang="en-US" baseline="0" dirty="0" err="1"/>
              <a:t>Bonomi</a:t>
            </a:r>
            <a:r>
              <a:rPr lang="en-US" baseline="0" dirty="0"/>
              <a:t> that he then traveled to Zeeland, MI and worked in an industry, presumptively the furniture store.</a:t>
            </a:r>
          </a:p>
          <a:p>
            <a:r>
              <a:rPr lang="en-US" baseline="0" dirty="0"/>
              <a:t>He wrote John </a:t>
            </a:r>
            <a:r>
              <a:rPr lang="en-US" baseline="0" dirty="0" err="1"/>
              <a:t>Bonomi</a:t>
            </a:r>
            <a:r>
              <a:rPr lang="en-US" baseline="0" dirty="0"/>
              <a:t> that he was going to send for his family, and indeed, they left </a:t>
            </a:r>
            <a:r>
              <a:rPr lang="en-US" baseline="0" dirty="0" err="1"/>
              <a:t>Manzanar</a:t>
            </a:r>
            <a:r>
              <a:rPr lang="en-US" baseline="0" dirty="0"/>
              <a:t> 4/18/44 for Zeeland, MI.</a:t>
            </a:r>
            <a:endParaRPr lang="en-US" dirty="0"/>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106</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1426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p>
          <a:p>
            <a:r>
              <a:rPr lang="en-US" dirty="0"/>
              <a:t>https://www.ancestry.com/interactive/1265/32724_241375-00056?pid=127801044&amp;treeid=&amp;personid=&amp;rc=&amp;usePUB=true&amp;_phsrc=ceB3&amp;_phstart=successSource</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107</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573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Shape 33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sz="1200" b="0" i="0" u="none" strike="noStrike" cap="none" dirty="0">
                <a:solidFill>
                  <a:schemeClr val="dk1"/>
                </a:solidFill>
                <a:latin typeface="Calibri"/>
                <a:ea typeface="Calibri"/>
                <a:cs typeface="Calibri"/>
                <a:sym typeface="Calibri"/>
              </a:rPr>
              <a:t>KEEP IN SLIDE PRESENTATION</a:t>
            </a:r>
            <a:endParaRPr sz="1200" b="0" i="0" u="none" strike="noStrike" cap="none" dirty="0">
              <a:solidFill>
                <a:schemeClr val="dk1"/>
              </a:solidFill>
              <a:latin typeface="Calibri"/>
              <a:ea typeface="Calibri"/>
              <a:cs typeface="Calibri"/>
              <a:sym typeface="Calibri"/>
            </a:endParaRPr>
          </a:p>
        </p:txBody>
      </p:sp>
      <p:sp>
        <p:nvSpPr>
          <p:cNvPr id="339" name="Shape 339"/>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
        <p:nvSpPr>
          <p:cNvPr id="341" name="Shape 341"/>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2625676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Shape 338"/>
          <p:cNvSpPr txBox="1">
            <a:spLocks noGrp="1"/>
          </p:cNvSpPr>
          <p:nvPr>
            <p:ph type="body" idx="1"/>
          </p:nvPr>
        </p:nvSpPr>
        <p:spPr>
          <a:xfrm>
            <a:off x="701040" y="4415790"/>
            <a:ext cx="5608320" cy="4183380"/>
          </a:xfrm>
          <a:prstGeom prst="rect">
            <a:avLst/>
          </a:prstGeom>
          <a:noFill/>
          <a:ln>
            <a:noFill/>
          </a:ln>
        </p:spPr>
        <p:txBody>
          <a:bodyPr spcFirstLastPara="1" wrap="square" lIns="93170" tIns="46572" rIns="93170" bIns="46572" anchor="t" anchorCtr="0">
            <a:noAutofit/>
          </a:bodyPr>
          <a:lstStyle/>
          <a:p>
            <a:r>
              <a:rPr lang="en-US" dirty="0">
                <a:solidFill>
                  <a:schemeClr val="dk1"/>
                </a:solidFill>
                <a:latin typeface="Calibri"/>
                <a:ea typeface="Calibri"/>
                <a:cs typeface="Calibri"/>
                <a:sym typeface="Calibri"/>
              </a:rPr>
              <a:t>KEEP IN SLIDE PRESENTATION</a:t>
            </a:r>
            <a:endParaRPr dirty="0">
              <a:solidFill>
                <a:schemeClr val="dk1"/>
              </a:solidFill>
              <a:latin typeface="Calibri"/>
              <a:ea typeface="Calibri"/>
              <a:cs typeface="Calibri"/>
              <a:sym typeface="Calibri"/>
            </a:endParaRPr>
          </a:p>
        </p:txBody>
      </p:sp>
      <p:sp>
        <p:nvSpPr>
          <p:cNvPr id="339" name="Shape 339"/>
          <p:cNvSpPr txBox="1">
            <a:spLocks noGrp="1"/>
          </p:cNvSpPr>
          <p:nvPr>
            <p:ph type="hdr" idx="3"/>
          </p:nvPr>
        </p:nvSpPr>
        <p:spPr>
          <a:xfrm>
            <a:off x="0" y="0"/>
            <a:ext cx="3037840" cy="464820"/>
          </a:xfrm>
          <a:prstGeom prst="rect">
            <a:avLst/>
          </a:prstGeom>
          <a:noFill/>
          <a:ln>
            <a:noFill/>
          </a:ln>
        </p:spPr>
        <p:txBody>
          <a:bodyPr spcFirstLastPara="1" wrap="square" lIns="93170" tIns="46572" rIns="93170" bIns="46572" anchor="t" anchorCtr="0">
            <a:noAutofit/>
          </a:bodyPr>
          <a:lstStyle/>
          <a:p>
            <a:endParaRPr>
              <a:solidFill>
                <a:schemeClr val="dk1"/>
              </a:solidFill>
              <a:latin typeface="Calibri"/>
              <a:ea typeface="Calibri"/>
              <a:cs typeface="Calibri"/>
              <a:sym typeface="Calibri"/>
            </a:endParaRPr>
          </a:p>
        </p:txBody>
      </p:sp>
      <p:sp>
        <p:nvSpPr>
          <p:cNvPr id="340" name="Shape 340"/>
          <p:cNvSpPr txBox="1">
            <a:spLocks noGrp="1"/>
          </p:cNvSpPr>
          <p:nvPr>
            <p:ph type="sldNum" idx="12"/>
          </p:nvPr>
        </p:nvSpPr>
        <p:spPr>
          <a:xfrm>
            <a:off x="3970938" y="8829967"/>
            <a:ext cx="3037840" cy="464820"/>
          </a:xfrm>
          <a:prstGeom prst="rect">
            <a:avLst/>
          </a:prstGeom>
          <a:noFill/>
          <a:ln>
            <a:noFill/>
          </a:ln>
        </p:spPr>
        <p:txBody>
          <a:bodyPr spcFirstLastPara="1" wrap="square" lIns="93170" tIns="46572" rIns="93170" bIns="46572" anchor="b" anchorCtr="0">
            <a:noAutofit/>
          </a:bodyPr>
          <a:lstStyle/>
          <a:p>
            <a:fld id="{00000000-1234-1234-1234-123412341234}" type="slidenum">
              <a:rPr lang="en-US">
                <a:solidFill>
                  <a:schemeClr val="dk1"/>
                </a:solidFill>
                <a:latin typeface="Calibri"/>
                <a:ea typeface="Calibri"/>
                <a:cs typeface="Calibri"/>
                <a:sym typeface="Calibri"/>
              </a:rPr>
              <a:pPr/>
              <a:t>110</a:t>
            </a:fld>
            <a:endParaRPr>
              <a:solidFill>
                <a:schemeClr val="dk1"/>
              </a:solidFill>
              <a:latin typeface="Calibri"/>
              <a:ea typeface="Calibri"/>
              <a:cs typeface="Calibri"/>
              <a:sym typeface="Calibri"/>
            </a:endParaRPr>
          </a:p>
        </p:txBody>
      </p:sp>
      <p:sp>
        <p:nvSpPr>
          <p:cNvPr id="341" name="Shape 341"/>
          <p:cNvSpPr txBox="1"/>
          <p:nvPr/>
        </p:nvSpPr>
        <p:spPr>
          <a:xfrm>
            <a:off x="0" y="0"/>
            <a:ext cx="3810000" cy="1270000"/>
          </a:xfrm>
          <a:prstGeom prst="rect">
            <a:avLst/>
          </a:prstGeom>
          <a:noFill/>
          <a:ln>
            <a:noFill/>
          </a:ln>
        </p:spPr>
        <p:txBody>
          <a:bodyPr spcFirstLastPara="1" wrap="square" lIns="91420" tIns="45697" rIns="91420" bIns="45697" anchor="t" anchorCtr="0">
            <a:noAutofit/>
          </a:bodyPr>
          <a:lstStyle/>
          <a:p>
            <a:endParaRPr>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307771"/>
          </a:xfrm>
          <a:prstGeom prst="rect">
            <a:avLst/>
          </a:prstGeom>
          <a:noFill/>
        </p:spPr>
        <p:txBody>
          <a:bodyPr vert="horz" lIns="91435" tIns="45717" rIns="91435" bIns="45717" rtlCol="0">
            <a:spAutoFit/>
          </a:bodyPr>
          <a:lstStyle/>
          <a:p>
            <a:endParaRPr lang="en-US"/>
          </a:p>
        </p:txBody>
      </p:sp>
    </p:spTree>
    <p:extLst>
      <p:ext uri="{BB962C8B-B14F-4D97-AF65-F5344CB8AC3E}">
        <p14:creationId xmlns:p14="http://schemas.microsoft.com/office/powerpoint/2010/main" val="6279815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Shape 82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9" name="Shape 829"/>
          <p:cNvSpPr txBox="1">
            <a:spLocks noGrp="1"/>
          </p:cNvSpPr>
          <p:nvPr>
            <p:ph type="body" idx="1"/>
          </p:nvPr>
        </p:nvSpPr>
        <p:spPr>
          <a:xfrm>
            <a:off x="701040" y="4415790"/>
            <a:ext cx="5608320" cy="4183380"/>
          </a:xfrm>
          <a:prstGeom prst="rect">
            <a:avLst/>
          </a:prstGeom>
          <a:noFill/>
          <a:ln>
            <a:noFill/>
          </a:ln>
        </p:spPr>
        <p:txBody>
          <a:bodyPr spcFirstLastPara="1" wrap="square" lIns="93170" tIns="46572" rIns="93170" bIns="46572" anchor="t" anchorCtr="0">
            <a:noAutofit/>
          </a:bodyPr>
          <a:lstStyle/>
          <a:p>
            <a:endParaRPr>
              <a:solidFill>
                <a:schemeClr val="dk1"/>
              </a:solidFill>
              <a:latin typeface="Calibri"/>
              <a:ea typeface="Calibri"/>
              <a:cs typeface="Calibri"/>
              <a:sym typeface="Calibri"/>
            </a:endParaRPr>
          </a:p>
        </p:txBody>
      </p:sp>
      <p:sp>
        <p:nvSpPr>
          <p:cNvPr id="830" name="Shape 830"/>
          <p:cNvSpPr txBox="1">
            <a:spLocks noGrp="1"/>
          </p:cNvSpPr>
          <p:nvPr>
            <p:ph type="sldNum" idx="12"/>
          </p:nvPr>
        </p:nvSpPr>
        <p:spPr>
          <a:xfrm>
            <a:off x="3970938" y="8829967"/>
            <a:ext cx="3037840" cy="464820"/>
          </a:xfrm>
          <a:prstGeom prst="rect">
            <a:avLst/>
          </a:prstGeom>
          <a:noFill/>
          <a:ln>
            <a:noFill/>
          </a:ln>
        </p:spPr>
        <p:txBody>
          <a:bodyPr spcFirstLastPara="1" wrap="square" lIns="93170" tIns="46572" rIns="93170" bIns="46572" anchor="b" anchorCtr="0">
            <a:noAutofit/>
          </a:bodyPr>
          <a:lstStyle/>
          <a:p>
            <a:fld id="{00000000-1234-1234-1234-123412341234}" type="slidenum">
              <a:rPr lang="en-US">
                <a:solidFill>
                  <a:schemeClr val="dk1"/>
                </a:solidFill>
                <a:latin typeface="Calibri"/>
                <a:ea typeface="Calibri"/>
                <a:cs typeface="Calibri"/>
                <a:sym typeface="Calibri"/>
              </a:rPr>
              <a:pPr/>
              <a:t>112</a:t>
            </a:fld>
            <a:endParaRPr>
              <a:solidFill>
                <a:schemeClr val="dk1"/>
              </a:solidFill>
              <a:latin typeface="Calibri"/>
              <a:ea typeface="Calibri"/>
              <a:cs typeface="Calibri"/>
              <a:sym typeface="Calibri"/>
            </a:endParaRPr>
          </a:p>
        </p:txBody>
      </p:sp>
      <p:sp>
        <p:nvSpPr>
          <p:cNvPr id="831" name="Shape 831"/>
          <p:cNvSpPr txBox="1">
            <a:spLocks noGrp="1"/>
          </p:cNvSpPr>
          <p:nvPr>
            <p:ph type="hdr" idx="3"/>
          </p:nvPr>
        </p:nvSpPr>
        <p:spPr>
          <a:xfrm>
            <a:off x="0" y="0"/>
            <a:ext cx="3037840" cy="464820"/>
          </a:xfrm>
          <a:prstGeom prst="rect">
            <a:avLst/>
          </a:prstGeom>
          <a:noFill/>
          <a:ln>
            <a:noFill/>
          </a:ln>
        </p:spPr>
        <p:txBody>
          <a:bodyPr spcFirstLastPara="1" wrap="square" lIns="93170" tIns="46572" rIns="93170" bIns="46572" anchor="t" anchorCtr="0">
            <a:noAutofit/>
          </a:bodyPr>
          <a:lstStyle/>
          <a:p>
            <a:endParaRPr>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307771"/>
          </a:xfrm>
          <a:prstGeom prst="rect">
            <a:avLst/>
          </a:prstGeom>
          <a:noFill/>
        </p:spPr>
        <p:txBody>
          <a:bodyPr vert="horz" lIns="91435" tIns="45717" rIns="91435" bIns="45717" rtlCol="0">
            <a:spAutoFit/>
          </a:bodyPr>
          <a:lstStyle/>
          <a:p>
            <a:endParaRPr lang="en-US"/>
          </a:p>
        </p:txBody>
      </p:sp>
    </p:spTree>
    <p:extLst>
      <p:ext uri="{BB962C8B-B14F-4D97-AF65-F5344CB8AC3E}">
        <p14:creationId xmlns:p14="http://schemas.microsoft.com/office/powerpoint/2010/main" val="1170876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Shape 8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2" name="Shape 812"/>
          <p:cNvSpPr txBox="1">
            <a:spLocks noGrp="1"/>
          </p:cNvSpPr>
          <p:nvPr>
            <p:ph type="body" idx="1"/>
          </p:nvPr>
        </p:nvSpPr>
        <p:spPr>
          <a:xfrm>
            <a:off x="701040" y="4415790"/>
            <a:ext cx="5608320" cy="4183380"/>
          </a:xfrm>
          <a:prstGeom prst="rect">
            <a:avLst/>
          </a:prstGeom>
          <a:noFill/>
          <a:ln>
            <a:noFill/>
          </a:ln>
        </p:spPr>
        <p:txBody>
          <a:bodyPr spcFirstLastPara="1" wrap="square" lIns="93170" tIns="46572" rIns="93170" bIns="46572" anchor="t" anchorCtr="0">
            <a:noAutofit/>
          </a:bodyPr>
          <a:lstStyle/>
          <a:p>
            <a:endParaRPr>
              <a:solidFill>
                <a:schemeClr val="dk1"/>
              </a:solidFill>
              <a:latin typeface="Calibri"/>
              <a:ea typeface="Calibri"/>
              <a:cs typeface="Calibri"/>
              <a:sym typeface="Calibri"/>
            </a:endParaRPr>
          </a:p>
        </p:txBody>
      </p:sp>
      <p:sp>
        <p:nvSpPr>
          <p:cNvPr id="813" name="Shape 813"/>
          <p:cNvSpPr txBox="1">
            <a:spLocks noGrp="1"/>
          </p:cNvSpPr>
          <p:nvPr>
            <p:ph type="sldNum" idx="12"/>
          </p:nvPr>
        </p:nvSpPr>
        <p:spPr>
          <a:xfrm>
            <a:off x="3970938" y="8829967"/>
            <a:ext cx="3037840" cy="464820"/>
          </a:xfrm>
          <a:prstGeom prst="rect">
            <a:avLst/>
          </a:prstGeom>
          <a:noFill/>
          <a:ln>
            <a:noFill/>
          </a:ln>
        </p:spPr>
        <p:txBody>
          <a:bodyPr spcFirstLastPara="1" wrap="square" lIns="93170" tIns="46572" rIns="93170" bIns="46572" anchor="b" anchorCtr="0">
            <a:noAutofit/>
          </a:bodyPr>
          <a:lstStyle/>
          <a:p>
            <a:fld id="{00000000-1234-1234-1234-123412341234}" type="slidenum">
              <a:rPr lang="en-US">
                <a:solidFill>
                  <a:schemeClr val="dk1"/>
                </a:solidFill>
                <a:latin typeface="Calibri"/>
                <a:ea typeface="Calibri"/>
                <a:cs typeface="Calibri"/>
                <a:sym typeface="Calibri"/>
              </a:rPr>
              <a:pPr/>
              <a:t>113</a:t>
            </a:fld>
            <a:endParaRPr>
              <a:solidFill>
                <a:schemeClr val="dk1"/>
              </a:solidFill>
              <a:latin typeface="Calibri"/>
              <a:ea typeface="Calibri"/>
              <a:cs typeface="Calibri"/>
              <a:sym typeface="Calibri"/>
            </a:endParaRPr>
          </a:p>
        </p:txBody>
      </p:sp>
      <p:sp>
        <p:nvSpPr>
          <p:cNvPr id="814" name="Shape 814"/>
          <p:cNvSpPr txBox="1">
            <a:spLocks noGrp="1"/>
          </p:cNvSpPr>
          <p:nvPr>
            <p:ph type="hdr" idx="3"/>
          </p:nvPr>
        </p:nvSpPr>
        <p:spPr>
          <a:xfrm>
            <a:off x="0" y="0"/>
            <a:ext cx="3037840" cy="464820"/>
          </a:xfrm>
          <a:prstGeom prst="rect">
            <a:avLst/>
          </a:prstGeom>
          <a:noFill/>
          <a:ln>
            <a:noFill/>
          </a:ln>
        </p:spPr>
        <p:txBody>
          <a:bodyPr spcFirstLastPara="1" wrap="square" lIns="93170" tIns="46572" rIns="93170" bIns="46572" anchor="t" anchorCtr="0">
            <a:noAutofit/>
          </a:bodyPr>
          <a:lstStyle/>
          <a:p>
            <a:endParaRPr>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307771"/>
          </a:xfrm>
          <a:prstGeom prst="rect">
            <a:avLst/>
          </a:prstGeom>
          <a:noFill/>
        </p:spPr>
        <p:txBody>
          <a:bodyPr vert="horz" lIns="91435" tIns="45717" rIns="91435" bIns="45717" rtlCol="0">
            <a:spAutoFit/>
          </a:bodyPr>
          <a:lstStyle/>
          <a:p>
            <a:endParaRPr lang="en-US"/>
          </a:p>
        </p:txBody>
      </p:sp>
    </p:spTree>
    <p:extLst>
      <p:ext uri="{BB962C8B-B14F-4D97-AF65-F5344CB8AC3E}">
        <p14:creationId xmlns:p14="http://schemas.microsoft.com/office/powerpoint/2010/main" val="1638799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Shape 34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Shape 348"/>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49" name="Shape 349"/>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50" name="Shape 350"/>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
        <p:nvSpPr>
          <p:cNvPr id="351" name="Shape 351"/>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785432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Shape 36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a:t>Take with me now a step back in time, to a time that is largely forgotten</a:t>
            </a:r>
            <a:endParaRPr sz="1200" b="0" i="0" u="none" strike="noStrike" cap="none">
              <a:solidFill>
                <a:schemeClr val="dk1"/>
              </a:solidFill>
              <a:latin typeface="Calibri"/>
              <a:ea typeface="Calibri"/>
              <a:cs typeface="Calibri"/>
              <a:sym typeface="Calibri"/>
            </a:endParaRPr>
          </a:p>
        </p:txBody>
      </p:sp>
      <p:sp>
        <p:nvSpPr>
          <p:cNvPr id="364" name="Shape 364"/>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365" name="Shape 365"/>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
        <p:nvSpPr>
          <p:cNvPr id="366" name="Shape 366"/>
          <p:cNvSpPr txBox="1"/>
          <p:nvPr/>
        </p:nvSpPr>
        <p:spPr>
          <a:xfrm>
            <a:off x="0" y="0"/>
            <a:ext cx="3810000" cy="127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extBox 1"/>
          <p:cNvSpPr txBox="1"/>
          <p:nvPr>
            <p:custDataLst>
              <p:tags r:id="rId1"/>
            </p:custDataLst>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5443207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00539E"/>
              </a:buClr>
              <a:buSzPts val="4000"/>
              <a:buFont typeface="Verdana"/>
              <a:buNone/>
              <a:defRPr sz="4000" b="0" i="0" u="none" strike="noStrike" cap="none">
                <a:solidFill>
                  <a:srgbClr val="00539E"/>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Shape 13"/>
          <p:cNvSpPr txBox="1">
            <a:spLocks noGrp="1"/>
          </p:cNvSpPr>
          <p:nvPr>
            <p:ph type="body" idx="1"/>
          </p:nvPr>
        </p:nvSpPr>
        <p:spPr>
          <a:xfrm>
            <a:off x="934064" y="1600200"/>
            <a:ext cx="7752735" cy="4525963"/>
          </a:xfrm>
          <a:prstGeom prst="rect">
            <a:avLst/>
          </a:prstGeom>
          <a:noFill/>
          <a:ln>
            <a:noFill/>
          </a:ln>
        </p:spPr>
        <p:txBody>
          <a:bodyPr spcFirstLastPara="1" wrap="square" lIns="91425" tIns="91425" rIns="91425" bIns="91425" anchor="t" anchorCtr="0"/>
          <a:lstStyle>
            <a:lvl1pPr marL="457200" marR="0" lvl="0" indent="-370840" algn="l" rtl="0">
              <a:lnSpc>
                <a:spcPct val="150000"/>
              </a:lnSpc>
              <a:spcBef>
                <a:spcPts val="0"/>
              </a:spcBef>
              <a:spcAft>
                <a:spcPts val="0"/>
              </a:spcAft>
              <a:buClr>
                <a:srgbClr val="E79805"/>
              </a:buClr>
              <a:buSzPts val="2240"/>
              <a:buFont typeface="Noto Sans Symbols"/>
              <a:buChar char="▪"/>
              <a:defRPr sz="2800" b="0" i="0" u="none" strike="noStrike" cap="none">
                <a:solidFill>
                  <a:srgbClr val="595959"/>
                </a:solidFill>
                <a:latin typeface="Verdana"/>
                <a:ea typeface="Verdana"/>
                <a:cs typeface="Verdana"/>
                <a:sym typeface="Verdana"/>
              </a:defRPr>
            </a:lvl1pPr>
            <a:lvl2pPr marL="914400" marR="0" lvl="1" indent="-370840" algn="l" rtl="0">
              <a:lnSpc>
                <a:spcPct val="150000"/>
              </a:lnSpc>
              <a:spcBef>
                <a:spcPts val="0"/>
              </a:spcBef>
              <a:spcAft>
                <a:spcPts val="0"/>
              </a:spcAft>
              <a:buClr>
                <a:srgbClr val="E79805"/>
              </a:buClr>
              <a:buSzPts val="2240"/>
              <a:buFont typeface="Arial"/>
              <a:buChar char="–"/>
              <a:defRPr sz="2800" b="0" i="0" u="none" strike="noStrike" cap="none">
                <a:solidFill>
                  <a:srgbClr val="595959"/>
                </a:solidFill>
                <a:latin typeface="Verdana"/>
                <a:ea typeface="Verdana"/>
                <a:cs typeface="Verdana"/>
                <a:sym typeface="Verdana"/>
              </a:defRPr>
            </a:lvl2pPr>
            <a:lvl3pPr marL="1371600" marR="0" lvl="2" indent="-350519" algn="l" rtl="0">
              <a:lnSpc>
                <a:spcPct val="150000"/>
              </a:lnSpc>
              <a:spcBef>
                <a:spcPts val="0"/>
              </a:spcBef>
              <a:spcAft>
                <a:spcPts val="0"/>
              </a:spcAft>
              <a:buClr>
                <a:srgbClr val="E79805"/>
              </a:buClr>
              <a:buSzPts val="1920"/>
              <a:buFont typeface="Arial"/>
              <a:buChar char="•"/>
              <a:defRPr sz="2400" b="0" i="0" u="none" strike="noStrike" cap="none">
                <a:solidFill>
                  <a:srgbClr val="595959"/>
                </a:solidFill>
                <a:latin typeface="Verdana"/>
                <a:ea typeface="Verdana"/>
                <a:cs typeface="Verdana"/>
                <a:sym typeface="Verdana"/>
              </a:defRPr>
            </a:lvl3pPr>
            <a:lvl4pPr marL="1828800" marR="0" lvl="3" indent="-330200" algn="l" rtl="0">
              <a:lnSpc>
                <a:spcPct val="150000"/>
              </a:lnSpc>
              <a:spcBef>
                <a:spcPts val="0"/>
              </a:spcBef>
              <a:spcAft>
                <a:spcPts val="0"/>
              </a:spcAft>
              <a:buClr>
                <a:srgbClr val="E79805"/>
              </a:buClr>
              <a:buSzPts val="1600"/>
              <a:buFont typeface="Arial"/>
              <a:buChar char="–"/>
              <a:defRPr sz="2000" b="0" i="0" u="none" strike="noStrike" cap="none">
                <a:solidFill>
                  <a:srgbClr val="595959"/>
                </a:solidFill>
                <a:latin typeface="Verdana"/>
                <a:ea typeface="Verdana"/>
                <a:cs typeface="Verdana"/>
                <a:sym typeface="Verdana"/>
              </a:defRPr>
            </a:lvl4pPr>
            <a:lvl5pPr marL="2286000" marR="0" lvl="4" indent="-330200" algn="l" rtl="0">
              <a:lnSpc>
                <a:spcPct val="150000"/>
              </a:lnSpc>
              <a:spcBef>
                <a:spcPts val="0"/>
              </a:spcBef>
              <a:spcAft>
                <a:spcPts val="0"/>
              </a:spcAft>
              <a:buClr>
                <a:srgbClr val="E79805"/>
              </a:buClr>
              <a:buSzPts val="1600"/>
              <a:buFont typeface="Arial"/>
              <a:buChar char="»"/>
              <a:defRPr sz="2000" b="0" i="0" u="none" strike="noStrike" cap="none">
                <a:solidFill>
                  <a:srgbClr val="595959"/>
                </a:solidFill>
                <a:latin typeface="Verdana"/>
                <a:ea typeface="Verdana"/>
                <a:cs typeface="Verdana"/>
                <a:sym typeface="Verdana"/>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4" name="Shape 14" descr="logo-short.eps"/>
          <p:cNvPicPr preferRelativeResize="0"/>
          <p:nvPr/>
        </p:nvPicPr>
        <p:blipFill rotWithShape="1">
          <a:blip r:embed="rId2">
            <a:alphaModFix/>
          </a:blip>
          <a:srcRect/>
          <a:stretch/>
        </p:blipFill>
        <p:spPr>
          <a:xfrm>
            <a:off x="7331884" y="6039590"/>
            <a:ext cx="1543334" cy="621431"/>
          </a:xfrm>
          <a:prstGeom prst="rect">
            <a:avLst/>
          </a:prstGeom>
          <a:noFill/>
          <a:ln>
            <a:noFill/>
          </a:ln>
        </p:spPr>
      </p:pic>
      <p:cxnSp>
        <p:nvCxnSpPr>
          <p:cNvPr id="15" name="Shape 15"/>
          <p:cNvCxnSpPr/>
          <p:nvPr/>
        </p:nvCxnSpPr>
        <p:spPr>
          <a:xfrm>
            <a:off x="651012" y="6373032"/>
            <a:ext cx="6697201" cy="23301"/>
          </a:xfrm>
          <a:prstGeom prst="straightConnector1">
            <a:avLst/>
          </a:prstGeom>
          <a:noFill/>
          <a:ln w="38100" cap="rnd" cmpd="sng">
            <a:solidFill>
              <a:srgbClr val="E6A057"/>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1499522"/>
            <a:ext cx="7772400" cy="14700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595959"/>
              </a:buClr>
              <a:buSzPts val="4800"/>
              <a:buFont typeface="Verdana"/>
              <a:buNone/>
              <a:defRPr sz="4800" b="0" i="0" u="none" strike="noStrike" cap="none">
                <a:solidFill>
                  <a:srgbClr val="595959"/>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Shape 18"/>
          <p:cNvSpPr txBox="1">
            <a:spLocks noGrp="1"/>
          </p:cNvSpPr>
          <p:nvPr>
            <p:ph type="subTitle" idx="1"/>
          </p:nvPr>
        </p:nvSpPr>
        <p:spPr>
          <a:xfrm>
            <a:off x="685800" y="3023433"/>
            <a:ext cx="7086600" cy="548968"/>
          </a:xfrm>
          <a:prstGeom prst="rect">
            <a:avLst/>
          </a:prstGeom>
          <a:noFill/>
          <a:ln>
            <a:noFill/>
          </a:ln>
        </p:spPr>
        <p:txBody>
          <a:bodyPr spcFirstLastPara="1" wrap="square" lIns="91425" tIns="91425" rIns="91425" bIns="91425" anchor="t" anchorCtr="0"/>
          <a:lstStyle>
            <a:lvl1pPr marR="0" lvl="0" algn="l" rtl="0">
              <a:spcBef>
                <a:spcPts val="560"/>
              </a:spcBef>
              <a:spcAft>
                <a:spcPts val="0"/>
              </a:spcAft>
              <a:buClr>
                <a:srgbClr val="E79805"/>
              </a:buClr>
              <a:buSzPts val="2800"/>
              <a:buFont typeface="Arial"/>
              <a:buNone/>
              <a:defRPr sz="2800" b="0" i="1" u="none" strike="noStrike" cap="none">
                <a:solidFill>
                  <a:srgbClr val="E79805"/>
                </a:solidFill>
                <a:latin typeface="Verdana"/>
                <a:ea typeface="Verdana"/>
                <a:cs typeface="Verdana"/>
                <a:sym typeface="Verdana"/>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Verdana"/>
                <a:ea typeface="Verdana"/>
                <a:cs typeface="Verdana"/>
                <a:sym typeface="Verdana"/>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Verdana"/>
                <a:ea typeface="Verdana"/>
                <a:cs typeface="Verdana"/>
                <a:sym typeface="Verdana"/>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Verdana"/>
                <a:ea typeface="Verdana"/>
                <a:cs typeface="Verdana"/>
                <a:sym typeface="Verdana"/>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Verdana"/>
                <a:ea typeface="Verdana"/>
                <a:cs typeface="Verdana"/>
                <a:sym typeface="Verdana"/>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cxnSp>
        <p:nvCxnSpPr>
          <p:cNvPr id="19" name="Shape 19"/>
          <p:cNvCxnSpPr/>
          <p:nvPr/>
        </p:nvCxnSpPr>
        <p:spPr>
          <a:xfrm>
            <a:off x="708370" y="6373032"/>
            <a:ext cx="4437182" cy="15439"/>
          </a:xfrm>
          <a:prstGeom prst="straightConnector1">
            <a:avLst/>
          </a:prstGeom>
          <a:noFill/>
          <a:ln w="38100" cap="rnd" cmpd="sng">
            <a:solidFill>
              <a:srgbClr val="E6A057"/>
            </a:solidFill>
            <a:prstDash val="solid"/>
            <a:round/>
            <a:headEnd type="none" w="sm" len="sm"/>
            <a:tailEnd type="none" w="sm" len="sm"/>
          </a:ln>
        </p:spPr>
      </p:cxnSp>
      <p:pic>
        <p:nvPicPr>
          <p:cNvPr id="20" name="Shape 20" descr="logo.eps"/>
          <p:cNvPicPr preferRelativeResize="0"/>
          <p:nvPr/>
        </p:nvPicPr>
        <p:blipFill rotWithShape="1">
          <a:blip r:embed="rId2">
            <a:alphaModFix/>
          </a:blip>
          <a:srcRect/>
          <a:stretch/>
        </p:blipFill>
        <p:spPr>
          <a:xfrm>
            <a:off x="5219289" y="6043099"/>
            <a:ext cx="3678901" cy="61653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595959"/>
              </a:buClr>
              <a:buSzPts val="4000"/>
              <a:buFont typeface="Verdana"/>
              <a:buNone/>
              <a:defRPr sz="4000" b="0" i="0" u="none" strike="noStrike" cap="none">
                <a:solidFill>
                  <a:srgbClr val="595959"/>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xml"/><Relationship Id="rId1" Type="http://schemas.openxmlformats.org/officeDocument/2006/relationships/tags" Target="../tags/tag65.xml"/><Relationship Id="rId4" Type="http://schemas.openxmlformats.org/officeDocument/2006/relationships/image" Target="../media/image77.jpeg"/></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hyperlink" Target="mailto:undeberg@d.umn.edu"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hyperlink" Target="mailto:erosenberg@westcoastuniversity.edu"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8.xml"/><Relationship Id="rId4" Type="http://schemas.openxmlformats.org/officeDocument/2006/relationships/image" Target="../media/image21.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9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xml"/><Relationship Id="rId1" Type="http://schemas.openxmlformats.org/officeDocument/2006/relationships/tags" Target="../tags/tag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ctrTitle"/>
          </p:nvPr>
        </p:nvSpPr>
        <p:spPr>
          <a:xfrm>
            <a:off x="682387" y="297712"/>
            <a:ext cx="7997589" cy="2286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2800"/>
              <a:buFont typeface="Verdana"/>
              <a:buNone/>
            </a:pPr>
            <a:br>
              <a:rPr lang="en-US" sz="2800" b="0"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br>
            <a:r>
              <a:rPr lang="en-US" sz="2800" b="0"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AACP History of Pharmacy SIG Webinar</a:t>
            </a:r>
            <a:br>
              <a:rPr lang="en-US" sz="3200" b="1"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br>
            <a:br>
              <a:rPr lang="en-US" sz="3200" b="1"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br>
            <a:r>
              <a:rPr lang="en-US" sz="2800" b="0"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When Pharmacy </a:t>
            </a:r>
            <a:r>
              <a:rPr lang="en-US" sz="2800" i="1" dirty="0">
                <a:solidFill>
                  <a:srgbClr val="0C1BA6"/>
                </a:solidFill>
                <a:effectLst>
                  <a:outerShdw blurRad="38100" dist="38100" dir="2700000" algn="tl">
                    <a:srgbClr val="000000">
                      <a:alpha val="43137"/>
                    </a:srgbClr>
                  </a:outerShdw>
                </a:effectLst>
              </a:rPr>
              <a:t>Goes</a:t>
            </a:r>
            <a:r>
              <a:rPr lang="en-US" sz="2800" b="0"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 to the Rescue:</a:t>
            </a:r>
            <a:br>
              <a:rPr lang="en-US" sz="2800" b="0" i="1"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br>
            <a:r>
              <a:rPr lang="en-US" sz="2800" i="1" dirty="0">
                <a:solidFill>
                  <a:srgbClr val="0C1BA6"/>
                </a:solidFill>
                <a:effectLst>
                  <a:outerShdw blurRad="38100" dist="38100" dir="2700000" algn="tl">
                    <a:srgbClr val="000000">
                      <a:alpha val="43137"/>
                    </a:srgbClr>
                  </a:outerShdw>
                </a:effectLst>
              </a:rPr>
              <a:t>The Impact of Pharmacy and WWII  Japanese American Internment Camps</a:t>
            </a:r>
            <a:br>
              <a:rPr lang="en-US"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br>
            <a:endParaRPr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endParaRPr>
          </a:p>
        </p:txBody>
      </p:sp>
      <p:sp>
        <p:nvSpPr>
          <p:cNvPr id="35" name="Shape 35"/>
          <p:cNvSpPr txBox="1">
            <a:spLocks noGrp="1"/>
          </p:cNvSpPr>
          <p:nvPr>
            <p:ph type="subTitle" idx="1"/>
          </p:nvPr>
        </p:nvSpPr>
        <p:spPr>
          <a:xfrm>
            <a:off x="682387" y="2762250"/>
            <a:ext cx="7656395" cy="31241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79805"/>
              </a:buClr>
              <a:buSzPts val="2400"/>
              <a:buFont typeface="Arial"/>
              <a:buNone/>
            </a:pPr>
            <a:r>
              <a:rPr lang="en-US" sz="2400" b="0" i="1" u="sng" strike="noStrike" cap="none" dirty="0">
                <a:solidFill>
                  <a:srgbClr val="E79805"/>
                </a:solidFill>
                <a:latin typeface="Verdana"/>
                <a:ea typeface="Verdana"/>
                <a:cs typeface="Verdana"/>
                <a:sym typeface="Verdana"/>
              </a:rPr>
              <a:t>Speaker</a:t>
            </a:r>
            <a:r>
              <a:rPr lang="en-US" sz="2400" b="0" i="1" u="none" strike="noStrike" cap="none" dirty="0">
                <a:solidFill>
                  <a:srgbClr val="E79805"/>
                </a:solidFill>
                <a:latin typeface="Verdana"/>
                <a:ea typeface="Verdana"/>
                <a:cs typeface="Verdana"/>
                <a:sym typeface="Verdana"/>
              </a:rPr>
              <a:t>: </a:t>
            </a:r>
            <a:endParaRPr dirty="0"/>
          </a:p>
          <a:p>
            <a:pPr marL="0" marR="0" lvl="0" indent="0" algn="l" rtl="0">
              <a:spcBef>
                <a:spcPts val="480"/>
              </a:spcBef>
              <a:spcAft>
                <a:spcPts val="0"/>
              </a:spcAft>
              <a:buClr>
                <a:srgbClr val="E79805"/>
              </a:buClr>
              <a:buSzPts val="2400"/>
              <a:buFont typeface="Arial"/>
              <a:buNone/>
            </a:pPr>
            <a:r>
              <a:rPr lang="en-US" sz="2400" b="0" i="1" u="none" strike="noStrike" cap="none" dirty="0">
                <a:solidFill>
                  <a:srgbClr val="E79805"/>
                </a:solidFill>
                <a:latin typeface="Verdana"/>
                <a:ea typeface="Verdana"/>
                <a:cs typeface="Verdana"/>
                <a:sym typeface="Verdana"/>
              </a:rPr>
              <a:t>Megan </a:t>
            </a:r>
            <a:r>
              <a:rPr lang="en-US" sz="2400" b="0" i="1" u="none" strike="noStrike" cap="none" dirty="0" err="1">
                <a:solidFill>
                  <a:srgbClr val="E79805"/>
                </a:solidFill>
                <a:latin typeface="Verdana"/>
                <a:ea typeface="Verdana"/>
                <a:cs typeface="Verdana"/>
                <a:sym typeface="Verdana"/>
              </a:rPr>
              <a:t>Undeberg</a:t>
            </a:r>
            <a:r>
              <a:rPr lang="en-US" sz="2400" b="0" i="1" u="none" strike="noStrike" cap="none" dirty="0">
                <a:solidFill>
                  <a:srgbClr val="E79805"/>
                </a:solidFill>
                <a:latin typeface="Verdana"/>
                <a:ea typeface="Verdana"/>
                <a:cs typeface="Verdana"/>
                <a:sym typeface="Verdana"/>
              </a:rPr>
              <a:t>, </a:t>
            </a:r>
            <a:r>
              <a:rPr lang="en-US" sz="2400" b="0" i="1" u="none" strike="noStrike" cap="none" dirty="0" err="1">
                <a:solidFill>
                  <a:srgbClr val="E79805"/>
                </a:solidFill>
                <a:latin typeface="Verdana"/>
                <a:ea typeface="Verdana"/>
                <a:cs typeface="Verdana"/>
                <a:sym typeface="Verdana"/>
              </a:rPr>
              <a:t>PharmD</a:t>
            </a:r>
            <a:r>
              <a:rPr lang="en-US" sz="2400" b="0" i="1" u="none" strike="noStrike" cap="none" dirty="0">
                <a:solidFill>
                  <a:srgbClr val="E79805"/>
                </a:solidFill>
                <a:latin typeface="Verdana"/>
                <a:ea typeface="Verdana"/>
                <a:cs typeface="Verdana"/>
                <a:sym typeface="Verdana"/>
              </a:rPr>
              <a:t>, BCACP</a:t>
            </a:r>
            <a:endParaRPr dirty="0"/>
          </a:p>
          <a:p>
            <a:pPr marL="0" marR="0" lvl="0" indent="0" algn="l" rtl="0">
              <a:spcBef>
                <a:spcPts val="480"/>
              </a:spcBef>
              <a:spcAft>
                <a:spcPts val="0"/>
              </a:spcAft>
              <a:buClr>
                <a:srgbClr val="E79805"/>
              </a:buClr>
              <a:buSzPts val="2400"/>
              <a:buFont typeface="Arial"/>
              <a:buNone/>
            </a:pPr>
            <a:r>
              <a:rPr lang="en-US" sz="2400" b="0" i="1" u="none" strike="noStrike" cap="none" dirty="0">
                <a:solidFill>
                  <a:srgbClr val="E79805"/>
                </a:solidFill>
                <a:latin typeface="Verdana"/>
                <a:ea typeface="Verdana"/>
                <a:cs typeface="Verdana"/>
                <a:sym typeface="Verdana"/>
              </a:rPr>
              <a:t>University of Minnesota College of Pharmacy</a:t>
            </a:r>
            <a:endParaRPr dirty="0"/>
          </a:p>
          <a:p>
            <a:pPr marL="0" marR="0" lvl="0" indent="0" algn="l" rtl="0">
              <a:spcBef>
                <a:spcPts val="480"/>
              </a:spcBef>
              <a:spcAft>
                <a:spcPts val="0"/>
              </a:spcAft>
              <a:buClr>
                <a:srgbClr val="E79805"/>
              </a:buClr>
              <a:buSzPts val="2400"/>
              <a:buFont typeface="Arial"/>
              <a:buNone/>
            </a:pPr>
            <a:endParaRPr sz="2400" b="0" i="1" u="none" strike="noStrike" cap="none" dirty="0">
              <a:solidFill>
                <a:srgbClr val="E79805"/>
              </a:solidFill>
              <a:latin typeface="Verdana"/>
              <a:ea typeface="Verdana"/>
              <a:cs typeface="Verdana"/>
              <a:sym typeface="Verdana"/>
            </a:endParaRPr>
          </a:p>
          <a:p>
            <a:pPr marL="0" marR="0" lvl="0" indent="0" algn="l" rtl="0">
              <a:spcBef>
                <a:spcPts val="480"/>
              </a:spcBef>
              <a:spcAft>
                <a:spcPts val="0"/>
              </a:spcAft>
              <a:buClr>
                <a:srgbClr val="E79805"/>
              </a:buClr>
              <a:buSzPts val="2400"/>
              <a:buFont typeface="Arial"/>
              <a:buNone/>
            </a:pPr>
            <a:r>
              <a:rPr lang="en-US" sz="2400" b="0" i="1" u="sng" strike="noStrike" cap="none" dirty="0">
                <a:solidFill>
                  <a:srgbClr val="E79805"/>
                </a:solidFill>
                <a:latin typeface="Verdana"/>
                <a:ea typeface="Verdana"/>
                <a:cs typeface="Verdana"/>
                <a:sym typeface="Verdana"/>
              </a:rPr>
              <a:t>Moderator</a:t>
            </a:r>
            <a:r>
              <a:rPr lang="en-US" sz="2400" b="0" i="1" u="none" strike="noStrike" cap="none" dirty="0">
                <a:solidFill>
                  <a:srgbClr val="E79805"/>
                </a:solidFill>
                <a:latin typeface="Verdana"/>
                <a:ea typeface="Verdana"/>
                <a:cs typeface="Verdana"/>
                <a:sym typeface="Verdana"/>
              </a:rPr>
              <a:t>: </a:t>
            </a:r>
            <a:endParaRPr dirty="0"/>
          </a:p>
          <a:p>
            <a:pPr marL="0" marR="0" lvl="0" indent="0" algn="l" rtl="0">
              <a:spcBef>
                <a:spcPts val="480"/>
              </a:spcBef>
              <a:spcAft>
                <a:spcPts val="0"/>
              </a:spcAft>
              <a:buClr>
                <a:srgbClr val="E79805"/>
              </a:buClr>
              <a:buSzPts val="2400"/>
              <a:buFont typeface="Arial"/>
              <a:buNone/>
            </a:pPr>
            <a:r>
              <a:rPr lang="en-US" sz="2400" b="0" i="1" u="none" strike="noStrike" cap="none" dirty="0" err="1">
                <a:solidFill>
                  <a:srgbClr val="E79805"/>
                </a:solidFill>
                <a:latin typeface="Verdana"/>
                <a:ea typeface="Verdana"/>
                <a:cs typeface="Verdana"/>
                <a:sym typeface="Verdana"/>
              </a:rPr>
              <a:t>Ettie</a:t>
            </a:r>
            <a:r>
              <a:rPr lang="en-US" sz="2400" b="0" i="1" u="none" strike="noStrike" cap="none" dirty="0">
                <a:solidFill>
                  <a:srgbClr val="E79805"/>
                </a:solidFill>
                <a:latin typeface="Verdana"/>
                <a:ea typeface="Verdana"/>
                <a:cs typeface="Verdana"/>
                <a:sym typeface="Verdana"/>
              </a:rPr>
              <a:t> Rosenberg, </a:t>
            </a:r>
            <a:r>
              <a:rPr lang="en-US" sz="2400" b="0" i="1" u="none" strike="noStrike" cap="none" dirty="0" err="1">
                <a:solidFill>
                  <a:srgbClr val="E79805"/>
                </a:solidFill>
                <a:latin typeface="Verdana"/>
                <a:ea typeface="Verdana"/>
                <a:cs typeface="Verdana"/>
                <a:sym typeface="Verdana"/>
              </a:rPr>
              <a:t>PharmD</a:t>
            </a:r>
            <a:r>
              <a:rPr lang="en-US" sz="2400" b="0" i="1" u="none" strike="noStrike" cap="none" dirty="0">
                <a:solidFill>
                  <a:srgbClr val="E79805"/>
                </a:solidFill>
                <a:latin typeface="Verdana"/>
                <a:ea typeface="Verdana"/>
                <a:cs typeface="Verdana"/>
                <a:sym typeface="Verdana"/>
              </a:rPr>
              <a:t>, JD</a:t>
            </a:r>
            <a:endParaRPr dirty="0"/>
          </a:p>
          <a:p>
            <a:pPr marL="0" marR="0" lvl="0" indent="0" algn="l" rtl="0">
              <a:spcBef>
                <a:spcPts val="480"/>
              </a:spcBef>
              <a:spcAft>
                <a:spcPts val="0"/>
              </a:spcAft>
              <a:buClr>
                <a:srgbClr val="E79805"/>
              </a:buClr>
              <a:buSzPts val="2400"/>
              <a:buFont typeface="Arial"/>
              <a:buNone/>
            </a:pPr>
            <a:r>
              <a:rPr lang="en-US" sz="2400" b="0" i="1" u="none" strike="noStrike" cap="none" dirty="0">
                <a:solidFill>
                  <a:srgbClr val="E79805"/>
                </a:solidFill>
                <a:latin typeface="Verdana"/>
                <a:ea typeface="Verdana"/>
                <a:cs typeface="Verdana"/>
                <a:sym typeface="Verdana"/>
              </a:rPr>
              <a:t>West Coast University School of Pharmacy</a:t>
            </a:r>
            <a:endParaRPr dirty="0"/>
          </a:p>
          <a:p>
            <a:pPr marL="0" marR="0" lvl="0" indent="0" algn="l" rtl="0">
              <a:spcBef>
                <a:spcPts val="560"/>
              </a:spcBef>
              <a:spcAft>
                <a:spcPts val="0"/>
              </a:spcAft>
              <a:buClr>
                <a:srgbClr val="E79805"/>
              </a:buClr>
              <a:buSzPts val="2800"/>
              <a:buFont typeface="Arial"/>
              <a:buNone/>
            </a:pPr>
            <a:endParaRPr sz="2800" b="0" i="1" u="none" strike="noStrike" cap="none" dirty="0">
              <a:solidFill>
                <a:srgbClr val="E79805"/>
              </a:solidFill>
              <a:latin typeface="Verdana"/>
              <a:ea typeface="Verdana"/>
              <a:cs typeface="Verdana"/>
              <a:sym typeface="Verdan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4000"/>
              <a:buFont typeface="Verdana"/>
              <a:buNone/>
            </a:pPr>
            <a:r>
              <a:rPr lang="en-US" sz="40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Correspondence</a:t>
            </a:r>
            <a:r>
              <a:rPr lang="en-US" sz="4000" b="0" i="0" u="none" strike="noStrike" cap="none" dirty="0">
                <a:solidFill>
                  <a:srgbClr val="00539E"/>
                </a:solidFill>
                <a:effectLst>
                  <a:outerShdw blurRad="38100" dist="38100" dir="2700000" algn="tl">
                    <a:srgbClr val="000000">
                      <a:alpha val="43137"/>
                    </a:srgbClr>
                  </a:outerShdw>
                </a:effectLst>
                <a:latin typeface="Verdana"/>
                <a:ea typeface="Verdana"/>
                <a:cs typeface="Verdana"/>
                <a:sym typeface="Verdana"/>
              </a:rPr>
              <a:t> Discovered</a:t>
            </a:r>
            <a:endParaRPr sz="4000" b="0" i="0" u="none" strike="noStrike" cap="none" dirty="0">
              <a:solidFill>
                <a:srgbClr val="00539E"/>
              </a:solidFill>
              <a:effectLst>
                <a:outerShdw blurRad="38100" dist="38100" dir="2700000" algn="tl">
                  <a:srgbClr val="000000">
                    <a:alpha val="43137"/>
                  </a:srgbClr>
                </a:outerShdw>
              </a:effectLst>
              <a:latin typeface="Verdana"/>
              <a:ea typeface="Verdana"/>
              <a:cs typeface="Verdana"/>
              <a:sym typeface="Verdana"/>
            </a:endParaRPr>
          </a:p>
        </p:txBody>
      </p:sp>
      <p:pic>
        <p:nvPicPr>
          <p:cNvPr id="369" name="Shape 369" descr="C:\Users\Undeberg\AppData\Local\Microsoft\Windows\Temporary Internet Files\Content.IE5\G3A2ELN7\tumblr_lrtqnaJm0y1qzfnjvo1_500_large[1].jpg"/>
          <p:cNvPicPr preferRelativeResize="0">
            <a:picLocks noGrp="1"/>
          </p:cNvPicPr>
          <p:nvPr>
            <p:ph type="body" idx="1"/>
          </p:nvPr>
        </p:nvPicPr>
        <p:blipFill rotWithShape="1">
          <a:blip r:embed="rId3">
            <a:alphaModFix/>
          </a:blip>
          <a:srcRect/>
          <a:stretch/>
        </p:blipFill>
        <p:spPr>
          <a:xfrm>
            <a:off x="947964" y="1583712"/>
            <a:ext cx="7286171" cy="4229100"/>
          </a:xfrm>
          <a:prstGeom prst="rect">
            <a:avLst/>
          </a:prstGeom>
          <a:noFill/>
          <a:ln w="38100" cap="flat" cmpd="sng">
            <a:solidFill>
              <a:srgbClr val="1E4192"/>
            </a:solidFill>
            <a:prstDash val="solid"/>
            <a:round/>
            <a:headEnd type="none" w="sm" len="sm"/>
            <a:tailEnd type="none" w="sm" len="sm"/>
          </a:ln>
        </p:spPr>
      </p:pic>
      <p:sp>
        <p:nvSpPr>
          <p:cNvPr id="3" name="TextBox 2"/>
          <p:cNvSpPr txBox="1"/>
          <p:nvPr/>
        </p:nvSpPr>
        <p:spPr>
          <a:xfrm>
            <a:off x="5154930" y="1600200"/>
            <a:ext cx="3019331" cy="830997"/>
          </a:xfrm>
          <a:prstGeom prst="rect">
            <a:avLst/>
          </a:prstGeom>
          <a:noFill/>
        </p:spPr>
        <p:txBody>
          <a:bodyPr wrap="square" rtlCol="0">
            <a:spAutoFit/>
          </a:bodyPr>
          <a:lstStyle/>
          <a:p>
            <a:r>
              <a:rPr lang="en-US" sz="2400" b="1" dirty="0"/>
              <a:t>John Bonomi of Los Angeles, CA</a:t>
            </a:r>
          </a:p>
        </p:txBody>
      </p:sp>
      <p:sp>
        <p:nvSpPr>
          <p:cNvPr id="4" name="TextBox 3"/>
          <p:cNvSpPr txBox="1"/>
          <p:nvPr/>
        </p:nvSpPr>
        <p:spPr>
          <a:xfrm>
            <a:off x="994215" y="4880610"/>
            <a:ext cx="4049507" cy="830997"/>
          </a:xfrm>
          <a:prstGeom prst="rect">
            <a:avLst/>
          </a:prstGeom>
          <a:noFill/>
        </p:spPr>
        <p:txBody>
          <a:bodyPr wrap="none" rtlCol="0">
            <a:spAutoFit/>
          </a:bodyPr>
          <a:lstStyle/>
          <a:p>
            <a:r>
              <a:rPr lang="en-US" sz="2400" b="1" dirty="0"/>
              <a:t>Yutaka “</a:t>
            </a:r>
            <a:r>
              <a:rPr lang="en-US" sz="2400" b="1" dirty="0" err="1"/>
              <a:t>Tak</a:t>
            </a:r>
            <a:r>
              <a:rPr lang="en-US" sz="2400" b="1" dirty="0"/>
              <a:t>” </a:t>
            </a:r>
            <a:r>
              <a:rPr lang="en-US" sz="2400" b="1" dirty="0" err="1"/>
              <a:t>Terasaki</a:t>
            </a:r>
            <a:r>
              <a:rPr lang="en-US" sz="2400" b="1" dirty="0"/>
              <a:t> of </a:t>
            </a:r>
          </a:p>
          <a:p>
            <a:r>
              <a:rPr lang="en-US" sz="2400" b="1" dirty="0"/>
              <a:t>TK Pharmacy, Denver, CO</a:t>
            </a:r>
            <a:r>
              <a:rPr lang="en-US" dirty="0"/>
              <a: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24822"/>
          </a:xfrm>
        </p:spPr>
        <p:txBody>
          <a:bodyPr/>
          <a:lstStyle/>
          <a:p>
            <a:pPr marL="342900" indent="-342900">
              <a:buFont typeface="Wingdings" panose="05000000000000000000" pitchFamily="2" charset="2"/>
              <a:buChar char="Ø"/>
            </a:pPr>
            <a:r>
              <a:rPr lang="en-US" sz="2400" dirty="0"/>
              <a:t>From University of Illinois, 1944-45 Directory</a:t>
            </a:r>
          </a:p>
        </p:txBody>
      </p:sp>
      <p:sp>
        <p:nvSpPr>
          <p:cNvPr id="5" name="Text Placeholder 4"/>
          <p:cNvSpPr>
            <a:spLocks noGrp="1"/>
          </p:cNvSpPr>
          <p:nvPr>
            <p:ph type="body" idx="1"/>
          </p:nvPr>
        </p:nvSpPr>
        <p:spPr>
          <a:xfrm>
            <a:off x="880901" y="978196"/>
            <a:ext cx="7752735" cy="4525963"/>
          </a:xfrm>
        </p:spPr>
        <p:txBody>
          <a:bodyPr/>
          <a:lstStyle/>
          <a:p>
            <a:pPr marL="86360" indent="0">
              <a:buNone/>
            </a:pPr>
            <a:r>
              <a:rPr lang="en-US" dirty="0"/>
              <a:t> </a:t>
            </a:r>
          </a:p>
        </p:txBody>
      </p:sp>
      <p:pic>
        <p:nvPicPr>
          <p:cNvPr id="3075" name="Picture 3" descr="C:\Users\Undeberg\Documents\College of Pharmacy\WWII in Pharmacy\John Bonomi Files and Japanese American profiles\Muts and Catherine Nobe\Univ of Illinois 1944 directory Mutsumi Nob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195" y="978196"/>
            <a:ext cx="7017489" cy="4898064"/>
          </a:xfrm>
          <a:prstGeom prst="rect">
            <a:avLst/>
          </a:prstGeom>
          <a:noFill/>
          <a:ln w="38100">
            <a:solidFill>
              <a:srgbClr val="0C1BA6"/>
            </a:solidFill>
            <a:prstDash val="sysDot"/>
          </a:ln>
          <a:extLst>
            <a:ext uri="{909E8E84-426E-40DD-AFC4-6F175D3DCCD1}">
              <a14:hiddenFill xmlns:a14="http://schemas.microsoft.com/office/drawing/2010/main">
                <a:solidFill>
                  <a:srgbClr val="FFFFFF"/>
                </a:solidFill>
              </a14:hiddenFill>
            </a:ext>
          </a:extLst>
        </p:spPr>
      </p:pic>
      <p:sp>
        <p:nvSpPr>
          <p:cNvPr id="2" name="Right Arrow 1"/>
          <p:cNvSpPr/>
          <p:nvPr/>
        </p:nvSpPr>
        <p:spPr>
          <a:xfrm>
            <a:off x="116958" y="4369980"/>
            <a:ext cx="935665" cy="57415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lumMod val="75000"/>
                    <a:lumOff val="25000"/>
                  </a:schemeClr>
                </a:solidFill>
              </a:rPr>
              <a:t>Mutsumi</a:t>
            </a:r>
            <a:r>
              <a:rPr lang="en-US" sz="900" dirty="0">
                <a:solidFill>
                  <a:schemeClr val="tx1">
                    <a:lumMod val="75000"/>
                    <a:lumOff val="25000"/>
                  </a:schemeClr>
                </a:solidFill>
              </a:rPr>
              <a:t> </a:t>
            </a:r>
            <a:r>
              <a:rPr lang="en-US" sz="900" dirty="0" err="1">
                <a:solidFill>
                  <a:schemeClr val="tx1">
                    <a:lumMod val="75000"/>
                    <a:lumOff val="25000"/>
                  </a:schemeClr>
                </a:solidFill>
              </a:rPr>
              <a:t>Nobe</a:t>
            </a:r>
            <a:endParaRPr lang="en-US" sz="900" dirty="0">
              <a:solidFill>
                <a:schemeClr val="tx1">
                  <a:lumMod val="75000"/>
                  <a:lumOff val="25000"/>
                </a:schemeClr>
              </a:solidFill>
            </a:endParaRPr>
          </a:p>
        </p:txBody>
      </p:sp>
    </p:spTree>
    <p:extLst>
      <p:ext uri="{BB962C8B-B14F-4D97-AF65-F5344CB8AC3E}">
        <p14:creationId xmlns:p14="http://schemas.microsoft.com/office/powerpoint/2010/main" val="18122734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title"/>
          </p:nvPr>
        </p:nvSpPr>
        <p:spPr>
          <a:xfrm>
            <a:off x="520994" y="274638"/>
            <a:ext cx="8165805" cy="703557"/>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solidFill>
                  <a:srgbClr val="0C1BA6"/>
                </a:solidFill>
                <a:effectLst>
                  <a:outerShdw blurRad="38100" dist="38100" dir="2700000" algn="tl">
                    <a:srgbClr val="000000">
                      <a:alpha val="43137"/>
                    </a:srgbClr>
                  </a:outerShdw>
                </a:effectLst>
              </a:rPr>
              <a:t>Who was </a:t>
            </a:r>
            <a:r>
              <a:rPr lang="en-US" dirty="0" err="1">
                <a:solidFill>
                  <a:srgbClr val="0C1BA6"/>
                </a:solidFill>
                <a:effectLst>
                  <a:outerShdw blurRad="38100" dist="38100" dir="2700000" algn="tl">
                    <a:srgbClr val="000000">
                      <a:alpha val="43137"/>
                    </a:srgbClr>
                  </a:outerShdw>
                </a:effectLst>
              </a:rPr>
              <a:t>Masy</a:t>
            </a:r>
            <a:r>
              <a:rPr lang="en-US" dirty="0">
                <a:solidFill>
                  <a:srgbClr val="0C1BA6"/>
                </a:solidFill>
                <a:effectLst>
                  <a:outerShdw blurRad="38100" dist="38100" dir="2700000" algn="tl">
                    <a:srgbClr val="000000">
                      <a:alpha val="43137"/>
                    </a:srgbClr>
                  </a:outerShdw>
                </a:effectLst>
              </a:rPr>
              <a:t> </a:t>
            </a:r>
            <a:r>
              <a:rPr lang="en-US" dirty="0" err="1">
                <a:solidFill>
                  <a:srgbClr val="0C1BA6"/>
                </a:solidFill>
                <a:effectLst>
                  <a:outerShdw blurRad="38100" dist="38100" dir="2700000" algn="tl">
                    <a:srgbClr val="000000">
                      <a:alpha val="43137"/>
                    </a:srgbClr>
                  </a:outerShdw>
                </a:effectLst>
              </a:rPr>
              <a:t>Masuoka</a:t>
            </a:r>
            <a:r>
              <a:rPr lang="en-US" dirty="0">
                <a:solidFill>
                  <a:srgbClr val="0C1BA6"/>
                </a:solidFill>
                <a:effectLst>
                  <a:outerShdw blurRad="38100" dist="38100" dir="2700000" algn="tl">
                    <a:srgbClr val="000000">
                      <a:alpha val="43137"/>
                    </a:srgbClr>
                  </a:outerShdw>
                </a:effectLst>
              </a:rPr>
              <a:t> </a:t>
            </a:r>
            <a:r>
              <a:rPr lang="en-US" sz="2000" dirty="0">
                <a:solidFill>
                  <a:srgbClr val="0C1BA6"/>
                </a:solidFill>
                <a:effectLst>
                  <a:outerShdw blurRad="38100" dist="38100" dir="2700000" algn="tl">
                    <a:srgbClr val="000000">
                      <a:alpha val="43137"/>
                    </a:srgbClr>
                  </a:outerShdw>
                </a:effectLst>
              </a:rPr>
              <a:t>(2)</a:t>
            </a:r>
            <a:r>
              <a:rPr lang="en-US" dirty="0">
                <a:solidFill>
                  <a:srgbClr val="0C1BA6"/>
                </a:solidFill>
                <a:effectLst>
                  <a:outerShdw blurRad="38100" dist="38100" dir="2700000" algn="tl">
                    <a:srgbClr val="000000">
                      <a:alpha val="43137"/>
                    </a:srgbClr>
                  </a:outerShdw>
                </a:effectLst>
              </a:rPr>
              <a:t>?</a:t>
            </a:r>
            <a:endParaRPr dirty="0">
              <a:solidFill>
                <a:srgbClr val="0C1BA6"/>
              </a:solidFill>
              <a:effectLst>
                <a:outerShdw blurRad="38100" dist="38100" dir="2700000" algn="tl">
                  <a:srgbClr val="000000">
                    <a:alpha val="43137"/>
                  </a:srgbClr>
                </a:outerShdw>
              </a:effectLst>
            </a:endParaRPr>
          </a:p>
        </p:txBody>
      </p:sp>
      <p:sp>
        <p:nvSpPr>
          <p:cNvPr id="2" name="TextBox 1"/>
          <p:cNvSpPr txBox="1"/>
          <p:nvPr/>
        </p:nvSpPr>
        <p:spPr>
          <a:xfrm>
            <a:off x="5443870" y="1552352"/>
            <a:ext cx="3502882" cy="954107"/>
          </a:xfrm>
          <a:prstGeom prst="rect">
            <a:avLst/>
          </a:prstGeom>
          <a:noFill/>
        </p:spPr>
        <p:txBody>
          <a:bodyPr wrap="none" rtlCol="0">
            <a:spAutoFit/>
          </a:bodyPr>
          <a:lstStyle/>
          <a:p>
            <a:r>
              <a:rPr lang="en-US" sz="2800" i="1" dirty="0">
                <a:solidFill>
                  <a:srgbClr val="0C1BA6"/>
                </a:solidFill>
                <a:effectLst>
                  <a:outerShdw blurRad="38100" dist="38100" dir="2700000" algn="tl">
                    <a:srgbClr val="000000">
                      <a:alpha val="43137"/>
                    </a:srgbClr>
                  </a:outerShdw>
                </a:effectLst>
              </a:rPr>
              <a:t>… a surprise finding</a:t>
            </a:r>
          </a:p>
          <a:p>
            <a:pPr lvl="0"/>
            <a:r>
              <a:rPr lang="en-US" sz="2800" i="1" dirty="0">
                <a:solidFill>
                  <a:srgbClr val="0C1BA6"/>
                </a:solidFill>
                <a:effectLst>
                  <a:outerShdw blurRad="38100" dist="38100" dir="2700000" algn="tl">
                    <a:srgbClr val="000000">
                      <a:alpha val="43137"/>
                    </a:srgbClr>
                  </a:outerShdw>
                </a:effectLst>
              </a:rPr>
              <a:t>from </a:t>
            </a:r>
            <a:r>
              <a:rPr lang="en-US" sz="2800" i="1" dirty="0" err="1">
                <a:solidFill>
                  <a:srgbClr val="0C1BA6"/>
                </a:solidFill>
                <a:effectLst>
                  <a:outerShdw blurRad="38100" dist="38100" dir="2700000" algn="tl">
                    <a:srgbClr val="000000">
                      <a:alpha val="43137"/>
                    </a:srgbClr>
                  </a:outerShdw>
                </a:effectLst>
              </a:rPr>
              <a:t>Masy’s</a:t>
            </a:r>
            <a:r>
              <a:rPr lang="en-US" sz="2800" i="1" dirty="0">
                <a:solidFill>
                  <a:srgbClr val="0C1BA6"/>
                </a:solidFill>
                <a:effectLst>
                  <a:outerShdw blurRad="38100" dist="38100" dir="2700000" algn="tl">
                    <a:srgbClr val="000000">
                      <a:alpha val="43137"/>
                    </a:srgbClr>
                  </a:outerShdw>
                </a:effectLst>
              </a:rPr>
              <a:t> obituary</a:t>
            </a:r>
          </a:p>
        </p:txBody>
      </p:sp>
      <p:pic>
        <p:nvPicPr>
          <p:cNvPr id="6" name="Picture 5" descr="C:\Users\Ettie\AppData\Local\Microsoft\Windows\INetCache\IE\8TG08O4U\David_Watt_obituary_001[1].jpg"/>
          <p:cNvPicPr/>
          <p:nvPr/>
        </p:nvPicPr>
        <p:blipFill>
          <a:blip r:embed="rId3">
            <a:extLst>
              <a:ext uri="{28A0092B-C50C-407E-A947-70E740481C1C}">
                <a14:useLocalDpi xmlns:a14="http://schemas.microsoft.com/office/drawing/2010/main" val="0"/>
              </a:ext>
            </a:extLst>
          </a:blip>
          <a:srcRect/>
          <a:stretch>
            <a:fillRect/>
          </a:stretch>
        </p:blipFill>
        <p:spPr bwMode="auto">
          <a:xfrm>
            <a:off x="653887" y="1029629"/>
            <a:ext cx="3981908" cy="4926330"/>
          </a:xfrm>
          <a:prstGeom prst="rect">
            <a:avLst/>
          </a:prstGeom>
          <a:noFill/>
          <a:ln>
            <a:noFill/>
          </a:ln>
        </p:spPr>
      </p:pic>
      <p:sp>
        <p:nvSpPr>
          <p:cNvPr id="9" name="Rectangle 8"/>
          <p:cNvSpPr/>
          <p:nvPr/>
        </p:nvSpPr>
        <p:spPr>
          <a:xfrm>
            <a:off x="871870" y="1552352"/>
            <a:ext cx="3391786" cy="4555093"/>
          </a:xfrm>
          <a:prstGeom prst="rect">
            <a:avLst/>
          </a:prstGeom>
          <a:solidFill>
            <a:schemeClr val="bg1">
              <a:lumMod val="85000"/>
              <a:alpha val="74000"/>
            </a:schemeClr>
          </a:solidFill>
        </p:spPr>
        <p:txBody>
          <a:bodyPr wrap="square">
            <a:spAutoFit/>
          </a:bodyPr>
          <a:lstStyle/>
          <a:p>
            <a:pPr lvl="0"/>
            <a:r>
              <a:rPr lang="en-US" sz="2400" i="1" dirty="0">
                <a:solidFill>
                  <a:schemeClr val="tx1"/>
                </a:solidFill>
                <a:effectLst>
                  <a:outerShdw blurRad="38100" dist="38100" dir="2700000" algn="tl">
                    <a:srgbClr val="000000">
                      <a:alpha val="43137"/>
                    </a:srgbClr>
                  </a:outerShdw>
                </a:effectLst>
              </a:rPr>
              <a:t>“Masaru Aurelius </a:t>
            </a:r>
            <a:r>
              <a:rPr lang="en-US" sz="2400" i="1" dirty="0" err="1">
                <a:solidFill>
                  <a:schemeClr val="tx1"/>
                </a:solidFill>
                <a:effectLst>
                  <a:outerShdw blurRad="38100" dist="38100" dir="2700000" algn="tl">
                    <a:srgbClr val="000000">
                      <a:alpha val="43137"/>
                    </a:srgbClr>
                  </a:outerShdw>
                </a:effectLst>
              </a:rPr>
              <a:t>Masuoka</a:t>
            </a:r>
            <a:r>
              <a:rPr lang="en-US" sz="2400" i="1" dirty="0">
                <a:solidFill>
                  <a:schemeClr val="tx1"/>
                </a:solidFill>
                <a:effectLst>
                  <a:outerShdw blurRad="38100" dist="38100" dir="2700000" algn="tl">
                    <a:srgbClr val="000000">
                      <a:alpha val="43137"/>
                    </a:srgbClr>
                  </a:outerShdw>
                </a:effectLst>
              </a:rPr>
              <a:t> was born </a:t>
            </a:r>
          </a:p>
          <a:p>
            <a:pPr lvl="0"/>
            <a:r>
              <a:rPr lang="en-US" sz="2400" i="1" dirty="0">
                <a:solidFill>
                  <a:schemeClr val="tx1"/>
                </a:solidFill>
                <a:effectLst>
                  <a:outerShdw blurRad="38100" dist="38100" dir="2700000" algn="tl">
                    <a:srgbClr val="000000">
                      <a:alpha val="43137"/>
                    </a:srgbClr>
                  </a:outerShdw>
                </a:effectLst>
              </a:rPr>
              <a:t>20 August 1914 in </a:t>
            </a:r>
          </a:p>
          <a:p>
            <a:pPr lvl="0"/>
            <a:r>
              <a:rPr lang="en-US" sz="2400" i="1" dirty="0">
                <a:solidFill>
                  <a:schemeClr val="tx1"/>
                </a:solidFill>
                <a:effectLst>
                  <a:outerShdw blurRad="38100" dist="38100" dir="2700000" algn="tl">
                    <a:srgbClr val="000000">
                      <a:alpha val="43137"/>
                    </a:srgbClr>
                  </a:outerShdw>
                </a:effectLst>
              </a:rPr>
              <a:t>Los Angeles CA and died 15 Nov 1998.  </a:t>
            </a:r>
          </a:p>
          <a:p>
            <a:pPr lvl="0"/>
            <a:r>
              <a:rPr lang="en-US" sz="2400" i="1" dirty="0">
                <a:solidFill>
                  <a:schemeClr val="tx1"/>
                </a:solidFill>
                <a:effectLst>
                  <a:outerShdw blurRad="38100" dist="38100" dir="2700000" algn="tl">
                    <a:srgbClr val="000000">
                      <a:alpha val="43137"/>
                    </a:srgbClr>
                  </a:outerShdw>
                </a:effectLst>
              </a:rPr>
              <a:t>He was the son of </a:t>
            </a:r>
            <a:r>
              <a:rPr lang="en-US" sz="2400" i="1" dirty="0" err="1">
                <a:solidFill>
                  <a:schemeClr val="tx1"/>
                </a:solidFill>
                <a:effectLst>
                  <a:outerShdw blurRad="38100" dist="38100" dir="2700000" algn="tl">
                    <a:srgbClr val="000000">
                      <a:alpha val="43137"/>
                    </a:srgbClr>
                  </a:outerShdw>
                </a:effectLst>
              </a:rPr>
              <a:t>Naoichi</a:t>
            </a:r>
            <a:r>
              <a:rPr lang="en-US" sz="2400" i="1" dirty="0">
                <a:solidFill>
                  <a:schemeClr val="tx1"/>
                </a:solidFill>
                <a:effectLst>
                  <a:outerShdw blurRad="38100" dist="38100" dir="2700000" algn="tl">
                    <a:srgbClr val="000000">
                      <a:alpha val="43137"/>
                    </a:srgbClr>
                  </a:outerShdw>
                </a:effectLst>
              </a:rPr>
              <a:t> </a:t>
            </a:r>
            <a:r>
              <a:rPr lang="en-US" sz="2400" i="1" dirty="0" err="1">
                <a:solidFill>
                  <a:schemeClr val="tx1"/>
                </a:solidFill>
                <a:effectLst>
                  <a:outerShdw blurRad="38100" dist="38100" dir="2700000" algn="tl">
                    <a:srgbClr val="000000">
                      <a:alpha val="43137"/>
                    </a:srgbClr>
                  </a:outerShdw>
                </a:effectLst>
              </a:rPr>
              <a:t>Masuoka</a:t>
            </a:r>
            <a:r>
              <a:rPr lang="en-US" sz="2400" i="1" dirty="0">
                <a:solidFill>
                  <a:schemeClr val="tx1"/>
                </a:solidFill>
                <a:effectLst>
                  <a:outerShdw blurRad="38100" dist="38100" dir="2700000" algn="tl">
                    <a:srgbClr val="000000">
                      <a:alpha val="43137"/>
                    </a:srgbClr>
                  </a:outerShdw>
                </a:effectLst>
              </a:rPr>
              <a:t> and </a:t>
            </a:r>
            <a:r>
              <a:rPr lang="en-US" sz="2400" i="1" dirty="0" err="1">
                <a:solidFill>
                  <a:schemeClr val="tx1"/>
                </a:solidFill>
                <a:effectLst>
                  <a:outerShdw blurRad="38100" dist="38100" dir="2700000" algn="tl">
                    <a:srgbClr val="000000">
                      <a:alpha val="43137"/>
                    </a:srgbClr>
                  </a:outerShdw>
                </a:effectLst>
              </a:rPr>
              <a:t>Oryo</a:t>
            </a:r>
            <a:r>
              <a:rPr lang="en-US" sz="2400" i="1" dirty="0">
                <a:solidFill>
                  <a:schemeClr val="tx1"/>
                </a:solidFill>
                <a:effectLst>
                  <a:outerShdw blurRad="38100" dist="38100" dir="2700000" algn="tl">
                    <a:srgbClr val="000000">
                      <a:alpha val="43137"/>
                    </a:srgbClr>
                  </a:outerShdw>
                </a:effectLst>
              </a:rPr>
              <a:t> </a:t>
            </a:r>
            <a:r>
              <a:rPr lang="en-US" sz="2400" i="1" dirty="0" err="1">
                <a:solidFill>
                  <a:schemeClr val="tx1"/>
                </a:solidFill>
                <a:effectLst>
                  <a:outerShdw blurRad="38100" dist="38100" dir="2700000" algn="tl">
                    <a:srgbClr val="000000">
                      <a:alpha val="43137"/>
                    </a:srgbClr>
                  </a:outerShdw>
                </a:effectLst>
              </a:rPr>
              <a:t>Chikamori</a:t>
            </a:r>
            <a:r>
              <a:rPr lang="en-US" sz="2400" i="1" dirty="0">
                <a:solidFill>
                  <a:schemeClr val="tx1"/>
                </a:solidFill>
                <a:effectLst>
                  <a:outerShdw blurRad="38100" dist="38100" dir="2700000" algn="tl">
                    <a:srgbClr val="000000">
                      <a:alpha val="43137"/>
                    </a:srgbClr>
                  </a:outerShdw>
                </a:effectLst>
              </a:rPr>
              <a:t>.”</a:t>
            </a:r>
            <a:endParaRPr lang="en-US" sz="4000"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a:p>
            <a:pPr lvl="0"/>
            <a:endParaRPr lang="en-US" i="1" dirty="0">
              <a:solidFill>
                <a:srgbClr val="0C1BA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236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5000"/>
                    </a14:imgEffect>
                  </a14:imgLayer>
                </a14:imgProps>
              </a:ext>
              <a:ext uri="{28A0092B-C50C-407E-A947-70E740481C1C}">
                <a14:useLocalDpi xmlns:a14="http://schemas.microsoft.com/office/drawing/2010/main" val="0"/>
              </a:ext>
            </a:extLst>
          </a:blip>
          <a:srcRect/>
          <a:stretch>
            <a:fillRect/>
          </a:stretch>
        </p:blipFill>
        <p:spPr bwMode="auto">
          <a:xfrm>
            <a:off x="634040" y="1158061"/>
            <a:ext cx="7978332" cy="464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a:xfrm>
            <a:off x="457200" y="274638"/>
            <a:ext cx="8229600" cy="809883"/>
          </a:xfrm>
        </p:spPr>
        <p:txBody>
          <a:bodyPr/>
          <a:lstStyle/>
          <a:p>
            <a:r>
              <a:rPr lang="en-US" sz="2800" dirty="0" err="1">
                <a:solidFill>
                  <a:srgbClr val="0C1BA6"/>
                </a:solidFill>
                <a:effectLst>
                  <a:outerShdw blurRad="38100" dist="38100" dir="2700000" algn="tl">
                    <a:srgbClr val="000000">
                      <a:alpha val="43137"/>
                    </a:srgbClr>
                  </a:outerShdw>
                </a:effectLst>
              </a:rPr>
              <a:t>Masy</a:t>
            </a:r>
            <a:r>
              <a:rPr lang="en-US" sz="2800" dirty="0">
                <a:solidFill>
                  <a:srgbClr val="0C1BA6"/>
                </a:solidFill>
                <a:effectLst>
                  <a:outerShdw blurRad="38100" dist="38100" dir="2700000" algn="tl">
                    <a:srgbClr val="000000">
                      <a:alpha val="43137"/>
                    </a:srgbClr>
                  </a:outerShdw>
                </a:effectLst>
              </a:rPr>
              <a:t> </a:t>
            </a:r>
            <a:r>
              <a:rPr lang="en-US" sz="2800" dirty="0" err="1">
                <a:solidFill>
                  <a:srgbClr val="0C1BA6"/>
                </a:solidFill>
                <a:effectLst>
                  <a:outerShdw blurRad="38100" dist="38100" dir="2700000" algn="tl">
                    <a:srgbClr val="000000">
                      <a:alpha val="43137"/>
                    </a:srgbClr>
                  </a:outerShdw>
                </a:effectLst>
              </a:rPr>
              <a:t>Masuoka’s</a:t>
            </a:r>
            <a:r>
              <a:rPr lang="en-US" sz="2800" dirty="0">
                <a:solidFill>
                  <a:srgbClr val="0C1BA6"/>
                </a:solidFill>
                <a:effectLst>
                  <a:outerShdw blurRad="38100" dist="38100" dir="2700000" algn="tl">
                    <a:srgbClr val="000000">
                      <a:alpha val="43137"/>
                    </a:srgbClr>
                  </a:outerShdw>
                </a:effectLst>
              </a:rPr>
              <a:t> next journey:</a:t>
            </a:r>
          </a:p>
        </p:txBody>
      </p:sp>
      <p:sp>
        <p:nvSpPr>
          <p:cNvPr id="5" name="Text Placeholder 4"/>
          <p:cNvSpPr>
            <a:spLocks noGrp="1"/>
          </p:cNvSpPr>
          <p:nvPr>
            <p:ph type="body" idx="1"/>
          </p:nvPr>
        </p:nvSpPr>
        <p:spPr>
          <a:xfrm>
            <a:off x="460376" y="1063256"/>
            <a:ext cx="8226424" cy="4869711"/>
          </a:xfrm>
          <a:ln w="38100">
            <a:solidFill>
              <a:srgbClr val="0C1BA6"/>
            </a:solidFill>
          </a:ln>
        </p:spPr>
        <p:txBody>
          <a:bodyPr/>
          <a:lstStyle/>
          <a:p>
            <a:pPr>
              <a:buFont typeface="Wingdings" panose="05000000000000000000" pitchFamily="2" charset="2"/>
              <a:buChar char="Ø"/>
            </a:pPr>
            <a:r>
              <a:rPr lang="en-US" sz="2000" b="1" i="1" dirty="0">
                <a:solidFill>
                  <a:schemeClr val="bg1"/>
                </a:solidFill>
                <a:effectLst>
                  <a:outerShdw blurRad="38100" dist="38100" dir="2700000" algn="tl">
                    <a:srgbClr val="000000">
                      <a:alpha val="43137"/>
                    </a:srgbClr>
                  </a:outerShdw>
                </a:effectLst>
              </a:rPr>
              <a:t>From Ancestry.com, discovered the Jerome camp records</a:t>
            </a:r>
          </a:p>
          <a:p>
            <a:pPr>
              <a:buFont typeface="Wingdings" panose="05000000000000000000" pitchFamily="2" charset="2"/>
              <a:buChar char="Ø"/>
            </a:pPr>
            <a:endParaRPr lang="en-US" sz="2000" b="1" i="1" dirty="0">
              <a:solidFill>
                <a:schemeClr val="bg1"/>
              </a:solidFill>
              <a:effectLst>
                <a:outerShdw blurRad="38100" dist="38100" dir="2700000" algn="tl">
                  <a:srgbClr val="000000">
                    <a:alpha val="43137"/>
                  </a:srgbClr>
                </a:outerShdw>
              </a:effectLst>
            </a:endParaRPr>
          </a:p>
          <a:p>
            <a:pPr>
              <a:buFont typeface="Wingdings" panose="05000000000000000000" pitchFamily="2" charset="2"/>
              <a:buChar char="Ø"/>
            </a:pPr>
            <a:r>
              <a:rPr lang="en-US" sz="2000" b="1" i="1" dirty="0" err="1">
                <a:solidFill>
                  <a:schemeClr val="bg1"/>
                </a:solidFill>
                <a:effectLst>
                  <a:outerShdw blurRad="38100" dist="38100" dir="2700000" algn="tl">
                    <a:srgbClr val="000000">
                      <a:alpha val="43137"/>
                    </a:srgbClr>
                  </a:outerShdw>
                </a:effectLst>
              </a:rPr>
              <a:t>Masy</a:t>
            </a:r>
            <a:r>
              <a:rPr lang="en-US" sz="2000" b="1" i="1" dirty="0">
                <a:solidFill>
                  <a:schemeClr val="bg1"/>
                </a:solidFill>
                <a:effectLst>
                  <a:outerShdw blurRad="38100" dist="38100" dir="2700000" algn="tl">
                    <a:srgbClr val="000000">
                      <a:alpha val="43137"/>
                    </a:srgbClr>
                  </a:outerShdw>
                </a:effectLst>
              </a:rPr>
              <a:t> and </a:t>
            </a:r>
            <a:r>
              <a:rPr lang="en-US" sz="2000" b="1" i="1" dirty="0" err="1">
                <a:solidFill>
                  <a:schemeClr val="bg1"/>
                </a:solidFill>
                <a:effectLst>
                  <a:outerShdw blurRad="38100" dist="38100" dir="2700000" algn="tl">
                    <a:srgbClr val="000000">
                      <a:alpha val="43137"/>
                    </a:srgbClr>
                  </a:outerShdw>
                </a:effectLst>
              </a:rPr>
              <a:t>Kiku</a:t>
            </a:r>
            <a:r>
              <a:rPr lang="en-US" sz="2000" b="1" i="1" dirty="0">
                <a:solidFill>
                  <a:schemeClr val="bg1"/>
                </a:solidFill>
                <a:effectLst>
                  <a:outerShdw blurRad="38100" dist="38100" dir="2700000" algn="tl">
                    <a:srgbClr val="000000">
                      <a:alpha val="43137"/>
                    </a:srgbClr>
                  </a:outerShdw>
                </a:effectLst>
              </a:rPr>
              <a:t> departed Jerome on June 16, 1944 for Chicago, IL</a:t>
            </a:r>
          </a:p>
          <a:p>
            <a:pPr>
              <a:buFont typeface="Wingdings" panose="05000000000000000000" pitchFamily="2" charset="2"/>
              <a:buChar char="Ø"/>
            </a:pPr>
            <a:endParaRPr lang="en-US" sz="2000" b="1" i="1" dirty="0">
              <a:solidFill>
                <a:schemeClr val="bg1"/>
              </a:solidFill>
              <a:effectLst>
                <a:outerShdw blurRad="38100" dist="38100" dir="2700000" algn="tl">
                  <a:srgbClr val="000000">
                    <a:alpha val="43137"/>
                  </a:srgbClr>
                </a:outerShdw>
              </a:effectLst>
            </a:endParaRPr>
          </a:p>
          <a:p>
            <a:pPr>
              <a:buFont typeface="Wingdings" panose="05000000000000000000" pitchFamily="2" charset="2"/>
              <a:buChar char="Ø"/>
            </a:pPr>
            <a:r>
              <a:rPr lang="en-US" sz="2000" b="1" i="1" dirty="0" err="1">
                <a:solidFill>
                  <a:schemeClr val="bg1"/>
                </a:solidFill>
                <a:effectLst>
                  <a:outerShdw blurRad="38100" dist="38100" dir="2700000" algn="tl">
                    <a:srgbClr val="000000">
                      <a:alpha val="43137"/>
                    </a:srgbClr>
                  </a:outerShdw>
                </a:effectLst>
              </a:rPr>
              <a:t>Masy</a:t>
            </a:r>
            <a:r>
              <a:rPr lang="en-US" sz="2000" b="1" i="1" dirty="0">
                <a:solidFill>
                  <a:schemeClr val="bg1"/>
                </a:solidFill>
                <a:effectLst>
                  <a:outerShdw blurRad="38100" dist="38100" dir="2700000" algn="tl">
                    <a:srgbClr val="000000">
                      <a:alpha val="43137"/>
                    </a:srgbClr>
                  </a:outerShdw>
                </a:effectLst>
              </a:rPr>
              <a:t> later attended college in Chicago and became an optometrist for nearly 40 years</a:t>
            </a:r>
          </a:p>
          <a:p>
            <a:pPr>
              <a:buFont typeface="Wingdings" panose="05000000000000000000" pitchFamily="2" charset="2"/>
              <a:buChar char="Ø"/>
            </a:pPr>
            <a:endParaRPr lang="en-US" sz="2000" b="1" i="1" dirty="0">
              <a:solidFill>
                <a:schemeClr val="bg1"/>
              </a:solidFill>
              <a:effectLst>
                <a:outerShdw blurRad="38100" dist="38100" dir="2700000" algn="tl">
                  <a:srgbClr val="000000">
                    <a:alpha val="43137"/>
                  </a:srgbClr>
                </a:outerShdw>
              </a:effectLst>
            </a:endParaRPr>
          </a:p>
          <a:p>
            <a:pPr>
              <a:buFont typeface="Wingdings" panose="05000000000000000000" pitchFamily="2" charset="2"/>
              <a:buChar char="Ø"/>
            </a:pPr>
            <a:r>
              <a:rPr lang="en-US" sz="2000" b="1" i="1" dirty="0" err="1">
                <a:solidFill>
                  <a:schemeClr val="bg1"/>
                </a:solidFill>
                <a:effectLst>
                  <a:outerShdw blurRad="38100" dist="38100" dir="2700000" algn="tl">
                    <a:srgbClr val="000000">
                      <a:alpha val="43137"/>
                    </a:srgbClr>
                  </a:outerShdw>
                </a:effectLst>
              </a:rPr>
              <a:t>Kiku</a:t>
            </a:r>
            <a:r>
              <a:rPr lang="en-US" sz="2000" b="1" i="1" dirty="0">
                <a:solidFill>
                  <a:schemeClr val="bg1"/>
                </a:solidFill>
                <a:effectLst>
                  <a:outerShdw blurRad="38100" dist="38100" dir="2700000" algn="tl">
                    <a:srgbClr val="000000">
                      <a:alpha val="43137"/>
                    </a:srgbClr>
                  </a:outerShdw>
                </a:effectLst>
              </a:rPr>
              <a:t> passed away in 1965</a:t>
            </a:r>
          </a:p>
        </p:txBody>
      </p:sp>
      <p:sp>
        <p:nvSpPr>
          <p:cNvPr id="6" name="AutoShape 4" descr="Ancest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882130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dirty="0">
                <a:solidFill>
                  <a:srgbClr val="0C1BA6"/>
                </a:solidFill>
                <a:effectLst>
                  <a:outerShdw blurRad="38100" dist="38100" dir="2700000" algn="tl">
                    <a:srgbClr val="000000">
                      <a:alpha val="43137"/>
                    </a:srgbClr>
                  </a:outerShdw>
                </a:effectLst>
              </a:rPr>
              <a:t>Details Regarding John Toshiyuki </a:t>
            </a:r>
            <a:r>
              <a:rPr lang="en-US" sz="2000" dirty="0">
                <a:solidFill>
                  <a:srgbClr val="0C1BA6"/>
                </a:solidFill>
                <a:effectLst>
                  <a:outerShdw blurRad="38100" dist="38100" dir="2700000" algn="tl">
                    <a:srgbClr val="000000">
                      <a:alpha val="43137"/>
                    </a:srgbClr>
                  </a:outerShdw>
                </a:effectLst>
              </a:rPr>
              <a:t>(3)</a:t>
            </a:r>
            <a:endParaRPr sz="3600" dirty="0">
              <a:solidFill>
                <a:srgbClr val="0C1BA6"/>
              </a:solidFill>
              <a:effectLst>
                <a:outerShdw blurRad="38100" dist="38100" dir="2700000" algn="tl">
                  <a:srgbClr val="000000">
                    <a:alpha val="43137"/>
                  </a:srgbClr>
                </a:outerShdw>
              </a:effectLst>
            </a:endParaRPr>
          </a:p>
        </p:txBody>
      </p:sp>
      <p:pic>
        <p:nvPicPr>
          <p:cNvPr id="4" name="Picture 3" descr="C:\Users\Ettie\AppData\Local\Microsoft\Windows\INetCache\IE\8TG08O4U\David_Watt_obituary_001[1].jpg"/>
          <p:cNvPicPr/>
          <p:nvPr/>
        </p:nvPicPr>
        <p:blipFill>
          <a:blip r:embed="rId4">
            <a:extLst>
              <a:ext uri="{28A0092B-C50C-407E-A947-70E740481C1C}">
                <a14:useLocalDpi xmlns:a14="http://schemas.microsoft.com/office/drawing/2010/main" val="0"/>
              </a:ext>
            </a:extLst>
          </a:blip>
          <a:srcRect/>
          <a:stretch>
            <a:fillRect/>
          </a:stretch>
        </p:blipFill>
        <p:spPr bwMode="auto">
          <a:xfrm>
            <a:off x="590063" y="1252915"/>
            <a:ext cx="3354616" cy="4926330"/>
          </a:xfrm>
          <a:prstGeom prst="rect">
            <a:avLst/>
          </a:prstGeom>
          <a:noFill/>
          <a:ln>
            <a:noFill/>
          </a:ln>
        </p:spPr>
      </p:pic>
      <p:sp>
        <p:nvSpPr>
          <p:cNvPr id="2" name="Text Placeholder 1"/>
          <p:cNvSpPr>
            <a:spLocks noGrp="1"/>
          </p:cNvSpPr>
          <p:nvPr>
            <p:ph type="body" idx="1"/>
          </p:nvPr>
        </p:nvSpPr>
        <p:spPr>
          <a:xfrm>
            <a:off x="4423144" y="1488559"/>
            <a:ext cx="4061637" cy="4529470"/>
          </a:xfrm>
        </p:spPr>
        <p:txBody>
          <a:bodyPr/>
          <a:lstStyle/>
          <a:p>
            <a:pPr lvl="0"/>
            <a:r>
              <a:rPr lang="en-US" sz="2400" i="1" dirty="0">
                <a:solidFill>
                  <a:schemeClr val="tx1"/>
                </a:solidFill>
                <a:effectLst>
                  <a:outerShdw blurRad="38100" dist="38100" dir="2700000" algn="tl">
                    <a:srgbClr val="000000">
                      <a:alpha val="43137"/>
                    </a:srgbClr>
                  </a:outerShdw>
                </a:effectLst>
              </a:rPr>
              <a:t>John Yoshiaki Toshiyuki </a:t>
            </a:r>
            <a:r>
              <a:rPr lang="en-US" sz="2400" dirty="0">
                <a:solidFill>
                  <a:schemeClr val="tx1"/>
                </a:solidFill>
              </a:rPr>
              <a:t>was registered by the California State Board of Pharmacy, Certificate No. 14889 by exam, on 25 July 1936.</a:t>
            </a:r>
          </a:p>
          <a:p>
            <a:endParaRPr lang="en-US" dirty="0"/>
          </a:p>
        </p:txBody>
      </p:sp>
      <p:sp>
        <p:nvSpPr>
          <p:cNvPr id="3" name="TextBox 2"/>
          <p:cNvSpPr txBox="1"/>
          <p:nvPr/>
        </p:nvSpPr>
        <p:spPr>
          <a:xfrm>
            <a:off x="669851" y="1778040"/>
            <a:ext cx="3094075" cy="4401205"/>
          </a:xfrm>
          <a:prstGeom prst="rect">
            <a:avLst/>
          </a:prstGeom>
          <a:solidFill>
            <a:schemeClr val="bg1">
              <a:lumMod val="85000"/>
              <a:alpha val="43000"/>
            </a:schemeClr>
          </a:solidFill>
        </p:spPr>
        <p:txBody>
          <a:bodyPr wrap="square" rtlCol="0">
            <a:spAutoFit/>
          </a:bodyPr>
          <a:lstStyle/>
          <a:p>
            <a:pPr lvl="0"/>
            <a:r>
              <a:rPr lang="en-US" sz="2800" i="1" dirty="0">
                <a:solidFill>
                  <a:schemeClr val="tx1"/>
                </a:solidFill>
                <a:effectLst>
                  <a:outerShdw blurRad="38100" dist="38100" dir="2700000" algn="tl">
                    <a:srgbClr val="000000">
                      <a:alpha val="43137"/>
                    </a:srgbClr>
                  </a:outerShdw>
                </a:effectLst>
              </a:rPr>
              <a:t>John Yoshiaki Toshiyuki was born 12 November 1913 and died 4 January 2004 in Venice, CA.</a:t>
            </a:r>
          </a:p>
          <a:p>
            <a:pPr lvl="0"/>
            <a:endParaRPr lang="en-US" sz="2800" i="1" dirty="0">
              <a:solidFill>
                <a:schemeClr val="tx1"/>
              </a:solidFill>
              <a:effectLst>
                <a:outerShdw blurRad="38100" dist="38100" dir="2700000" algn="tl">
                  <a:srgbClr val="000000">
                    <a:alpha val="43137"/>
                  </a:srgbClr>
                </a:outerShdw>
              </a:effectLst>
            </a:endParaRPr>
          </a:p>
          <a:p>
            <a:pPr lvl="0"/>
            <a:endParaRPr lang="en-US" sz="2800" i="1" dirty="0">
              <a:solidFill>
                <a:schemeClr val="tx1"/>
              </a:solidFill>
              <a:effectLst>
                <a:outerShdw blurRad="38100" dist="38100" dir="2700000" algn="tl">
                  <a:srgbClr val="000000">
                    <a:alpha val="43137"/>
                  </a:srgbClr>
                </a:outerShdw>
              </a:effectLst>
            </a:endParaRPr>
          </a:p>
          <a:p>
            <a:pPr lvl="0"/>
            <a:endParaRPr lang="en-US" sz="2800" i="1" dirty="0">
              <a:solidFill>
                <a:schemeClr val="tx1"/>
              </a:solidFill>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55269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0040" y="0"/>
            <a:ext cx="8241030" cy="628650"/>
          </a:xfrm>
        </p:spPr>
        <p:txBody>
          <a:bodyPr>
            <a:normAutofit fontScale="90000"/>
          </a:bodyPr>
          <a:lstStyle/>
          <a:p>
            <a:pPr algn="l"/>
            <a:r>
              <a:rPr lang="en-US" sz="3600" dirty="0">
                <a:solidFill>
                  <a:srgbClr val="0C1BA6"/>
                </a:solidFill>
                <a:effectLst>
                  <a:outerShdw blurRad="38100" dist="38100" dir="2700000" algn="tl">
                    <a:srgbClr val="000000">
                      <a:alpha val="43137"/>
                    </a:srgbClr>
                  </a:outerShdw>
                </a:effectLst>
              </a:rPr>
              <a:t>David S. Miyamoto </a:t>
            </a:r>
            <a:r>
              <a:rPr lang="en-US" sz="2000" dirty="0">
                <a:solidFill>
                  <a:srgbClr val="0C1BA6"/>
                </a:solidFill>
                <a:effectLst>
                  <a:outerShdw blurRad="38100" dist="38100" dir="2700000" algn="tl">
                    <a:srgbClr val="000000">
                      <a:alpha val="43137"/>
                    </a:srgbClr>
                  </a:outerShdw>
                </a:effectLst>
              </a:rPr>
              <a:t>(4)</a:t>
            </a:r>
            <a:endParaRPr lang="en-US" sz="3600" dirty="0">
              <a:solidFill>
                <a:srgbClr val="0C1BA6"/>
              </a:solidFill>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2895600" y="1076325"/>
            <a:ext cx="3638550" cy="5019675"/>
          </a:xfrm>
          <a:prstGeom prst="rect">
            <a:avLst/>
          </a:prstGeom>
        </p:spPr>
      </p:pic>
      <p:sp>
        <p:nvSpPr>
          <p:cNvPr id="5" name="Text Placeholder 4"/>
          <p:cNvSpPr>
            <a:spLocks noGrp="1"/>
          </p:cNvSpPr>
          <p:nvPr>
            <p:ph type="body" idx="1"/>
          </p:nvPr>
        </p:nvSpPr>
        <p:spPr>
          <a:xfrm>
            <a:off x="476250" y="672054"/>
            <a:ext cx="6381750" cy="5423946"/>
          </a:xfrm>
          <a:solidFill>
            <a:schemeClr val="bg1">
              <a:lumMod val="85000"/>
              <a:alpha val="24000"/>
            </a:schemeClr>
          </a:solidFill>
          <a:ln w="19050">
            <a:solidFill>
              <a:srgbClr val="0C1BA6"/>
            </a:solidFill>
            <a:prstDash val="dash"/>
          </a:ln>
        </p:spPr>
        <p:txBody>
          <a:bodyPr/>
          <a:lstStyle/>
          <a:p>
            <a:pPr marL="86360" indent="0">
              <a:buNone/>
            </a:pPr>
            <a:r>
              <a:rPr lang="en-US" dirty="0"/>
              <a:t>David </a:t>
            </a:r>
            <a:r>
              <a:rPr lang="en-US" dirty="0" err="1"/>
              <a:t>Shoichi</a:t>
            </a:r>
            <a:endParaRPr lang="en-US" dirty="0"/>
          </a:p>
          <a:p>
            <a:pPr marL="86360" indent="0">
              <a:buNone/>
            </a:pPr>
            <a:r>
              <a:rPr lang="en-US" dirty="0"/>
              <a:t>Miyamoto</a:t>
            </a:r>
          </a:p>
          <a:p>
            <a:pPr marL="86360" indent="0">
              <a:buNone/>
            </a:pPr>
            <a:r>
              <a:rPr lang="en-US" dirty="0"/>
              <a:t>registered</a:t>
            </a:r>
          </a:p>
          <a:p>
            <a:pPr marL="86360" indent="0">
              <a:buNone/>
            </a:pPr>
            <a:r>
              <a:rPr lang="en-US" dirty="0"/>
              <a:t>for the draft </a:t>
            </a:r>
          </a:p>
          <a:p>
            <a:pPr marL="86360" indent="0">
              <a:buNone/>
            </a:pPr>
            <a:r>
              <a:rPr lang="en-US" dirty="0"/>
              <a:t>in 1940</a:t>
            </a:r>
          </a:p>
        </p:txBody>
      </p:sp>
    </p:spTree>
    <p:extLst>
      <p:ext uri="{BB962C8B-B14F-4D97-AF65-F5344CB8AC3E}">
        <p14:creationId xmlns:p14="http://schemas.microsoft.com/office/powerpoint/2010/main" val="340846009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Shape 515"/>
          <p:cNvSpPr txBox="1">
            <a:spLocks noGrp="1"/>
          </p:cNvSpPr>
          <p:nvPr>
            <p:ph type="title"/>
          </p:nvPr>
        </p:nvSpPr>
        <p:spPr>
          <a:xfrm>
            <a:off x="428689" y="217488"/>
            <a:ext cx="8435340" cy="925512"/>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dirty="0">
                <a:solidFill>
                  <a:srgbClr val="0C1BA6"/>
                </a:solidFill>
                <a:effectLst>
                  <a:outerShdw blurRad="38100" dist="38100" dir="2700000" algn="tl">
                    <a:srgbClr val="000000">
                      <a:alpha val="43137"/>
                    </a:srgbClr>
                  </a:outerShdw>
                </a:effectLst>
              </a:rPr>
              <a:t>Details about David S. Miyamoto</a:t>
            </a:r>
            <a:endParaRPr sz="3600" dirty="0">
              <a:solidFill>
                <a:srgbClr val="0C1BA6"/>
              </a:solidFill>
              <a:effectLst>
                <a:outerShdw blurRad="38100" dist="38100" dir="2700000" algn="tl">
                  <a:srgbClr val="000000">
                    <a:alpha val="43137"/>
                  </a:srgbClr>
                </a:outerShdw>
              </a:effectLst>
            </a:endParaRPr>
          </a:p>
        </p:txBody>
      </p:sp>
      <p:sp>
        <p:nvSpPr>
          <p:cNvPr id="516" name="Shape 516"/>
          <p:cNvSpPr txBox="1">
            <a:spLocks noGrp="1"/>
          </p:cNvSpPr>
          <p:nvPr>
            <p:ph type="body" idx="1"/>
          </p:nvPr>
        </p:nvSpPr>
        <p:spPr>
          <a:xfrm>
            <a:off x="198256" y="1021260"/>
            <a:ext cx="8488544" cy="4617540"/>
          </a:xfrm>
          <a:prstGeom prst="rect">
            <a:avLst/>
          </a:prstGeom>
          <a:solidFill>
            <a:schemeClr val="bg1">
              <a:lumMod val="85000"/>
              <a:alpha val="18000"/>
            </a:schemeClr>
          </a:solidFill>
          <a:ln w="19050">
            <a:solidFill>
              <a:srgbClr val="2216C0"/>
            </a:solidFill>
            <a:prstDash val="sysDash"/>
          </a:ln>
        </p:spPr>
        <p:txBody>
          <a:bodyPr spcFirstLastPara="1" wrap="square" lIns="91425" tIns="91425" rIns="91425" bIns="91425" anchor="t" anchorCtr="0">
            <a:noAutofit/>
          </a:bodyPr>
          <a:lstStyle/>
          <a:p>
            <a:pPr marL="0" lvl="0" indent="0">
              <a:spcBef>
                <a:spcPts val="0"/>
              </a:spcBef>
              <a:spcAft>
                <a:spcPts val="0"/>
              </a:spcAft>
              <a:buNone/>
            </a:pPr>
            <a:r>
              <a:rPr lang="en-US" sz="1600" dirty="0"/>
              <a:t>From “Final Accountability Roster of Evacuees at Relocation Centers”</a:t>
            </a:r>
            <a:endParaRPr sz="1600" dirty="0"/>
          </a:p>
        </p:txBody>
      </p:sp>
      <p:pic>
        <p:nvPicPr>
          <p:cNvPr id="2" name="Picture 1"/>
          <p:cNvPicPr>
            <a:picLocks noChangeAspect="1"/>
          </p:cNvPicPr>
          <p:nvPr/>
        </p:nvPicPr>
        <p:blipFill>
          <a:blip r:embed="rId3"/>
          <a:stretch>
            <a:fillRect/>
          </a:stretch>
        </p:blipFill>
        <p:spPr>
          <a:xfrm>
            <a:off x="696005" y="2019980"/>
            <a:ext cx="6010275" cy="619125"/>
          </a:xfrm>
          <a:prstGeom prst="rect">
            <a:avLst/>
          </a:prstGeom>
        </p:spPr>
      </p:pic>
      <p:pic>
        <p:nvPicPr>
          <p:cNvPr id="3" name="Picture 2"/>
          <p:cNvPicPr>
            <a:picLocks noChangeAspect="1"/>
          </p:cNvPicPr>
          <p:nvPr/>
        </p:nvPicPr>
        <p:blipFill>
          <a:blip r:embed="rId4"/>
          <a:stretch>
            <a:fillRect/>
          </a:stretch>
        </p:blipFill>
        <p:spPr>
          <a:xfrm>
            <a:off x="772886" y="2639105"/>
            <a:ext cx="5638800" cy="657225"/>
          </a:xfrm>
          <a:prstGeom prst="rect">
            <a:avLst/>
          </a:prstGeom>
          <a:ln w="28575">
            <a:solidFill>
              <a:schemeClr val="tx1"/>
            </a:solidFill>
          </a:ln>
        </p:spPr>
      </p:pic>
      <p:pic>
        <p:nvPicPr>
          <p:cNvPr id="4" name="Picture 3"/>
          <p:cNvPicPr>
            <a:picLocks noChangeAspect="1"/>
          </p:cNvPicPr>
          <p:nvPr/>
        </p:nvPicPr>
        <p:blipFill>
          <a:blip r:embed="rId5"/>
          <a:stretch>
            <a:fillRect/>
          </a:stretch>
        </p:blipFill>
        <p:spPr>
          <a:xfrm>
            <a:off x="6796229" y="2192790"/>
            <a:ext cx="904875" cy="381000"/>
          </a:xfrm>
          <a:prstGeom prst="rect">
            <a:avLst/>
          </a:prstGeom>
        </p:spPr>
      </p:pic>
      <p:pic>
        <p:nvPicPr>
          <p:cNvPr id="6" name="Picture 5"/>
          <p:cNvPicPr>
            <a:picLocks noChangeAspect="1"/>
          </p:cNvPicPr>
          <p:nvPr/>
        </p:nvPicPr>
        <p:blipFill>
          <a:blip r:embed="rId6"/>
          <a:stretch>
            <a:fillRect/>
          </a:stretch>
        </p:blipFill>
        <p:spPr>
          <a:xfrm>
            <a:off x="6900182" y="2705779"/>
            <a:ext cx="895350" cy="523875"/>
          </a:xfrm>
          <a:prstGeom prst="rect">
            <a:avLst/>
          </a:prstGeom>
        </p:spPr>
      </p:pic>
      <p:pic>
        <p:nvPicPr>
          <p:cNvPr id="7" name="Picture 6"/>
          <p:cNvPicPr>
            <a:picLocks noChangeAspect="1"/>
          </p:cNvPicPr>
          <p:nvPr/>
        </p:nvPicPr>
        <p:blipFill>
          <a:blip r:embed="rId7"/>
          <a:stretch>
            <a:fillRect/>
          </a:stretch>
        </p:blipFill>
        <p:spPr>
          <a:xfrm>
            <a:off x="696005" y="3668327"/>
            <a:ext cx="1524000" cy="476250"/>
          </a:xfrm>
          <a:prstGeom prst="rect">
            <a:avLst/>
          </a:prstGeom>
        </p:spPr>
      </p:pic>
      <p:pic>
        <p:nvPicPr>
          <p:cNvPr id="8" name="Picture 7"/>
          <p:cNvPicPr>
            <a:picLocks noChangeAspect="1"/>
          </p:cNvPicPr>
          <p:nvPr/>
        </p:nvPicPr>
        <p:blipFill>
          <a:blip r:embed="rId8"/>
          <a:stretch>
            <a:fillRect/>
          </a:stretch>
        </p:blipFill>
        <p:spPr>
          <a:xfrm>
            <a:off x="678990" y="4249613"/>
            <a:ext cx="2095500" cy="590550"/>
          </a:xfrm>
          <a:prstGeom prst="rect">
            <a:avLst/>
          </a:prstGeom>
        </p:spPr>
      </p:pic>
      <p:pic>
        <p:nvPicPr>
          <p:cNvPr id="9" name="Picture 8"/>
          <p:cNvPicPr>
            <a:picLocks noChangeAspect="1"/>
          </p:cNvPicPr>
          <p:nvPr/>
        </p:nvPicPr>
        <p:blipFill>
          <a:blip r:embed="rId9"/>
          <a:stretch>
            <a:fillRect/>
          </a:stretch>
        </p:blipFill>
        <p:spPr>
          <a:xfrm>
            <a:off x="3168423" y="3668327"/>
            <a:ext cx="2524125" cy="514350"/>
          </a:xfrm>
          <a:prstGeom prst="rect">
            <a:avLst/>
          </a:prstGeom>
        </p:spPr>
      </p:pic>
      <p:pic>
        <p:nvPicPr>
          <p:cNvPr id="10" name="Picture 9"/>
          <p:cNvPicPr>
            <a:picLocks noChangeAspect="1"/>
          </p:cNvPicPr>
          <p:nvPr/>
        </p:nvPicPr>
        <p:blipFill>
          <a:blip r:embed="rId10"/>
          <a:stretch>
            <a:fillRect/>
          </a:stretch>
        </p:blipFill>
        <p:spPr>
          <a:xfrm>
            <a:off x="3231897" y="4249613"/>
            <a:ext cx="2828925" cy="561975"/>
          </a:xfrm>
          <a:prstGeom prst="rect">
            <a:avLst/>
          </a:prstGeom>
        </p:spPr>
      </p:pic>
    </p:spTree>
    <p:extLst>
      <p:ext uri="{BB962C8B-B14F-4D97-AF65-F5344CB8AC3E}">
        <p14:creationId xmlns:p14="http://schemas.microsoft.com/office/powerpoint/2010/main" val="237526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199" y="114618"/>
            <a:ext cx="8229600" cy="1143000"/>
          </a:xfrm>
        </p:spPr>
        <p:txBody>
          <a:bodyPr>
            <a:normAutofit fontScale="90000"/>
          </a:bodyPr>
          <a:lstStyle/>
          <a:p>
            <a:r>
              <a:rPr lang="en-US" sz="3600" dirty="0">
                <a:solidFill>
                  <a:srgbClr val="0C1BA6"/>
                </a:solidFill>
              </a:rPr>
              <a:t>David S. Miyamoto’s Journey </a:t>
            </a:r>
            <a:br>
              <a:rPr lang="en-US" sz="3600" dirty="0">
                <a:solidFill>
                  <a:srgbClr val="0C1BA6"/>
                </a:solidFill>
              </a:rPr>
            </a:br>
            <a:r>
              <a:rPr lang="en-US" sz="3600" dirty="0">
                <a:solidFill>
                  <a:srgbClr val="0C1BA6"/>
                </a:solidFill>
              </a:rPr>
              <a:t>… out of </a:t>
            </a:r>
            <a:r>
              <a:rPr lang="en-US" sz="3600" dirty="0" err="1">
                <a:solidFill>
                  <a:srgbClr val="0C1BA6"/>
                </a:solidFill>
              </a:rPr>
              <a:t>Manzanar</a:t>
            </a:r>
            <a:endParaRPr lang="en-US" sz="3600" dirty="0">
              <a:solidFill>
                <a:srgbClr val="0C1BA6"/>
              </a:solidFill>
            </a:endParaRPr>
          </a:p>
        </p:txBody>
      </p:sp>
      <p:pic>
        <p:nvPicPr>
          <p:cNvPr id="6" name="Picture 5"/>
          <p:cNvPicPr>
            <a:picLocks noChangeAspect="1"/>
          </p:cNvPicPr>
          <p:nvPr/>
        </p:nvPicPr>
        <p:blipFill>
          <a:blip r:embed="rId3"/>
          <a:stretch>
            <a:fillRect/>
          </a:stretch>
        </p:blipFill>
        <p:spPr>
          <a:xfrm>
            <a:off x="609600" y="1417320"/>
            <a:ext cx="7894320" cy="4171950"/>
          </a:xfrm>
          <a:prstGeom prst="rect">
            <a:avLst/>
          </a:prstGeom>
          <a:solidFill>
            <a:schemeClr val="bg1">
              <a:lumMod val="85000"/>
              <a:alpha val="53000"/>
            </a:schemeClr>
          </a:solidFill>
          <a:ln w="28575">
            <a:solidFill>
              <a:srgbClr val="2216C0"/>
            </a:solidFill>
            <a:prstDash val="sysDot"/>
          </a:ln>
        </p:spPr>
      </p:pic>
      <p:sp>
        <p:nvSpPr>
          <p:cNvPr id="5" name="Text Placeholder 4"/>
          <p:cNvSpPr>
            <a:spLocks noGrp="1"/>
          </p:cNvSpPr>
          <p:nvPr>
            <p:ph type="body" idx="1"/>
          </p:nvPr>
        </p:nvSpPr>
        <p:spPr>
          <a:xfrm>
            <a:off x="785475" y="1570037"/>
            <a:ext cx="7596526" cy="4213543"/>
          </a:xfrm>
        </p:spPr>
        <p:txBody>
          <a:bodyPr/>
          <a:lstStyle/>
          <a:p>
            <a:pPr marL="86360" indent="0">
              <a:buNone/>
            </a:pPr>
            <a:r>
              <a:rPr lang="en-US" dirty="0"/>
              <a:t> </a:t>
            </a:r>
          </a:p>
        </p:txBody>
      </p:sp>
      <p:cxnSp>
        <p:nvCxnSpPr>
          <p:cNvPr id="9" name="Elbow Connector 8"/>
          <p:cNvCxnSpPr/>
          <p:nvPr/>
        </p:nvCxnSpPr>
        <p:spPr>
          <a:xfrm>
            <a:off x="-110490" y="3897630"/>
            <a:ext cx="891540" cy="194310"/>
          </a:xfrm>
          <a:prstGeom prst="bentConnector3">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5775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6789420" cy="1039812"/>
          </a:xfrm>
        </p:spPr>
        <p:txBody>
          <a:bodyPr>
            <a:normAutofit fontScale="90000"/>
          </a:bodyPr>
          <a:lstStyle/>
          <a:p>
            <a:r>
              <a:rPr lang="en-US" sz="2800" dirty="0">
                <a:effectLst>
                  <a:outerShdw blurRad="38100" dist="38100" dir="2700000" algn="tl">
                    <a:srgbClr val="000000">
                      <a:alpha val="43137"/>
                    </a:srgbClr>
                  </a:outerShdw>
                </a:effectLst>
              </a:rPr>
              <a:t>David S. Miyamoto</a:t>
            </a:r>
            <a:br>
              <a:rPr lang="en-US" sz="2800" dirty="0">
                <a:effectLst>
                  <a:outerShdw blurRad="38100" dist="38100" dir="2700000" algn="tl">
                    <a:srgbClr val="000000">
                      <a:alpha val="43137"/>
                    </a:srgbClr>
                  </a:outerShdw>
                </a:effectLst>
              </a:rPr>
            </a:br>
            <a:r>
              <a:rPr lang="en-US" sz="2800" i="1" dirty="0">
                <a:effectLst>
                  <a:outerShdw blurRad="38100" dist="38100" dir="2700000" algn="tl">
                    <a:srgbClr val="000000">
                      <a:alpha val="43137"/>
                    </a:srgbClr>
                  </a:outerShdw>
                </a:effectLst>
              </a:rPr>
              <a:t>University of Southern California, </a:t>
            </a:r>
            <a:br>
              <a:rPr lang="en-US" sz="2800" i="1" dirty="0">
                <a:effectLst>
                  <a:outerShdw blurRad="38100" dist="38100" dir="2700000" algn="tl">
                    <a:srgbClr val="000000">
                      <a:alpha val="43137"/>
                    </a:srgbClr>
                  </a:outerShdw>
                </a:effectLst>
              </a:rPr>
            </a:br>
            <a:r>
              <a:rPr lang="en-US" sz="2800" i="1" dirty="0">
                <a:effectLst>
                  <a:outerShdw blurRad="38100" dist="38100" dir="2700000" algn="tl">
                    <a:srgbClr val="000000">
                      <a:alpha val="43137"/>
                    </a:srgbClr>
                  </a:outerShdw>
                </a:effectLst>
              </a:rPr>
              <a:t>Class of 1934</a:t>
            </a:r>
          </a:p>
        </p:txBody>
      </p:sp>
      <p:pic>
        <p:nvPicPr>
          <p:cNvPr id="7" name="Picture 6"/>
          <p:cNvPicPr>
            <a:picLocks noChangeAspect="1"/>
          </p:cNvPicPr>
          <p:nvPr/>
        </p:nvPicPr>
        <p:blipFill>
          <a:blip r:embed="rId3"/>
          <a:stretch>
            <a:fillRect/>
          </a:stretch>
        </p:blipFill>
        <p:spPr>
          <a:xfrm>
            <a:off x="685800" y="4543697"/>
            <a:ext cx="3646170" cy="1062446"/>
          </a:xfrm>
          <a:prstGeom prst="rect">
            <a:avLst/>
          </a:prstGeom>
          <a:ln w="19050">
            <a:solidFill>
              <a:srgbClr val="0C1BA6"/>
            </a:solidFill>
            <a:prstDash val="sysDash"/>
          </a:ln>
        </p:spPr>
      </p:pic>
      <p:sp>
        <p:nvSpPr>
          <p:cNvPr id="5" name="Text Placeholder 4"/>
          <p:cNvSpPr>
            <a:spLocks noGrp="1"/>
          </p:cNvSpPr>
          <p:nvPr>
            <p:ph type="body" idx="1"/>
          </p:nvPr>
        </p:nvSpPr>
        <p:spPr/>
        <p:txBody>
          <a:bodyPr/>
          <a:lstStyle/>
          <a:p>
            <a:pPr marL="86360" indent="0">
              <a:buNone/>
            </a:pPr>
            <a:r>
              <a:rPr lang="en-US" dirty="0"/>
              <a:t> </a:t>
            </a:r>
          </a:p>
        </p:txBody>
      </p:sp>
      <p:pic>
        <p:nvPicPr>
          <p:cNvPr id="8" name="Picture 7"/>
          <p:cNvPicPr>
            <a:picLocks noChangeAspect="1"/>
          </p:cNvPicPr>
          <p:nvPr/>
        </p:nvPicPr>
        <p:blipFill>
          <a:blip r:embed="rId4"/>
          <a:stretch>
            <a:fillRect/>
          </a:stretch>
        </p:blipFill>
        <p:spPr>
          <a:xfrm>
            <a:off x="4724400" y="1524000"/>
            <a:ext cx="3124200" cy="4093029"/>
          </a:xfrm>
          <a:prstGeom prst="rect">
            <a:avLst/>
          </a:prstGeom>
          <a:ln w="38100">
            <a:solidFill>
              <a:srgbClr val="2216C0"/>
            </a:solidFill>
            <a:prstDash val="sysDot"/>
          </a:ln>
        </p:spPr>
      </p:pic>
    </p:spTree>
    <p:extLst>
      <p:ext uri="{BB962C8B-B14F-4D97-AF65-F5344CB8AC3E}">
        <p14:creationId xmlns:p14="http://schemas.microsoft.com/office/powerpoint/2010/main" val="4781096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00050" y="251460"/>
            <a:ext cx="8286750" cy="902970"/>
          </a:xfrm>
        </p:spPr>
        <p:txBody>
          <a:bodyPr/>
          <a:lstStyle/>
          <a:p>
            <a:r>
              <a:rPr lang="en-US" dirty="0">
                <a:effectLst>
                  <a:outerShdw blurRad="38100" dist="38100" dir="2700000" algn="tl">
                    <a:srgbClr val="000000">
                      <a:alpha val="43137"/>
                    </a:srgbClr>
                  </a:outerShdw>
                </a:effectLst>
              </a:rPr>
              <a:t>Two more pharmacists…	</a:t>
            </a:r>
          </a:p>
        </p:txBody>
      </p:sp>
      <p:sp>
        <p:nvSpPr>
          <p:cNvPr id="5" name="Text Placeholder 4"/>
          <p:cNvSpPr>
            <a:spLocks noGrp="1"/>
          </p:cNvSpPr>
          <p:nvPr>
            <p:ph type="body" idx="1"/>
          </p:nvPr>
        </p:nvSpPr>
        <p:spPr>
          <a:xfrm>
            <a:off x="629265" y="1330007"/>
            <a:ext cx="7752735" cy="4525963"/>
          </a:xfrm>
          <a:solidFill>
            <a:schemeClr val="bg1">
              <a:lumMod val="85000"/>
              <a:alpha val="31000"/>
            </a:schemeClr>
          </a:solidFill>
          <a:ln w="38100">
            <a:solidFill>
              <a:srgbClr val="2216C0"/>
            </a:solidFill>
            <a:prstDash val="sysDash"/>
          </a:ln>
        </p:spPr>
        <p:txBody>
          <a:bodyPr/>
          <a:lstStyle/>
          <a:p>
            <a:r>
              <a:rPr lang="en-US" dirty="0">
                <a:solidFill>
                  <a:schemeClr val="tx1"/>
                </a:solidFill>
                <a:effectLst>
                  <a:outerShdw blurRad="38100" dist="38100" dir="2700000" algn="tl">
                    <a:srgbClr val="000000">
                      <a:alpha val="43137"/>
                    </a:srgbClr>
                  </a:outerShdw>
                </a:effectLst>
              </a:rPr>
              <a:t>Fred </a:t>
            </a:r>
            <a:r>
              <a:rPr lang="en-US" dirty="0" err="1">
                <a:solidFill>
                  <a:schemeClr val="tx1"/>
                </a:solidFill>
                <a:effectLst>
                  <a:outerShdw blurRad="38100" dist="38100" dir="2700000" algn="tl">
                    <a:srgbClr val="000000">
                      <a:alpha val="43137"/>
                    </a:srgbClr>
                  </a:outerShdw>
                </a:effectLst>
              </a:rPr>
              <a:t>Sakuda</a:t>
            </a:r>
            <a:r>
              <a:rPr lang="en-US" dirty="0">
                <a:solidFill>
                  <a:schemeClr val="tx1"/>
                </a:solidFill>
                <a:effectLst>
                  <a:outerShdw blurRad="38100" dist="38100" dir="2700000" algn="tl">
                    <a:srgbClr val="000000">
                      <a:alpha val="43137"/>
                    </a:srgbClr>
                  </a:outerShdw>
                </a:effectLst>
              </a:rPr>
              <a:t> </a:t>
            </a:r>
            <a:r>
              <a:rPr lang="en-US" sz="2000" dirty="0">
                <a:solidFill>
                  <a:schemeClr val="tx1"/>
                </a:solidFill>
                <a:effectLst>
                  <a:outerShdw blurRad="38100" dist="38100" dir="2700000" algn="tl">
                    <a:srgbClr val="000000">
                      <a:alpha val="43137"/>
                    </a:srgbClr>
                  </a:outerShdw>
                </a:effectLst>
              </a:rPr>
              <a:t>(5)</a:t>
            </a:r>
            <a:endParaRPr lang="en-US" dirty="0">
              <a:solidFill>
                <a:schemeClr val="tx1"/>
              </a:solidFill>
              <a:effectLst>
                <a:outerShdw blurRad="38100" dist="38100" dir="2700000" algn="tl">
                  <a:srgbClr val="000000">
                    <a:alpha val="43137"/>
                  </a:srgbClr>
                </a:outerShdw>
              </a:effectLst>
            </a:endParaRPr>
          </a:p>
          <a:p>
            <a:endParaRPr lang="en-US" dirty="0">
              <a:solidFill>
                <a:schemeClr val="tx1"/>
              </a:solidFill>
              <a:effectLst>
                <a:outerShdw blurRad="38100" dist="38100" dir="2700000" algn="tl">
                  <a:srgbClr val="000000">
                    <a:alpha val="43137"/>
                  </a:srgbClr>
                </a:outerShdw>
              </a:effectLst>
            </a:endParaRPr>
          </a:p>
          <a:p>
            <a:r>
              <a:rPr lang="en-US" dirty="0">
                <a:solidFill>
                  <a:schemeClr val="tx1"/>
                </a:solidFill>
                <a:effectLst>
                  <a:outerShdw blurRad="38100" dist="38100" dir="2700000" algn="tl">
                    <a:srgbClr val="000000">
                      <a:alpha val="43137"/>
                    </a:srgbClr>
                  </a:outerShdw>
                </a:effectLst>
              </a:rPr>
              <a:t>Frank “Match” Kumamoto </a:t>
            </a:r>
            <a:r>
              <a:rPr lang="en-US" sz="2000" dirty="0">
                <a:solidFill>
                  <a:schemeClr val="tx1"/>
                </a:solidFill>
                <a:effectLst>
                  <a:outerShdw blurRad="38100" dist="38100" dir="2700000" algn="tl">
                    <a:srgbClr val="000000">
                      <a:alpha val="43137"/>
                    </a:srgbClr>
                  </a:outerShdw>
                </a:effectLst>
              </a:rPr>
              <a:t>(6)</a:t>
            </a:r>
            <a:endParaRPr lang="en-US" dirty="0">
              <a:solidFill>
                <a:schemeClr val="tx1"/>
              </a:solidFill>
              <a:effectLst>
                <a:outerShdw blurRad="38100" dist="38100" dir="2700000" algn="tl">
                  <a:srgbClr val="000000">
                    <a:alpha val="43137"/>
                  </a:srgbClr>
                </a:outerShdw>
              </a:effectLst>
            </a:endParaRPr>
          </a:p>
          <a:p>
            <a:endParaRPr lang="en-US" dirty="0">
              <a:solidFill>
                <a:schemeClr val="tx1"/>
              </a:solidFill>
              <a:effectLst>
                <a:outerShdw blurRad="38100" dist="38100" dir="2700000" algn="tl">
                  <a:srgbClr val="000000">
                    <a:alpha val="43137"/>
                  </a:srgbClr>
                </a:outerShdw>
              </a:effectLst>
            </a:endParaRPr>
          </a:p>
          <a:p>
            <a:r>
              <a:rPr lang="en-US" dirty="0">
                <a:solidFill>
                  <a:schemeClr val="tx1"/>
                </a:solidFill>
                <a:effectLst>
                  <a:outerShdw blurRad="38100" dist="38100" dir="2700000" algn="tl">
                    <a:srgbClr val="000000">
                      <a:alpha val="43137"/>
                    </a:srgbClr>
                  </a:outerShdw>
                </a:effectLst>
              </a:rPr>
              <a:t>No additional details found at this time</a:t>
            </a:r>
          </a:p>
          <a:p>
            <a:r>
              <a:rPr lang="en-US" dirty="0">
                <a:solidFill>
                  <a:schemeClr val="tx1"/>
                </a:solidFill>
                <a:effectLst>
                  <a:outerShdw blurRad="38100" dist="38100" dir="2700000" algn="tl">
                    <a:srgbClr val="000000">
                      <a:alpha val="43137"/>
                    </a:srgbClr>
                  </a:outerShdw>
                </a:effectLst>
              </a:rPr>
              <a:t>The search continues…</a:t>
            </a:r>
          </a:p>
        </p:txBody>
      </p:sp>
    </p:spTree>
    <p:extLst>
      <p:ext uri="{BB962C8B-B14F-4D97-AF65-F5344CB8AC3E}">
        <p14:creationId xmlns:p14="http://schemas.microsoft.com/office/powerpoint/2010/main" val="10426983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832" y="274638"/>
            <a:ext cx="8218967" cy="831148"/>
          </a:xfrm>
        </p:spPr>
        <p:txBody>
          <a:bodyPr/>
          <a:lstStyle/>
          <a:p>
            <a:r>
              <a:rPr lang="en-US" sz="2400" dirty="0">
                <a:solidFill>
                  <a:srgbClr val="0C1BA6"/>
                </a:solidFill>
                <a:effectLst>
                  <a:outerShdw blurRad="38100" dist="38100" dir="2700000" algn="tl">
                    <a:srgbClr val="000000">
                      <a:alpha val="43137"/>
                    </a:srgbClr>
                  </a:outerShdw>
                </a:effectLst>
              </a:rPr>
              <a:t>Ryo </a:t>
            </a:r>
            <a:r>
              <a:rPr lang="en-US" sz="2400" dirty="0" err="1">
                <a:solidFill>
                  <a:srgbClr val="0C1BA6"/>
                </a:solidFill>
                <a:effectLst>
                  <a:outerShdw blurRad="38100" dist="38100" dir="2700000" algn="tl">
                    <a:srgbClr val="000000">
                      <a:alpha val="43137"/>
                    </a:srgbClr>
                  </a:outerShdw>
                </a:effectLst>
              </a:rPr>
              <a:t>Komae’s</a:t>
            </a:r>
            <a:r>
              <a:rPr lang="en-US" sz="2400" dirty="0">
                <a:solidFill>
                  <a:srgbClr val="0C1BA6"/>
                </a:solidFill>
                <a:effectLst>
                  <a:outerShdw blurRad="38100" dist="38100" dir="2700000" algn="tl">
                    <a:srgbClr val="000000">
                      <a:alpha val="43137"/>
                    </a:srgbClr>
                  </a:outerShdw>
                </a:effectLst>
              </a:rPr>
              <a:t> Future  </a:t>
            </a:r>
            <a:r>
              <a:rPr lang="en-US" sz="2000" dirty="0">
                <a:solidFill>
                  <a:srgbClr val="0C1BA6"/>
                </a:solidFill>
                <a:effectLst>
                  <a:outerShdw blurRad="38100" dist="38100" dir="2700000" algn="tl">
                    <a:srgbClr val="000000">
                      <a:alpha val="43137"/>
                    </a:srgbClr>
                  </a:outerShdw>
                </a:effectLst>
              </a:rPr>
              <a:t>(7)</a:t>
            </a:r>
            <a:endParaRPr lang="en-US" sz="2400" dirty="0">
              <a:solidFill>
                <a:srgbClr val="0C1BA6"/>
              </a:solidFill>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531628" y="1137684"/>
            <a:ext cx="8155171" cy="4988479"/>
          </a:xfrm>
          <a:solidFill>
            <a:schemeClr val="bg1">
              <a:lumMod val="85000"/>
              <a:alpha val="25000"/>
            </a:schemeClr>
          </a:solidFill>
          <a:ln>
            <a:solidFill>
              <a:srgbClr val="2216C0"/>
            </a:solidFill>
          </a:ln>
        </p:spPr>
        <p:txBody>
          <a:bodyPr/>
          <a:lstStyle/>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He survived WWII</a:t>
            </a:r>
          </a:p>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Returned and opened the </a:t>
            </a:r>
          </a:p>
          <a:p>
            <a:pPr marL="86360" indent="0">
              <a:buNone/>
            </a:pPr>
            <a:r>
              <a:rPr lang="en-US" sz="2000" dirty="0">
                <a:solidFill>
                  <a:schemeClr val="tx1"/>
                </a:solidFill>
                <a:effectLst>
                  <a:outerShdw blurRad="38100" dist="38100" dir="2700000" algn="tl">
                    <a:srgbClr val="000000">
                      <a:alpha val="43137"/>
                    </a:srgbClr>
                  </a:outerShdw>
                </a:effectLst>
              </a:rPr>
              <a:t>Gardena Pharmacy, active from </a:t>
            </a:r>
          </a:p>
          <a:p>
            <a:pPr marL="86360" indent="0">
              <a:buNone/>
            </a:pPr>
            <a:r>
              <a:rPr lang="en-US" sz="2000" dirty="0">
                <a:solidFill>
                  <a:schemeClr val="tx1"/>
                </a:solidFill>
                <a:effectLst>
                  <a:outerShdw blurRad="38100" dist="38100" dir="2700000" algn="tl">
                    <a:srgbClr val="000000">
                      <a:alpha val="43137"/>
                    </a:srgbClr>
                  </a:outerShdw>
                </a:effectLst>
              </a:rPr>
              <a:t>1949 to 1971.</a:t>
            </a:r>
          </a:p>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He and his wife, Jean, were </a:t>
            </a:r>
          </a:p>
          <a:p>
            <a:pPr marL="86360" indent="0">
              <a:buNone/>
            </a:pPr>
            <a:r>
              <a:rPr lang="en-US" sz="2000" dirty="0">
                <a:solidFill>
                  <a:schemeClr val="tx1"/>
                </a:solidFill>
                <a:effectLst>
                  <a:outerShdw blurRad="38100" dist="38100" dir="2700000" algn="tl">
                    <a:srgbClr val="000000">
                      <a:alpha val="43137"/>
                    </a:srgbClr>
                  </a:outerShdw>
                </a:effectLst>
              </a:rPr>
              <a:t>strong supporters of pharmacy</a:t>
            </a:r>
          </a:p>
          <a:p>
            <a:pPr marL="86360" indent="0">
              <a:buNone/>
            </a:pPr>
            <a:r>
              <a:rPr lang="en-US" sz="2000" dirty="0">
                <a:solidFill>
                  <a:schemeClr val="tx1"/>
                </a:solidFill>
                <a:effectLst>
                  <a:outerShdw blurRad="38100" dist="38100" dir="2700000" algn="tl">
                    <a:srgbClr val="000000">
                      <a:alpha val="43137"/>
                    </a:srgbClr>
                  </a:outerShdw>
                </a:effectLst>
              </a:rPr>
              <a:t>and student-pharmacist  </a:t>
            </a:r>
          </a:p>
          <a:p>
            <a:pPr marL="86360" indent="0">
              <a:buNone/>
            </a:pPr>
            <a:r>
              <a:rPr lang="en-US" sz="2000" dirty="0">
                <a:solidFill>
                  <a:schemeClr val="tx1"/>
                </a:solidFill>
                <a:effectLst>
                  <a:outerShdw blurRad="38100" dist="38100" dir="2700000" algn="tl">
                    <a:srgbClr val="000000">
                      <a:alpha val="43137"/>
                    </a:srgbClr>
                  </a:outerShdw>
                </a:effectLst>
              </a:rPr>
              <a:t>education</a:t>
            </a:r>
          </a:p>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He passed away in 2016</a:t>
            </a:r>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1002"/>
          <a:stretch/>
        </p:blipFill>
        <p:spPr bwMode="auto">
          <a:xfrm>
            <a:off x="4993957" y="1232578"/>
            <a:ext cx="3388044" cy="4516711"/>
          </a:xfrm>
          <a:prstGeom prst="rect">
            <a:avLst/>
          </a:prstGeom>
          <a:noFill/>
          <a:ln w="38100">
            <a:solidFill>
              <a:srgbClr val="0C1BA6"/>
            </a:solidFill>
            <a:prstDash val="sysDot"/>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6374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Shape 7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1E4192"/>
              </a:buClr>
              <a:buSzPts val="3600"/>
              <a:buFont typeface="Verdana"/>
              <a:buNone/>
            </a:pPr>
            <a:r>
              <a:rPr lang="en-US" sz="3600" b="0" i="0" u="none" strike="noStrike" cap="none" dirty="0">
                <a:solidFill>
                  <a:srgbClr val="0C1BA6"/>
                </a:solidFill>
                <a:latin typeface="Verdana"/>
                <a:ea typeface="Verdana"/>
                <a:cs typeface="Verdana"/>
                <a:sym typeface="Verdana"/>
              </a:rPr>
              <a:t>The Brunswig Building </a:t>
            </a:r>
            <a:br>
              <a:rPr lang="en-US" sz="3600" b="0" i="0" u="none" strike="noStrike" cap="none" dirty="0">
                <a:solidFill>
                  <a:srgbClr val="0C1BA6"/>
                </a:solidFill>
                <a:latin typeface="Verdana"/>
                <a:ea typeface="Verdana"/>
                <a:cs typeface="Verdana"/>
                <a:sym typeface="Verdana"/>
              </a:rPr>
            </a:br>
            <a:r>
              <a:rPr lang="en-US" sz="3600" b="0" i="0" u="none" strike="noStrike" cap="none" dirty="0">
                <a:solidFill>
                  <a:srgbClr val="0C1BA6"/>
                </a:solidFill>
                <a:latin typeface="Verdana"/>
                <a:ea typeface="Verdana"/>
                <a:cs typeface="Verdana"/>
                <a:sym typeface="Verdana"/>
              </a:rPr>
              <a:t>Los Angeles, CA</a:t>
            </a:r>
            <a:endParaRPr sz="3600" b="0" i="0" u="none" strike="noStrike" cap="none" dirty="0">
              <a:solidFill>
                <a:srgbClr val="0C1BA6"/>
              </a:solidFill>
              <a:latin typeface="Verdana"/>
              <a:ea typeface="Verdana"/>
              <a:cs typeface="Verdana"/>
              <a:sym typeface="Verdana"/>
            </a:endParaRPr>
          </a:p>
        </p:txBody>
      </p:sp>
      <p:sp>
        <p:nvSpPr>
          <p:cNvPr id="2" name="TextBox 1"/>
          <p:cNvSpPr txBox="1"/>
          <p:nvPr/>
        </p:nvSpPr>
        <p:spPr>
          <a:xfrm>
            <a:off x="563526" y="1562986"/>
            <a:ext cx="2200939" cy="4154984"/>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John </a:t>
            </a:r>
            <a:r>
              <a:rPr lang="en-US" sz="2400" dirty="0" err="1"/>
              <a:t>Bonomi</a:t>
            </a:r>
            <a:r>
              <a:rPr lang="en-US" sz="2400" dirty="0"/>
              <a:t> reported to work each day at Brunswig. </a:t>
            </a:r>
          </a:p>
          <a:p>
            <a:pPr marL="342900" indent="-342900">
              <a:buFont typeface="Wingdings" panose="05000000000000000000" pitchFamily="2" charset="2"/>
              <a:buChar char="Ø"/>
            </a:pPr>
            <a:endParaRPr lang="en-US" sz="2400" dirty="0"/>
          </a:p>
          <a:p>
            <a:pPr marL="342900" indent="-342900">
              <a:buFont typeface="Wingdings" panose="05000000000000000000" pitchFamily="2" charset="2"/>
              <a:buChar char="Ø"/>
            </a:pPr>
            <a:r>
              <a:rPr lang="en-US" sz="2400" dirty="0"/>
              <a:t>He was a popular rep with the pharmacists</a:t>
            </a:r>
          </a:p>
        </p:txBody>
      </p:sp>
      <p:sp>
        <p:nvSpPr>
          <p:cNvPr id="3" name="Text Placeholder 2"/>
          <p:cNvSpPr>
            <a:spLocks noGrp="1"/>
          </p:cNvSpPr>
          <p:nvPr>
            <p:ph type="body" idx="1"/>
          </p:nvPr>
        </p:nvSpPr>
        <p:spPr/>
        <p:txBody>
          <a:bodyPr/>
          <a:lstStyle/>
          <a:p>
            <a:pPr marL="86360" indent="0">
              <a:buNone/>
            </a:pPr>
            <a:r>
              <a:rPr lang="en-US" dirty="0"/>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292" y="1677798"/>
            <a:ext cx="5368070" cy="416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9273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a:picLocks noGrp="1"/>
          </p:cNvPicPr>
          <p:nvPr>
            <p:ph type="body" idx="1"/>
          </p:nvPr>
        </p:nvPicPr>
        <p:blipFill rotWithShape="1">
          <a:blip r:embed="rId3">
            <a:alphaModFix/>
          </a:blip>
          <a:srcRect/>
          <a:stretch/>
        </p:blipFill>
        <p:spPr>
          <a:xfrm>
            <a:off x="228600" y="274638"/>
            <a:ext cx="8686799" cy="5628562"/>
          </a:xfrm>
          <a:prstGeom prst="rect">
            <a:avLst/>
          </a:prstGeom>
          <a:noFill/>
          <a:ln w="38100" cap="flat" cmpd="sng">
            <a:solidFill>
              <a:srgbClr val="1E4192"/>
            </a:solidFill>
            <a:prstDash val="solid"/>
            <a:round/>
            <a:headEnd type="none" w="sm" len="sm"/>
            <a:tailEnd type="none" w="sm" len="sm"/>
          </a:ln>
        </p:spPr>
      </p:pic>
      <p:sp>
        <p:nvSpPr>
          <p:cNvPr id="344" name="Shape 3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4000"/>
              <a:buFont typeface="Verdana"/>
              <a:buNone/>
            </a:pPr>
            <a:r>
              <a:rPr lang="en-US" sz="4000" b="0" i="0" u="none" strike="noStrike" cap="none" dirty="0">
                <a:solidFill>
                  <a:srgbClr val="0C1BA6"/>
                </a:solidFill>
                <a:sym typeface="Verdana"/>
              </a:rPr>
              <a:t>Dirt and Desolation</a:t>
            </a:r>
            <a:endParaRPr dirty="0">
              <a:solidFill>
                <a:srgbClr val="0C1BA6"/>
              </a:solidFill>
            </a:endParaRPr>
          </a:p>
        </p:txBody>
      </p:sp>
      <p:sp>
        <p:nvSpPr>
          <p:cNvPr id="345" name="Shape 345"/>
          <p:cNvSpPr txBox="1"/>
          <p:nvPr/>
        </p:nvSpPr>
        <p:spPr>
          <a:xfrm>
            <a:off x="228600" y="2533650"/>
            <a:ext cx="8601073"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lt1"/>
                </a:solidFill>
                <a:effectLst>
                  <a:outerShdw blurRad="38100" dist="38100" dir="2700000" algn="tl">
                    <a:srgbClr val="000000">
                      <a:alpha val="43137"/>
                    </a:srgbClr>
                  </a:outerShdw>
                </a:effectLst>
                <a:latin typeface="Calibri"/>
                <a:ea typeface="Calibri"/>
                <a:cs typeface="Calibri"/>
                <a:sym typeface="Calibri"/>
              </a:rPr>
              <a:t> </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“This country </a:t>
            </a:r>
            <a:r>
              <a:rPr lang="en-US" sz="2400" b="1" i="1" u="sng" dirty="0">
                <a:solidFill>
                  <a:schemeClr val="lt1"/>
                </a:solidFill>
                <a:effectLst>
                  <a:outerShdw blurRad="38100" dist="38100" dir="2700000" algn="tl">
                    <a:srgbClr val="000000">
                      <a:alpha val="43137"/>
                    </a:srgbClr>
                  </a:outerShdw>
                </a:effectLst>
                <a:latin typeface="Calibri"/>
                <a:ea typeface="Calibri"/>
                <a:cs typeface="Calibri"/>
                <a:sym typeface="Calibri"/>
              </a:rPr>
              <a:t>is</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very bleak &amp; if you really want to know—</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as the residents around here call it:  </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The country where God took his rest </a:t>
            </a:r>
            <a:endParaRPr sz="2400" b="1" i="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after making the rest of the US ,</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And forgot to work on it afterward.”…..</a:t>
            </a:r>
            <a:endParaRPr sz="2400" b="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a:t>
            </a:r>
            <a:endParaRPr sz="2400" b="1" i="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endParaRPr sz="2400" b="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914400" marR="0" lvl="2" indent="0" algn="ctr" rtl="0">
              <a:spcBef>
                <a:spcPts val="0"/>
              </a:spcBef>
              <a:spcAft>
                <a:spcPts val="0"/>
              </a:spcAft>
              <a:buNone/>
            </a:pPr>
            <a:r>
              <a:rPr lang="en-US" sz="2400" b="1"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rPr>
              <a:t>-- “Match” Frank </a:t>
            </a:r>
            <a:r>
              <a:rPr lang="en-US" sz="2400" b="1" i="0" u="none" strike="noStrike" cap="none" dirty="0" err="1">
                <a:solidFill>
                  <a:schemeClr val="lt1"/>
                </a:solidFill>
                <a:effectLst>
                  <a:outerShdw blurRad="38100" dist="38100" dir="2700000" algn="tl">
                    <a:srgbClr val="000000">
                      <a:alpha val="43137"/>
                    </a:srgbClr>
                  </a:outerShdw>
                </a:effectLst>
                <a:latin typeface="Calibri"/>
                <a:ea typeface="Calibri"/>
                <a:cs typeface="Calibri"/>
                <a:sym typeface="Calibri"/>
              </a:rPr>
              <a:t>Masakatsu</a:t>
            </a:r>
            <a:r>
              <a:rPr lang="en-US" sz="2400" b="1"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rPr>
              <a:t> Kumamoto</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dirty="0">
                <a:solidFill>
                  <a:schemeClr val="lt1"/>
                </a:solidFill>
                <a:effectLst>
                  <a:outerShdw blurRad="38100" dist="38100" dir="2700000" algn="tl">
                    <a:srgbClr val="000000">
                      <a:alpha val="43137"/>
                    </a:srgbClr>
                  </a:outerShdw>
                </a:effectLst>
                <a:latin typeface="Calibri"/>
                <a:ea typeface="Calibri"/>
                <a:cs typeface="Calibri"/>
                <a:sym typeface="Calibri"/>
              </a:rPr>
              <a:t>		 Excerpt from letter  dated </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October 11, 1942 </a:t>
            </a:r>
            <a:endParaRPr sz="2000" dirty="0">
              <a:solidFill>
                <a:schemeClr val="dk1"/>
              </a:solidFill>
              <a:effectLst>
                <a:outerShdw blurRad="38100" dist="38100" dir="2700000" algn="tl">
                  <a:srgbClr val="000000">
                    <a:alpha val="43137"/>
                  </a:srgbClr>
                </a:outerShdw>
              </a:effectLst>
              <a:latin typeface="Calibri"/>
              <a:ea typeface="Calibri"/>
              <a:cs typeface="Calibri"/>
              <a:sym typeface="Calibri"/>
            </a:endParaRPr>
          </a:p>
        </p:txBody>
      </p:sp>
    </p:spTree>
    <p:extLst>
      <p:ext uri="{BB962C8B-B14F-4D97-AF65-F5344CB8AC3E}">
        <p14:creationId xmlns:p14="http://schemas.microsoft.com/office/powerpoint/2010/main" val="38074620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C1BA6"/>
                </a:solidFill>
                <a:effectLst>
                  <a:outerShdw blurRad="38100" dist="38100" dir="2700000" algn="tl">
                    <a:srgbClr val="000000">
                      <a:alpha val="43137"/>
                    </a:srgbClr>
                  </a:outerShdw>
                </a:effectLst>
              </a:rPr>
              <a:t>Special Thanks and Recognition</a:t>
            </a:r>
          </a:p>
        </p:txBody>
      </p:sp>
      <p:sp>
        <p:nvSpPr>
          <p:cNvPr id="5" name="Text Placeholder 4"/>
          <p:cNvSpPr>
            <a:spLocks noGrp="1"/>
          </p:cNvSpPr>
          <p:nvPr>
            <p:ph type="body" idx="1"/>
          </p:nvPr>
        </p:nvSpPr>
        <p:spPr>
          <a:xfrm>
            <a:off x="934064" y="1600200"/>
            <a:ext cx="7752735" cy="5086350"/>
          </a:xfrm>
        </p:spPr>
        <p:txBody>
          <a:bodyPr/>
          <a:lstStyle/>
          <a:p>
            <a:r>
              <a:rPr lang="en-US" sz="1400" b="1" dirty="0"/>
              <a:t>Sam </a:t>
            </a:r>
            <a:r>
              <a:rPr lang="en-US" sz="1400" b="1" dirty="0" err="1"/>
              <a:t>Terasaki</a:t>
            </a:r>
            <a:r>
              <a:rPr lang="en-US" sz="1400" b="1" dirty="0"/>
              <a:t>, Denver, CO</a:t>
            </a:r>
          </a:p>
          <a:p>
            <a:r>
              <a:rPr lang="en-US" sz="1400" b="1" dirty="0"/>
              <a:t>Alissa and Mitch Williams, Snohomish, WA</a:t>
            </a:r>
          </a:p>
          <a:p>
            <a:r>
              <a:rPr lang="en-US" sz="1400" b="1" dirty="0"/>
              <a:t>Dennis </a:t>
            </a:r>
            <a:r>
              <a:rPr lang="en-US" sz="1400" b="1" dirty="0" err="1"/>
              <a:t>Worthen</a:t>
            </a:r>
            <a:r>
              <a:rPr lang="en-US" sz="1400" b="1" dirty="0"/>
              <a:t>, PhD</a:t>
            </a:r>
          </a:p>
          <a:p>
            <a:r>
              <a:rPr lang="en-US" sz="1400" b="1" dirty="0"/>
              <a:t>Steve Bingo, Project Archivist, Manuscripts, Archives, and Special Collections, Washington State University, Pullman, WA</a:t>
            </a:r>
          </a:p>
          <a:p>
            <a:r>
              <a:rPr lang="en-US" sz="1400" b="1" dirty="0"/>
              <a:t>Deb Hollis, Department of Special Collections &amp; Preservation, University of Colorado Boulder Libraries, Boulder, CO</a:t>
            </a:r>
          </a:p>
          <a:p>
            <a:r>
              <a:rPr lang="en-US" sz="1400" b="1" dirty="0"/>
              <a:t>Jamie </a:t>
            </a:r>
            <a:r>
              <a:rPr lang="en-US" sz="1400" b="1" dirty="0" err="1"/>
              <a:t>Henricks</a:t>
            </a:r>
            <a:r>
              <a:rPr lang="en-US" sz="1400" b="1" dirty="0"/>
              <a:t>, Archivist, Japanese American National Museum, Los Angeles, CA</a:t>
            </a:r>
          </a:p>
          <a:p>
            <a:r>
              <a:rPr lang="en-US" sz="1400" b="1" dirty="0"/>
              <a:t>Kelly </a:t>
            </a:r>
            <a:r>
              <a:rPr lang="en-US" sz="1400" b="1" dirty="0" err="1"/>
              <a:t>Mikiko</a:t>
            </a:r>
            <a:r>
              <a:rPr lang="en-US" sz="1400" b="1" dirty="0"/>
              <a:t> Gates, Collections Assistant, Japanese American National Museum, Los Angeles, CA</a:t>
            </a:r>
          </a:p>
          <a:p>
            <a:r>
              <a:rPr lang="en-US" sz="1400" b="1" dirty="0"/>
              <a:t>Caitlin </a:t>
            </a:r>
            <a:r>
              <a:rPr lang="en-US" sz="1400" b="1" dirty="0" err="1"/>
              <a:t>Oiye</a:t>
            </a:r>
            <a:r>
              <a:rPr lang="en-US" sz="1400" b="1" dirty="0"/>
              <a:t> Coon, </a:t>
            </a:r>
            <a:r>
              <a:rPr lang="en-US" sz="1400" b="1" dirty="0" err="1"/>
              <a:t>Densho</a:t>
            </a:r>
            <a:r>
              <a:rPr lang="en-US" sz="1400" b="1" dirty="0"/>
              <a:t>, Seattle, WA</a:t>
            </a:r>
          </a:p>
          <a:p>
            <a:r>
              <a:rPr lang="en-US" sz="1400" b="1" dirty="0"/>
              <a:t>Tom Ikeda, Executive Director, </a:t>
            </a:r>
            <a:r>
              <a:rPr lang="en-US" sz="1400" b="1" dirty="0" err="1"/>
              <a:t>Densho</a:t>
            </a:r>
            <a:r>
              <a:rPr lang="en-US" sz="1400" b="1" dirty="0"/>
              <a:t>, Seattle, WA</a:t>
            </a:r>
          </a:p>
          <a:p>
            <a:r>
              <a:rPr lang="en-US" sz="1400" b="1" dirty="0" err="1"/>
              <a:t>Densho</a:t>
            </a:r>
            <a:r>
              <a:rPr lang="en-US" sz="1400" b="1" dirty="0"/>
              <a:t> Museum, Seattle, WA</a:t>
            </a:r>
          </a:p>
          <a:p>
            <a:r>
              <a:rPr lang="en-US" sz="1400" b="1" dirty="0"/>
              <a:t>Japanese American National Museum, Los Angeles, CA</a:t>
            </a:r>
          </a:p>
          <a:p>
            <a:endParaRPr lang="en-US" dirty="0"/>
          </a:p>
        </p:txBody>
      </p:sp>
    </p:spTree>
    <p:extLst>
      <p:ext uri="{BB962C8B-B14F-4D97-AF65-F5344CB8AC3E}">
        <p14:creationId xmlns:p14="http://schemas.microsoft.com/office/powerpoint/2010/main" val="328679257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Shape 833"/>
          <p:cNvSpPr txBox="1">
            <a:spLocks noGrp="1"/>
          </p:cNvSpPr>
          <p:nvPr>
            <p:ph type="title"/>
          </p:nvPr>
        </p:nvSpPr>
        <p:spPr>
          <a:xfrm>
            <a:off x="304800" y="76200"/>
            <a:ext cx="8229600" cy="74136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4000"/>
              <a:buFont typeface="Verdana"/>
              <a:buNone/>
            </a:pPr>
            <a:r>
              <a:rPr lang="en-US" sz="40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	Contact Information</a:t>
            </a:r>
            <a:endParaRPr sz="40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endParaRPr>
          </a:p>
        </p:txBody>
      </p:sp>
      <p:sp>
        <p:nvSpPr>
          <p:cNvPr id="834" name="Shape 834"/>
          <p:cNvSpPr txBox="1">
            <a:spLocks noGrp="1"/>
          </p:cNvSpPr>
          <p:nvPr>
            <p:ph type="body" idx="1"/>
          </p:nvPr>
        </p:nvSpPr>
        <p:spPr>
          <a:xfrm>
            <a:off x="152400" y="838200"/>
            <a:ext cx="8839200" cy="5110163"/>
          </a:xfrm>
          <a:prstGeom prst="rect">
            <a:avLst/>
          </a:prstGeom>
          <a:solidFill>
            <a:schemeClr val="bg1">
              <a:lumMod val="85000"/>
              <a:alpha val="23000"/>
            </a:schemeClr>
          </a:solidFill>
          <a:ln w="19050">
            <a:solidFill>
              <a:srgbClr val="2216C0"/>
            </a:solidFill>
            <a:prstDash val="sysDash"/>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E79805"/>
              </a:buClr>
              <a:buSzPts val="2240"/>
              <a:buFont typeface="Noto Sans Symbols"/>
              <a:buNone/>
            </a:pPr>
            <a:r>
              <a:rPr lang="en-US" sz="2400" b="1"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Speaker</a:t>
            </a: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Megan R. </a:t>
            </a:r>
            <a:r>
              <a:rPr lang="en-US" sz="2400" b="0" i="0" u="none" strike="noStrike" cap="none" dirty="0" err="1">
                <a:solidFill>
                  <a:srgbClr val="595959"/>
                </a:solidFill>
                <a:effectLst>
                  <a:outerShdw blurRad="38100" dist="38100" dir="2700000" algn="tl">
                    <a:srgbClr val="000000">
                      <a:alpha val="43137"/>
                    </a:srgbClr>
                  </a:outerShdw>
                </a:effectLst>
                <a:latin typeface="Verdana"/>
                <a:ea typeface="Verdana"/>
                <a:cs typeface="Verdana"/>
                <a:sym typeface="Verdana"/>
              </a:rPr>
              <a:t>Undeberg</a:t>
            </a: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a:t>
            </a:r>
            <a:endParaRPr sz="2400" dirty="0">
              <a:effectLst>
                <a:outerShdw blurRad="38100" dist="38100" dir="2700000" algn="tl">
                  <a:srgbClr val="000000">
                    <a:alpha val="43137"/>
                  </a:srgbClr>
                </a:outerShdw>
              </a:effectLst>
            </a:endParaRPr>
          </a:p>
          <a:p>
            <a:pPr marL="0" marR="0" lvl="0" indent="0" algn="l" rtl="0">
              <a:lnSpc>
                <a:spcPct val="150000"/>
              </a:lnSpc>
              <a:spcBef>
                <a:spcPts val="0"/>
              </a:spcBef>
              <a:spcAft>
                <a:spcPts val="0"/>
              </a:spcAft>
              <a:buClr>
                <a:srgbClr val="E79805"/>
              </a:buClr>
              <a:buSzPts val="2240"/>
              <a:buFont typeface="Noto Sans Symbols"/>
              <a:buNone/>
            </a:pP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Phone: 218.726.6039</a:t>
            </a:r>
            <a:endParaRPr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endParaRPr>
          </a:p>
          <a:p>
            <a:pPr marL="0" marR="0" lvl="0" indent="0" algn="l" rtl="0">
              <a:lnSpc>
                <a:spcPct val="150000"/>
              </a:lnSpc>
              <a:spcBef>
                <a:spcPts val="0"/>
              </a:spcBef>
              <a:spcAft>
                <a:spcPts val="0"/>
              </a:spcAft>
              <a:buClr>
                <a:srgbClr val="E79805"/>
              </a:buClr>
              <a:buSzPts val="2240"/>
              <a:buFont typeface="Noto Sans Symbols"/>
              <a:buNone/>
            </a:pP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Email:  </a:t>
            </a:r>
            <a:r>
              <a:rPr lang="en-US" sz="2400" b="0" i="0" u="sng" strike="noStrike" cap="none" dirty="0">
                <a:solidFill>
                  <a:schemeClr val="hlink"/>
                </a:solidFill>
                <a:effectLst>
                  <a:outerShdw blurRad="38100" dist="38100" dir="2700000" algn="tl">
                    <a:srgbClr val="000000">
                      <a:alpha val="43137"/>
                    </a:srgbClr>
                  </a:outerShdw>
                </a:effectLst>
                <a:latin typeface="Verdana"/>
                <a:ea typeface="Verdana"/>
                <a:cs typeface="Verdana"/>
                <a:sym typeface="Verdana"/>
                <a:hlinkClick r:id="rId3"/>
              </a:rPr>
              <a:t>undeberg@d.umn.edu</a:t>
            </a: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a:t>
            </a:r>
          </a:p>
          <a:p>
            <a:pPr marL="0" marR="0" lvl="0" indent="0" algn="l" rtl="0">
              <a:lnSpc>
                <a:spcPct val="150000"/>
              </a:lnSpc>
              <a:spcBef>
                <a:spcPts val="0"/>
              </a:spcBef>
              <a:spcAft>
                <a:spcPts val="0"/>
              </a:spcAft>
              <a:buClr>
                <a:srgbClr val="E79805"/>
              </a:buClr>
              <a:buSzPts val="2240"/>
              <a:buFont typeface="Noto Sans Symbols"/>
              <a:buNone/>
            </a:pPr>
            <a:r>
              <a:rPr lang="en-US" sz="2400" i="1" dirty="0">
                <a:effectLst>
                  <a:outerShdw blurRad="38100" dist="38100" dir="2700000" algn="tl">
                    <a:srgbClr val="000000">
                      <a:alpha val="43137"/>
                    </a:srgbClr>
                  </a:outerShdw>
                </a:effectLst>
              </a:rPr>
              <a:t>After July 1, 2018:  </a:t>
            </a:r>
          </a:p>
          <a:p>
            <a:pPr marL="0" indent="0">
              <a:buNone/>
            </a:pPr>
            <a:r>
              <a:rPr lang="en-US" sz="2400" i="1" dirty="0">
                <a:effectLst>
                  <a:outerShdw blurRad="38100" dist="38100" dir="2700000" algn="tl">
                    <a:srgbClr val="000000">
                      <a:alpha val="43137"/>
                    </a:srgbClr>
                  </a:outerShdw>
                </a:effectLst>
              </a:rPr>
              <a:t>	Phone: 509.358.7737</a:t>
            </a:r>
          </a:p>
          <a:p>
            <a:pPr marL="0" indent="0">
              <a:buNone/>
            </a:pPr>
            <a:r>
              <a:rPr lang="en-US" sz="2400" i="1" dirty="0">
                <a:effectLst>
                  <a:outerShdw blurRad="38100" dist="38100" dir="2700000" algn="tl">
                    <a:srgbClr val="000000">
                      <a:alpha val="43137"/>
                    </a:srgbClr>
                  </a:outerShdw>
                </a:effectLst>
              </a:rPr>
              <a:t>	Email:  meganru@wsu.edu</a:t>
            </a:r>
          </a:p>
          <a:p>
            <a:pPr marL="0" marR="0" lvl="0" indent="0" algn="l" rtl="0">
              <a:lnSpc>
                <a:spcPct val="150000"/>
              </a:lnSpc>
              <a:spcBef>
                <a:spcPts val="0"/>
              </a:spcBef>
              <a:spcAft>
                <a:spcPts val="0"/>
              </a:spcAft>
              <a:buClr>
                <a:srgbClr val="E79805"/>
              </a:buClr>
              <a:buSzPts val="2240"/>
              <a:buFont typeface="Noto Sans Symbols"/>
              <a:buNone/>
            </a:pPr>
            <a:r>
              <a:rPr lang="en-US" sz="2400" b="1"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Moderator</a:t>
            </a: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a:t>
            </a:r>
            <a:r>
              <a:rPr lang="en-US" sz="2400" b="0" i="0" u="none" strike="noStrike" cap="none" dirty="0" err="1">
                <a:solidFill>
                  <a:srgbClr val="595959"/>
                </a:solidFill>
                <a:effectLst>
                  <a:outerShdw blurRad="38100" dist="38100" dir="2700000" algn="tl">
                    <a:srgbClr val="000000">
                      <a:alpha val="43137"/>
                    </a:srgbClr>
                  </a:outerShdw>
                </a:effectLst>
                <a:latin typeface="Verdana"/>
                <a:ea typeface="Verdana"/>
                <a:cs typeface="Verdana"/>
                <a:sym typeface="Verdana"/>
              </a:rPr>
              <a:t>Ettie</a:t>
            </a: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Rosenberg </a:t>
            </a:r>
            <a:endParaRPr sz="2400" dirty="0">
              <a:effectLst>
                <a:outerShdw blurRad="38100" dist="38100" dir="2700000" algn="tl">
                  <a:srgbClr val="000000">
                    <a:alpha val="43137"/>
                  </a:srgbClr>
                </a:outerShdw>
              </a:effectLst>
            </a:endParaRPr>
          </a:p>
          <a:p>
            <a:pPr marL="0" marR="0" lvl="0" indent="0" algn="l" rtl="0">
              <a:lnSpc>
                <a:spcPct val="150000"/>
              </a:lnSpc>
              <a:spcBef>
                <a:spcPts val="0"/>
              </a:spcBef>
              <a:spcAft>
                <a:spcPts val="0"/>
              </a:spcAft>
              <a:buClr>
                <a:srgbClr val="E79805"/>
              </a:buClr>
              <a:buSzPts val="2240"/>
              <a:buFont typeface="Noto Sans Symbols"/>
              <a:buNone/>
            </a:pP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Phone: 323. 454. 5024</a:t>
            </a:r>
            <a:endParaRPr sz="2400" dirty="0">
              <a:effectLst>
                <a:outerShdw blurRad="38100" dist="38100" dir="2700000" algn="tl">
                  <a:srgbClr val="000000">
                    <a:alpha val="43137"/>
                  </a:srgbClr>
                </a:outerShdw>
              </a:effectLst>
            </a:endParaRPr>
          </a:p>
          <a:p>
            <a:pPr marL="0" marR="0" lvl="0" indent="0" algn="l" rtl="0">
              <a:lnSpc>
                <a:spcPct val="150000"/>
              </a:lnSpc>
              <a:spcBef>
                <a:spcPts val="0"/>
              </a:spcBef>
              <a:spcAft>
                <a:spcPts val="0"/>
              </a:spcAft>
              <a:buClr>
                <a:srgbClr val="E79805"/>
              </a:buClr>
              <a:buSzPts val="2240"/>
              <a:buFont typeface="Noto Sans Symbols"/>
              <a:buNone/>
            </a:pPr>
            <a:r>
              <a:rPr lang="en-US"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	Email: </a:t>
            </a:r>
            <a:r>
              <a:rPr lang="en-US" sz="2400" b="0" i="0" u="sng" strike="noStrike" cap="none" dirty="0">
                <a:solidFill>
                  <a:schemeClr val="hlink"/>
                </a:solidFill>
                <a:effectLst>
                  <a:outerShdw blurRad="38100" dist="38100" dir="2700000" algn="tl">
                    <a:srgbClr val="000000">
                      <a:alpha val="43137"/>
                    </a:srgbClr>
                  </a:outerShdw>
                </a:effectLst>
                <a:latin typeface="Verdana"/>
                <a:ea typeface="Verdana"/>
                <a:cs typeface="Verdana"/>
                <a:sym typeface="Verdana"/>
                <a:hlinkClick r:id="rId4"/>
              </a:rPr>
              <a:t>erosenberg@westcoastuniversity.edu</a:t>
            </a:r>
            <a:endParaRPr sz="24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endParaRPr>
          </a:p>
        </p:txBody>
      </p:sp>
    </p:spTree>
    <p:extLst>
      <p:ext uri="{BB962C8B-B14F-4D97-AF65-F5344CB8AC3E}">
        <p14:creationId xmlns:p14="http://schemas.microsoft.com/office/powerpoint/2010/main" val="3758217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Shape 816"/>
          <p:cNvSpPr txBox="1">
            <a:spLocks noGrp="1"/>
          </p:cNvSpPr>
          <p:nvPr>
            <p:ph type="title"/>
          </p:nvPr>
        </p:nvSpPr>
        <p:spPr>
          <a:xfrm>
            <a:off x="457200" y="274638"/>
            <a:ext cx="8229600" cy="55267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3600"/>
              <a:buFont typeface="Verdana"/>
              <a:buNone/>
            </a:pPr>
            <a:r>
              <a:rPr lang="en-US" sz="36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	References </a:t>
            </a:r>
            <a:endParaRPr sz="36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endParaRPr>
          </a:p>
        </p:txBody>
      </p:sp>
      <p:sp>
        <p:nvSpPr>
          <p:cNvPr id="817" name="Shape 817"/>
          <p:cNvSpPr txBox="1">
            <a:spLocks noGrp="1"/>
          </p:cNvSpPr>
          <p:nvPr>
            <p:ph type="body" idx="1"/>
          </p:nvPr>
        </p:nvSpPr>
        <p:spPr>
          <a:xfrm>
            <a:off x="754912" y="827314"/>
            <a:ext cx="7931887" cy="5298849"/>
          </a:xfrm>
          <a:prstGeom prst="rect">
            <a:avLst/>
          </a:prstGeom>
          <a:noFill/>
          <a:ln>
            <a:noFill/>
          </a:ln>
        </p:spPr>
        <p:txBody>
          <a:bodyPr spcFirstLastPara="1" wrap="square" lIns="91425" tIns="45700" rIns="91425" bIns="45700" anchor="t" anchorCtr="0">
            <a:noAutofit/>
          </a:bodyPr>
          <a:lstStyle/>
          <a:p>
            <a:pPr marL="485140" indent="-342900"/>
            <a:endParaRPr lang="en-US" sz="2400" b="0" i="0" u="none" strike="noStrike" cap="none" dirty="0">
              <a:solidFill>
                <a:srgbClr val="595959"/>
              </a:solidFill>
              <a:latin typeface="Verdana"/>
              <a:ea typeface="Verdana"/>
              <a:cs typeface="Verdana"/>
              <a:sym typeface="Verdana"/>
            </a:endParaRPr>
          </a:p>
          <a:p>
            <a:pPr marL="485140" indent="-342900"/>
            <a:r>
              <a:rPr lang="en-US" sz="2400" b="1" i="1" dirty="0">
                <a:solidFill>
                  <a:srgbClr val="0C1BA6"/>
                </a:solidFill>
              </a:rPr>
              <a:t>As there are too many references to fit on a single slide or two, references will be available upon request from Dr. </a:t>
            </a:r>
            <a:r>
              <a:rPr lang="en-US" sz="2400" b="1" i="1" dirty="0" err="1">
                <a:solidFill>
                  <a:srgbClr val="0C1BA6"/>
                </a:solidFill>
              </a:rPr>
              <a:t>Undeberg</a:t>
            </a:r>
            <a:r>
              <a:rPr lang="en-US" sz="2400" b="1" i="1" dirty="0">
                <a:solidFill>
                  <a:srgbClr val="0C1BA6"/>
                </a:solidFill>
              </a:rPr>
              <a:t>, whose contact information is provided on the </a:t>
            </a:r>
            <a:r>
              <a:rPr lang="en-US" sz="2400" b="1" i="1">
                <a:solidFill>
                  <a:srgbClr val="0C1BA6"/>
                </a:solidFill>
              </a:rPr>
              <a:t>previous slide</a:t>
            </a:r>
            <a:endParaRPr sz="2400" b="0" i="0" u="none" strike="noStrike" cap="none" dirty="0">
              <a:solidFill>
                <a:srgbClr val="0C1BA6"/>
              </a:solidFill>
              <a:sym typeface="Verdana"/>
            </a:endParaRPr>
          </a:p>
        </p:txBody>
      </p:sp>
    </p:spTree>
    <p:extLst>
      <p:ext uri="{BB962C8B-B14F-4D97-AF65-F5344CB8AC3E}">
        <p14:creationId xmlns:p14="http://schemas.microsoft.com/office/powerpoint/2010/main" val="4218798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C1BA6"/>
                </a:solidFill>
              </a:rPr>
              <a:t>“Dear Johnny </a:t>
            </a:r>
            <a:r>
              <a:rPr lang="en-US" dirty="0" err="1">
                <a:solidFill>
                  <a:srgbClr val="0C1BA6"/>
                </a:solidFill>
              </a:rPr>
              <a:t>Niku</a:t>
            </a:r>
            <a:r>
              <a:rPr lang="en-US" dirty="0">
                <a:solidFill>
                  <a:srgbClr val="0C1BA6"/>
                </a:solidFill>
              </a:rPr>
              <a:t>-Bone,”</a:t>
            </a:r>
          </a:p>
        </p:txBody>
      </p:sp>
      <p:sp>
        <p:nvSpPr>
          <p:cNvPr id="5" name="Text Placeholder 4"/>
          <p:cNvSpPr>
            <a:spLocks noGrp="1"/>
          </p:cNvSpPr>
          <p:nvPr>
            <p:ph type="body" idx="1"/>
          </p:nvPr>
        </p:nvSpPr>
        <p:spPr>
          <a:xfrm>
            <a:off x="382772" y="1392864"/>
            <a:ext cx="8367823" cy="4848447"/>
          </a:xfrm>
        </p:spPr>
        <p:txBody>
          <a:bodyPr/>
          <a:lstStyle/>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John Bonomi was a salesman for Brunswig, and his area included the Little Tokyo area in Los Angeles, CA</a:t>
            </a:r>
          </a:p>
          <a:p>
            <a:pPr>
              <a:buFont typeface="Wingdings" panose="05000000000000000000" pitchFamily="2" charset="2"/>
              <a:buChar char="Ø"/>
            </a:pPr>
            <a:endParaRPr lang="en-US" sz="20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He enjoyed not only a great business relationship with the pharmacists he served, but also one on a personal level </a:t>
            </a:r>
          </a:p>
          <a:p>
            <a:pPr>
              <a:buFont typeface="Wingdings" panose="05000000000000000000" pitchFamily="2" charset="2"/>
              <a:buChar char="Ø"/>
            </a:pPr>
            <a:endParaRPr lang="en-US" sz="20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Correspondence that follows from Japanese American pharmacists to John Bonomi and wife, Lillian, opened researchers’ eyes about the situation unfolding in 1942…</a:t>
            </a:r>
            <a:r>
              <a:rPr lang="en-US" sz="2000" b="1" dirty="0">
                <a:solidFill>
                  <a:schemeClr val="accent5">
                    <a:lumMod val="75000"/>
                  </a:schemeClr>
                </a:solidFill>
                <a:effectLst>
                  <a:outerShdw blurRad="38100" dist="38100" dir="2700000" algn="tl">
                    <a:srgbClr val="000000">
                      <a:alpha val="43137"/>
                    </a:srgbClr>
                  </a:outerShdw>
                </a:effectLst>
                <a:sym typeface="Wingdings" panose="05000000000000000000" pitchFamily="2" charset="2"/>
              </a:rPr>
              <a:t></a:t>
            </a:r>
            <a:endParaRPr lang="en-US" sz="2000" b="1" dirty="0">
              <a:solidFill>
                <a:schemeClr val="accent5">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53026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C1BA6"/>
                </a:solidFill>
              </a:rPr>
              <a:t>“Dear Johnny </a:t>
            </a:r>
            <a:r>
              <a:rPr lang="en-US" dirty="0" err="1">
                <a:solidFill>
                  <a:srgbClr val="0C1BA6"/>
                </a:solidFill>
              </a:rPr>
              <a:t>Niku</a:t>
            </a:r>
            <a:r>
              <a:rPr lang="en-US" dirty="0">
                <a:solidFill>
                  <a:srgbClr val="0C1BA6"/>
                </a:solidFill>
              </a:rPr>
              <a:t>-Bone,”</a:t>
            </a:r>
          </a:p>
        </p:txBody>
      </p:sp>
      <p:pic>
        <p:nvPicPr>
          <p:cNvPr id="6" name="Picture 5"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708" y="1403498"/>
            <a:ext cx="7623543" cy="4997302"/>
          </a:xfrm>
          <a:prstGeom prst="rect">
            <a:avLst/>
          </a:prstGeom>
          <a:noFill/>
          <a:ln>
            <a:noFill/>
          </a:ln>
        </p:spPr>
      </p:pic>
      <p:sp>
        <p:nvSpPr>
          <p:cNvPr id="3" name="TextBox 2"/>
          <p:cNvSpPr txBox="1"/>
          <p:nvPr/>
        </p:nvSpPr>
        <p:spPr>
          <a:xfrm>
            <a:off x="1040130" y="1577340"/>
            <a:ext cx="3108960" cy="5324535"/>
          </a:xfrm>
          <a:prstGeom prst="rect">
            <a:avLst/>
          </a:prstGeom>
          <a:noFill/>
        </p:spPr>
        <p:txBody>
          <a:bodyPr wrap="square" rtlCol="0">
            <a:spAutoFit/>
          </a:bodyPr>
          <a:lstStyle/>
          <a:p>
            <a:r>
              <a:rPr lang="en-US" sz="1600" dirty="0"/>
              <a:t>Seven pharmacists from the Little </a:t>
            </a:r>
            <a:r>
              <a:rPr lang="en-US" sz="1600" dirty="0" err="1"/>
              <a:t>Toyko</a:t>
            </a:r>
            <a:r>
              <a:rPr lang="en-US" sz="1600" dirty="0"/>
              <a:t> area of Los Angeles corresponded with John Bonomi in 1942 onward.  These letters were authored by</a:t>
            </a:r>
          </a:p>
          <a:p>
            <a:endParaRPr lang="en-US" sz="1600" dirty="0"/>
          </a:p>
          <a:p>
            <a:pPr marL="228600" indent="-228600">
              <a:buAutoNum type="arabicPeriod"/>
            </a:pPr>
            <a:r>
              <a:rPr lang="en-US" sz="1600" dirty="0" err="1"/>
              <a:t>Mutsumi</a:t>
            </a:r>
            <a:r>
              <a:rPr lang="en-US" sz="1600" dirty="0"/>
              <a:t> “</a:t>
            </a:r>
            <a:r>
              <a:rPr lang="en-US" sz="1600" dirty="0" err="1"/>
              <a:t>Muts</a:t>
            </a:r>
            <a:r>
              <a:rPr lang="en-US" sz="1600" dirty="0"/>
              <a:t>” </a:t>
            </a:r>
            <a:r>
              <a:rPr lang="en-US" sz="1600" dirty="0" err="1"/>
              <a:t>Nobe</a:t>
            </a:r>
            <a:endParaRPr lang="en-US" sz="1600" dirty="0"/>
          </a:p>
          <a:p>
            <a:pPr marL="228600" indent="-228600">
              <a:buAutoNum type="arabicPeriod"/>
            </a:pPr>
            <a:endParaRPr lang="en-US" sz="1600" dirty="0"/>
          </a:p>
          <a:p>
            <a:pPr marL="228600" indent="-228600">
              <a:buAutoNum type="arabicPeriod"/>
            </a:pPr>
            <a:r>
              <a:rPr lang="en-US" sz="1600" dirty="0"/>
              <a:t>Masaru “</a:t>
            </a:r>
            <a:r>
              <a:rPr lang="en-US" sz="1600" dirty="0" err="1"/>
              <a:t>Masy</a:t>
            </a:r>
            <a:r>
              <a:rPr lang="en-US" sz="1600" dirty="0"/>
              <a:t>” </a:t>
            </a:r>
            <a:r>
              <a:rPr lang="en-US" sz="1600" dirty="0" err="1"/>
              <a:t>Masuoka</a:t>
            </a:r>
            <a:endParaRPr lang="en-US" sz="1600" dirty="0"/>
          </a:p>
          <a:p>
            <a:pPr marL="228600" indent="-228600">
              <a:buAutoNum type="arabicPeriod"/>
            </a:pPr>
            <a:endParaRPr lang="en-US" sz="1600" dirty="0"/>
          </a:p>
          <a:p>
            <a:pPr marL="228600" indent="-228600">
              <a:buAutoNum type="arabicPeriod"/>
            </a:pPr>
            <a:r>
              <a:rPr lang="en-US" sz="1600" dirty="0"/>
              <a:t>Johnny Toshiyuki</a:t>
            </a:r>
          </a:p>
          <a:p>
            <a:pPr marL="228600" indent="-228600">
              <a:buAutoNum type="arabicPeriod"/>
            </a:pPr>
            <a:endParaRPr lang="en-US" sz="1600" dirty="0"/>
          </a:p>
          <a:p>
            <a:pPr marL="228600" indent="-228600">
              <a:buAutoNum type="arabicPeriod"/>
            </a:pPr>
            <a:r>
              <a:rPr lang="en-US" sz="1600" dirty="0"/>
              <a:t>David S. Miyamoto</a:t>
            </a:r>
          </a:p>
          <a:p>
            <a:pPr marL="228600" indent="-228600">
              <a:buAutoNum type="arabicPeriod"/>
            </a:pPr>
            <a:endParaRPr lang="en-US" sz="1600" dirty="0"/>
          </a:p>
          <a:p>
            <a:pPr marL="228600" indent="-228600">
              <a:buAutoNum type="arabicPeriod"/>
            </a:pPr>
            <a:r>
              <a:rPr lang="en-US" sz="1600" dirty="0"/>
              <a:t>Fred </a:t>
            </a:r>
            <a:r>
              <a:rPr lang="en-US" sz="1600" dirty="0" err="1"/>
              <a:t>Sakuda</a:t>
            </a:r>
            <a:endParaRPr lang="en-US" sz="1600" dirty="0"/>
          </a:p>
          <a:p>
            <a:pPr marL="228600" indent="-228600">
              <a:buAutoNum type="arabicPeriod"/>
            </a:pPr>
            <a:endParaRPr lang="en-US" sz="1600" dirty="0"/>
          </a:p>
          <a:p>
            <a:pPr marL="228600" indent="-228600">
              <a:buAutoNum type="arabicPeriod"/>
            </a:pPr>
            <a:r>
              <a:rPr lang="en-US" sz="1600" dirty="0"/>
              <a:t>Frank “Match” Kumamoto</a:t>
            </a:r>
          </a:p>
          <a:p>
            <a:pPr marL="228600" indent="-228600">
              <a:buAutoNum type="arabicPeriod"/>
            </a:pPr>
            <a:endParaRPr lang="en-US" sz="1600" dirty="0"/>
          </a:p>
          <a:p>
            <a:pPr marL="228600" indent="-228600">
              <a:buAutoNum type="arabicPeriod"/>
            </a:pPr>
            <a:r>
              <a:rPr lang="en-US" sz="1600" dirty="0"/>
              <a:t>Ryo </a:t>
            </a:r>
            <a:r>
              <a:rPr lang="en-US" sz="1600" dirty="0" err="1"/>
              <a:t>Komae</a:t>
            </a:r>
            <a:endParaRPr lang="en-US" sz="1600" dirty="0"/>
          </a:p>
          <a:p>
            <a:pPr marL="228600" indent="-228600">
              <a:buAutoNum type="arabicPeriod"/>
            </a:pPr>
            <a:endParaRPr lang="en-US" sz="1200" dirty="0"/>
          </a:p>
          <a:p>
            <a:endParaRPr lang="en-US" sz="1200" dirty="0"/>
          </a:p>
          <a:p>
            <a:r>
              <a:rPr lang="en-US" sz="1200" dirty="0"/>
              <a:t>. </a:t>
            </a:r>
          </a:p>
        </p:txBody>
      </p:sp>
      <p:sp>
        <p:nvSpPr>
          <p:cNvPr id="5" name="TextBox 4"/>
          <p:cNvSpPr txBox="1"/>
          <p:nvPr/>
        </p:nvSpPr>
        <p:spPr>
          <a:xfrm>
            <a:off x="5017770" y="3166110"/>
            <a:ext cx="2594610" cy="1569660"/>
          </a:xfrm>
          <a:prstGeom prst="rect">
            <a:avLst/>
          </a:prstGeom>
          <a:noFill/>
        </p:spPr>
        <p:txBody>
          <a:bodyPr wrap="square" rtlCol="0">
            <a:spAutoFit/>
          </a:bodyPr>
          <a:lstStyle/>
          <a:p>
            <a:pPr algn="ctr"/>
            <a:r>
              <a:rPr lang="en-US" sz="1600" dirty="0"/>
              <a:t>From their letters, we visualize the hardships and creativity by which these pharmacists performed the duties of their profession.</a:t>
            </a:r>
          </a:p>
        </p:txBody>
      </p:sp>
    </p:spTree>
    <p:extLst>
      <p:ext uri="{BB962C8B-B14F-4D97-AF65-F5344CB8AC3E}">
        <p14:creationId xmlns:p14="http://schemas.microsoft.com/office/powerpoint/2010/main" val="3914984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31" y="271130"/>
            <a:ext cx="8314661" cy="1929810"/>
          </a:xfrm>
          <a:prstGeom prst="rect">
            <a:avLst/>
          </a:prstGeom>
          <a:noFill/>
          <a:ln>
            <a:noFill/>
          </a:ln>
        </p:spPr>
      </p:pic>
      <p:sp>
        <p:nvSpPr>
          <p:cNvPr id="375" name="Shape 375"/>
          <p:cNvSpPr txBox="1">
            <a:spLocks noGrp="1"/>
          </p:cNvSpPr>
          <p:nvPr>
            <p:ph type="title"/>
          </p:nvPr>
        </p:nvSpPr>
        <p:spPr>
          <a:xfrm>
            <a:off x="457200" y="274656"/>
            <a:ext cx="8229600" cy="1731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br>
              <a:rPr lang="en-US" sz="1800" dirty="0">
                <a:solidFill>
                  <a:srgbClr val="0C1BA6"/>
                </a:solidFill>
                <a:effectLst>
                  <a:outerShdw blurRad="38100" dist="38100" dir="2700000" algn="tl">
                    <a:srgbClr val="000000">
                      <a:alpha val="43137"/>
                    </a:srgbClr>
                  </a:outerShdw>
                </a:effectLst>
              </a:rPr>
            </a:br>
            <a:r>
              <a:rPr lang="en-US" sz="1800" i="1" dirty="0">
                <a:solidFill>
                  <a:srgbClr val="0C1BA6"/>
                </a:solidFill>
                <a:effectLst>
                  <a:outerShdw blurRad="38100" dist="38100" dir="2700000" algn="tl">
                    <a:srgbClr val="000000">
                      <a:alpha val="43137"/>
                    </a:srgbClr>
                  </a:outerShdw>
                </a:effectLst>
              </a:rPr>
              <a:t>“Well, here we are, in one of the best U.S. concentration camps as of Anno Domini, 1942…”  </a:t>
            </a:r>
            <a:endParaRPr sz="1800" i="1" dirty="0">
              <a:solidFill>
                <a:srgbClr val="0C1BA6"/>
              </a:solidFill>
              <a:effectLst>
                <a:outerShdw blurRad="38100" dist="38100" dir="2700000" algn="tl">
                  <a:srgbClr val="000000">
                    <a:alpha val="43137"/>
                  </a:srgbClr>
                </a:outerShdw>
              </a:effectLst>
            </a:endParaRPr>
          </a:p>
          <a:p>
            <a:pPr marL="914400" lvl="0" indent="457200" rtl="0">
              <a:spcBef>
                <a:spcPts val="0"/>
              </a:spcBef>
              <a:spcAft>
                <a:spcPts val="0"/>
              </a:spcAft>
              <a:buNone/>
            </a:pPr>
            <a:endParaRPr sz="1800" i="1" dirty="0">
              <a:solidFill>
                <a:srgbClr val="0C1BA6"/>
              </a:solidFill>
              <a:effectLst>
                <a:outerShdw blurRad="38100" dist="38100" dir="2700000" algn="tl">
                  <a:srgbClr val="000000">
                    <a:alpha val="43137"/>
                  </a:srgbClr>
                </a:outerShdw>
              </a:effectLst>
            </a:endParaRPr>
          </a:p>
          <a:p>
            <a:pPr marL="2743200" lvl="0" indent="457200">
              <a:spcBef>
                <a:spcPts val="0"/>
              </a:spcBef>
              <a:spcAft>
                <a:spcPts val="0"/>
              </a:spcAft>
              <a:buClr>
                <a:schemeClr val="dk1"/>
              </a:buClr>
              <a:buSzPts val="1100"/>
              <a:buFont typeface="Arial"/>
              <a:buNone/>
            </a:pPr>
            <a:r>
              <a:rPr lang="en-US" sz="1800" i="1" dirty="0" err="1">
                <a:solidFill>
                  <a:srgbClr val="0C1BA6"/>
                </a:solidFill>
                <a:effectLst>
                  <a:outerShdw blurRad="38100" dist="38100" dir="2700000" algn="tl">
                    <a:srgbClr val="000000">
                      <a:alpha val="43137"/>
                    </a:srgbClr>
                  </a:outerShdw>
                </a:effectLst>
              </a:rPr>
              <a:t>Muts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Nobe</a:t>
            </a:r>
            <a:r>
              <a:rPr lang="en-US" sz="1800" i="1" dirty="0">
                <a:solidFill>
                  <a:srgbClr val="0C1BA6"/>
                </a:solidFill>
                <a:effectLst>
                  <a:outerShdw blurRad="38100" dist="38100" dir="2700000" algn="tl">
                    <a:srgbClr val="000000">
                      <a:alpha val="43137"/>
                    </a:srgbClr>
                  </a:outerShdw>
                </a:effectLst>
              </a:rPr>
              <a:t> 17 May 1942</a:t>
            </a:r>
            <a:endParaRPr sz="1800" i="1" dirty="0">
              <a:solidFill>
                <a:srgbClr val="0C1BA6"/>
              </a:solidFill>
              <a:effectLst>
                <a:outerShdw blurRad="38100" dist="38100" dir="2700000" algn="tl">
                  <a:srgbClr val="000000">
                    <a:alpha val="43137"/>
                  </a:srgbClr>
                </a:outerShdw>
              </a:effectLst>
            </a:endParaRPr>
          </a:p>
        </p:txBody>
      </p:sp>
      <p:pic>
        <p:nvPicPr>
          <p:cNvPr id="377" name="Shape 377"/>
          <p:cNvPicPr preferRelativeResize="0"/>
          <p:nvPr/>
        </p:nvPicPr>
        <p:blipFill>
          <a:blip r:embed="rId4">
            <a:alphaModFix/>
          </a:blip>
          <a:stretch>
            <a:fillRect/>
          </a:stretch>
        </p:blipFill>
        <p:spPr>
          <a:xfrm>
            <a:off x="657649" y="2402959"/>
            <a:ext cx="7965356" cy="3468159"/>
          </a:xfrm>
          <a:prstGeom prst="rect">
            <a:avLst/>
          </a:prstGeom>
          <a:noFill/>
          <a:ln w="38100">
            <a:solidFill>
              <a:schemeClr val="accent1">
                <a:lumMod val="75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44" y="223285"/>
            <a:ext cx="8232258" cy="1860695"/>
          </a:xfrm>
          <a:prstGeom prst="rect">
            <a:avLst/>
          </a:prstGeom>
          <a:noFill/>
          <a:ln>
            <a:noFill/>
          </a:ln>
        </p:spPr>
      </p:pic>
      <p:sp>
        <p:nvSpPr>
          <p:cNvPr id="383" name="Shape 383"/>
          <p:cNvSpPr txBox="1">
            <a:spLocks noGrp="1"/>
          </p:cNvSpPr>
          <p:nvPr>
            <p:ph type="title"/>
          </p:nvPr>
        </p:nvSpPr>
        <p:spPr>
          <a:xfrm>
            <a:off x="640611" y="430689"/>
            <a:ext cx="8024924" cy="1483171"/>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br>
              <a:rPr lang="en-US" sz="1600" i="1" dirty="0">
                <a:solidFill>
                  <a:srgbClr val="0C1BA6"/>
                </a:solidFill>
                <a:effectLst>
                  <a:outerShdw blurRad="38100" dist="38100" dir="2700000" algn="tl">
                    <a:srgbClr val="000000">
                      <a:alpha val="43137"/>
                    </a:srgbClr>
                  </a:outerShdw>
                </a:effectLst>
              </a:rPr>
            </a:br>
            <a:r>
              <a:rPr lang="en-US" sz="1600" i="1" dirty="0">
                <a:solidFill>
                  <a:srgbClr val="0C1BA6"/>
                </a:solidFill>
                <a:effectLst>
                  <a:outerShdw blurRad="38100" dist="38100" dir="2700000" algn="tl">
                    <a:srgbClr val="000000">
                      <a:alpha val="43137"/>
                    </a:srgbClr>
                  </a:outerShdw>
                </a:effectLst>
              </a:rPr>
              <a:t>“....a vile westerly wind starts winding up around 5 every P.M. &amp; whoops hell-bent-for-leather lifting all of Arizona’s dust into our mouth, ears, nose, throat, rear end, </a:t>
            </a:r>
            <a:r>
              <a:rPr lang="en-US" sz="1600" i="1" dirty="0" err="1">
                <a:solidFill>
                  <a:srgbClr val="0C1BA6"/>
                </a:solidFill>
                <a:effectLst>
                  <a:outerShdw blurRad="38100" dist="38100" dir="2700000" algn="tl">
                    <a:srgbClr val="000000">
                      <a:alpha val="43137"/>
                    </a:srgbClr>
                  </a:outerShdw>
                </a:effectLst>
              </a:rPr>
              <a:t>etc</a:t>
            </a:r>
            <a:r>
              <a:rPr lang="en-US" sz="1600" i="1" dirty="0">
                <a:solidFill>
                  <a:srgbClr val="0C1BA6"/>
                </a:solidFill>
                <a:effectLst>
                  <a:outerShdw blurRad="38100" dist="38100" dir="2700000" algn="tl">
                    <a:srgbClr val="000000">
                      <a:alpha val="43137"/>
                    </a:srgbClr>
                  </a:outerShdw>
                </a:effectLst>
              </a:rPr>
              <a:t>, all at one time.”</a:t>
            </a:r>
            <a:endParaRPr sz="16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16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Muts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Nobe’s</a:t>
            </a:r>
            <a:r>
              <a:rPr lang="en-US" sz="1600" i="1" dirty="0">
                <a:solidFill>
                  <a:srgbClr val="0C1BA6"/>
                </a:solidFill>
                <a:effectLst>
                  <a:outerShdw blurRad="38100" dist="38100" dir="2700000" algn="tl">
                    <a:srgbClr val="000000">
                      <a:alpha val="43137"/>
                    </a:srgbClr>
                  </a:outerShdw>
                </a:effectLst>
              </a:rPr>
              <a:t> description of Poston’s environment</a:t>
            </a:r>
            <a:endParaRPr sz="1600" i="1" dirty="0">
              <a:solidFill>
                <a:srgbClr val="0C1BA6"/>
              </a:solidFill>
              <a:effectLst>
                <a:outerShdw blurRad="38100" dist="38100" dir="2700000" algn="tl">
                  <a:srgbClr val="000000">
                    <a:alpha val="43137"/>
                  </a:srgbClr>
                </a:outerShdw>
              </a:effectLst>
            </a:endParaRPr>
          </a:p>
        </p:txBody>
      </p:sp>
      <p:sp>
        <p:nvSpPr>
          <p:cNvPr id="384" name="Shape 384"/>
          <p:cNvSpPr txBox="1">
            <a:spLocks noGrp="1"/>
          </p:cNvSpPr>
          <p:nvPr>
            <p:ph type="body" idx="1"/>
          </p:nvPr>
        </p:nvSpPr>
        <p:spPr>
          <a:xfrm>
            <a:off x="934075" y="1985750"/>
            <a:ext cx="7752600" cy="4140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385" name="Shape 385"/>
          <p:cNvPicPr preferRelativeResize="0"/>
          <p:nvPr/>
        </p:nvPicPr>
        <p:blipFill>
          <a:blip r:embed="rId4">
            <a:alphaModFix/>
          </a:blip>
          <a:stretch>
            <a:fillRect/>
          </a:stretch>
        </p:blipFill>
        <p:spPr>
          <a:xfrm>
            <a:off x="531629" y="2360428"/>
            <a:ext cx="8038214" cy="3508744"/>
          </a:xfrm>
          <a:prstGeom prst="rect">
            <a:avLst/>
          </a:prstGeom>
          <a:noFill/>
          <a:ln w="38100">
            <a:solidFill>
              <a:schemeClr val="accent1">
                <a:lumMod val="75000"/>
              </a:schemeClr>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33" y="127591"/>
            <a:ext cx="8325293" cy="2073349"/>
          </a:xfrm>
          <a:prstGeom prst="rect">
            <a:avLst/>
          </a:prstGeom>
          <a:noFill/>
          <a:ln>
            <a:noFill/>
          </a:ln>
        </p:spPr>
      </p:pic>
      <p:sp>
        <p:nvSpPr>
          <p:cNvPr id="391" name="Shape 391"/>
          <p:cNvSpPr txBox="1">
            <a:spLocks noGrp="1"/>
          </p:cNvSpPr>
          <p:nvPr>
            <p:ph type="title"/>
          </p:nvPr>
        </p:nvSpPr>
        <p:spPr>
          <a:xfrm>
            <a:off x="457200" y="274649"/>
            <a:ext cx="8272130" cy="17664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br>
              <a:rPr lang="en-US" sz="1600" dirty="0">
                <a:solidFill>
                  <a:srgbClr val="0C1BA6"/>
                </a:solidFill>
                <a:effectLst>
                  <a:outerShdw blurRad="38100" dist="38100" dir="2700000" algn="tl">
                    <a:srgbClr val="000000">
                      <a:alpha val="43137"/>
                    </a:srgbClr>
                  </a:outerShdw>
                </a:effectLst>
              </a:rPr>
            </a:br>
            <a:r>
              <a:rPr lang="en-US" sz="1600" dirty="0">
                <a:solidFill>
                  <a:srgbClr val="0C1BA6"/>
                </a:solidFill>
                <a:effectLst>
                  <a:outerShdw blurRad="38100" dist="38100" dir="2700000" algn="tl">
                    <a:srgbClr val="000000">
                      <a:alpha val="43137"/>
                    </a:srgbClr>
                  </a:outerShdw>
                </a:effectLst>
              </a:rPr>
              <a:t>“...</a:t>
            </a:r>
            <a:r>
              <a:rPr lang="en-US" sz="1600" i="1" dirty="0">
                <a:solidFill>
                  <a:srgbClr val="0C1BA6"/>
                </a:solidFill>
                <a:effectLst>
                  <a:outerShdw blurRad="38100" dist="38100" dir="2700000" algn="tl">
                    <a:srgbClr val="000000">
                      <a:alpha val="43137"/>
                    </a:srgbClr>
                  </a:outerShdw>
                </a:effectLst>
              </a:rPr>
              <a:t>partitioned off into 4 rooms for 1 barrack building.  Five windows in ours &amp; plenty of space between the partition board so our neighbors’ secrets are also ours.”</a:t>
            </a:r>
            <a:br>
              <a:rPr lang="en-US" sz="1600" i="1" dirty="0">
                <a:solidFill>
                  <a:srgbClr val="0C1BA6"/>
                </a:solidFill>
                <a:effectLst>
                  <a:outerShdw blurRad="38100" dist="38100" dir="2700000" algn="tl">
                    <a:srgbClr val="000000">
                      <a:alpha val="43137"/>
                    </a:srgbClr>
                  </a:outerShdw>
                </a:effectLst>
              </a:rPr>
            </a:br>
            <a:br>
              <a:rPr lang="en-US" sz="1600" i="1" dirty="0">
                <a:solidFill>
                  <a:srgbClr val="0C1BA6"/>
                </a:solidFill>
                <a:effectLst>
                  <a:outerShdw blurRad="38100" dist="38100" dir="2700000" algn="tl">
                    <a:srgbClr val="000000">
                      <a:alpha val="43137"/>
                    </a:srgbClr>
                  </a:outerShdw>
                </a:effectLst>
              </a:rPr>
            </a:b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Muts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Nobe</a:t>
            </a:r>
            <a:r>
              <a:rPr lang="en-US" sz="1600" i="1" dirty="0">
                <a:solidFill>
                  <a:srgbClr val="0C1BA6"/>
                </a:solidFill>
                <a:effectLst>
                  <a:outerShdw blurRad="38100" dist="38100" dir="2700000" algn="tl">
                    <a:srgbClr val="000000">
                      <a:alpha val="43137"/>
                    </a:srgbClr>
                  </a:outerShdw>
                </a:effectLst>
              </a:rPr>
              <a:t>, 17 May 1942 on conditions of barracks at Poston</a:t>
            </a:r>
            <a:endParaRPr sz="1600" i="1" dirty="0">
              <a:solidFill>
                <a:srgbClr val="0C1BA6"/>
              </a:solidFill>
              <a:effectLst>
                <a:outerShdw blurRad="38100" dist="38100" dir="2700000" algn="tl">
                  <a:srgbClr val="000000">
                    <a:alpha val="43137"/>
                  </a:srgbClr>
                </a:outerShdw>
              </a:effectLst>
            </a:endParaRPr>
          </a:p>
        </p:txBody>
      </p:sp>
      <p:sp>
        <p:nvSpPr>
          <p:cNvPr id="392" name="Shape 392"/>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 </a:t>
            </a:r>
            <a:endParaRPr dirty="0"/>
          </a:p>
        </p:txBody>
      </p:sp>
      <p:pic>
        <p:nvPicPr>
          <p:cNvPr id="393" name="Shape 393"/>
          <p:cNvPicPr preferRelativeResize="0"/>
          <p:nvPr/>
        </p:nvPicPr>
        <p:blipFill>
          <a:blip r:embed="rId4">
            <a:alphaModFix/>
          </a:blip>
          <a:stretch>
            <a:fillRect/>
          </a:stretch>
        </p:blipFill>
        <p:spPr>
          <a:xfrm>
            <a:off x="646301" y="2392326"/>
            <a:ext cx="7902276" cy="3285462"/>
          </a:xfrm>
          <a:prstGeom prst="rect">
            <a:avLst/>
          </a:prstGeom>
          <a:noFill/>
          <a:ln w="38100">
            <a:solidFill>
              <a:schemeClr val="accent1">
                <a:lumMod val="75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464" y="101009"/>
            <a:ext cx="7857462" cy="1929810"/>
          </a:xfrm>
          <a:prstGeom prst="rect">
            <a:avLst/>
          </a:prstGeom>
          <a:noFill/>
          <a:ln>
            <a:noFill/>
          </a:ln>
        </p:spPr>
      </p:pic>
      <p:sp>
        <p:nvSpPr>
          <p:cNvPr id="399" name="Shape 399"/>
          <p:cNvSpPr txBox="1">
            <a:spLocks noGrp="1"/>
          </p:cNvSpPr>
          <p:nvPr>
            <p:ph type="title"/>
          </p:nvPr>
        </p:nvSpPr>
        <p:spPr>
          <a:xfrm>
            <a:off x="457200" y="274637"/>
            <a:ext cx="7793665" cy="1607325"/>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br>
              <a:rPr lang="en-US" sz="1800" dirty="0">
                <a:solidFill>
                  <a:srgbClr val="0C1BA6"/>
                </a:solidFill>
                <a:effectLst>
                  <a:outerShdw blurRad="38100" dist="38100" dir="2700000" algn="tl">
                    <a:srgbClr val="000000">
                      <a:alpha val="43137"/>
                    </a:srgbClr>
                  </a:outerShdw>
                </a:effectLst>
              </a:rPr>
            </a:br>
            <a:r>
              <a:rPr lang="en-US" sz="1800" dirty="0">
                <a:solidFill>
                  <a:srgbClr val="0C1BA6"/>
                </a:solidFill>
                <a:effectLst>
                  <a:outerShdw blurRad="38100" dist="38100" dir="2700000" algn="tl">
                    <a:srgbClr val="000000">
                      <a:alpha val="43137"/>
                    </a:srgbClr>
                  </a:outerShdw>
                </a:effectLst>
              </a:rPr>
              <a:t>“... men’s latrines and showers (no hot water yet--BRRR!)”</a:t>
            </a:r>
            <a:br>
              <a:rPr lang="en-US" sz="1800" dirty="0">
                <a:solidFill>
                  <a:srgbClr val="0C1BA6"/>
                </a:solidFill>
                <a:effectLst>
                  <a:outerShdw blurRad="38100" dist="38100" dir="2700000" algn="tl">
                    <a:srgbClr val="000000">
                      <a:alpha val="43137"/>
                    </a:srgbClr>
                  </a:outerShdw>
                </a:effectLst>
              </a:rPr>
            </a:br>
            <a:endParaRPr sz="1800"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dirty="0">
                <a:solidFill>
                  <a:srgbClr val="0C1BA6"/>
                </a:solidFill>
                <a:effectLst>
                  <a:outerShdw blurRad="38100" dist="38100" dir="2700000" algn="tl">
                    <a:srgbClr val="000000">
                      <a:alpha val="43137"/>
                    </a:srgbClr>
                  </a:outerShdw>
                </a:effectLst>
              </a:rPr>
              <a:t>					-</a:t>
            </a:r>
            <a:r>
              <a:rPr lang="en-US" sz="1800" dirty="0" err="1">
                <a:solidFill>
                  <a:srgbClr val="0C1BA6"/>
                </a:solidFill>
                <a:effectLst>
                  <a:outerShdw blurRad="38100" dist="38100" dir="2700000" algn="tl">
                    <a:srgbClr val="000000">
                      <a:alpha val="43137"/>
                    </a:srgbClr>
                  </a:outerShdw>
                </a:effectLst>
              </a:rPr>
              <a:t>Muts</a:t>
            </a:r>
            <a:r>
              <a:rPr lang="en-US" sz="1800" dirty="0">
                <a:solidFill>
                  <a:srgbClr val="0C1BA6"/>
                </a:solidFill>
                <a:effectLst>
                  <a:outerShdw blurRad="38100" dist="38100" dir="2700000" algn="tl">
                    <a:srgbClr val="000000">
                      <a:alpha val="43137"/>
                    </a:srgbClr>
                  </a:outerShdw>
                </a:effectLst>
              </a:rPr>
              <a:t> </a:t>
            </a:r>
            <a:r>
              <a:rPr lang="en-US" sz="1800" dirty="0" err="1">
                <a:solidFill>
                  <a:srgbClr val="0C1BA6"/>
                </a:solidFill>
                <a:effectLst>
                  <a:outerShdw blurRad="38100" dist="38100" dir="2700000" algn="tl">
                    <a:srgbClr val="000000">
                      <a:alpha val="43137"/>
                    </a:srgbClr>
                  </a:outerShdw>
                </a:effectLst>
              </a:rPr>
              <a:t>Nobe</a:t>
            </a:r>
            <a:r>
              <a:rPr lang="en-US" sz="1800" dirty="0">
                <a:solidFill>
                  <a:srgbClr val="0C1BA6"/>
                </a:solidFill>
                <a:effectLst>
                  <a:outerShdw blurRad="38100" dist="38100" dir="2700000" algn="tl">
                    <a:srgbClr val="000000">
                      <a:alpha val="43137"/>
                    </a:srgbClr>
                  </a:outerShdw>
                </a:effectLst>
              </a:rPr>
              <a:t>, 17 May 1942</a:t>
            </a:r>
            <a:endParaRPr sz="1800" dirty="0">
              <a:solidFill>
                <a:srgbClr val="0C1BA6"/>
              </a:solidFill>
              <a:effectLst>
                <a:outerShdw blurRad="38100" dist="38100" dir="2700000" algn="tl">
                  <a:srgbClr val="000000">
                    <a:alpha val="43137"/>
                  </a:srgbClr>
                </a:outerShdw>
              </a:effectLst>
            </a:endParaRPr>
          </a:p>
        </p:txBody>
      </p:sp>
      <p:sp>
        <p:nvSpPr>
          <p:cNvPr id="400" name="Shape 400"/>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401" name="Shape 401"/>
          <p:cNvPicPr preferRelativeResize="0"/>
          <p:nvPr/>
        </p:nvPicPr>
        <p:blipFill>
          <a:blip r:embed="rId4">
            <a:alphaModFix/>
          </a:blip>
          <a:stretch>
            <a:fillRect/>
          </a:stretch>
        </p:blipFill>
        <p:spPr>
          <a:xfrm>
            <a:off x="606055" y="2147777"/>
            <a:ext cx="7517218" cy="3636335"/>
          </a:xfrm>
          <a:prstGeom prst="rect">
            <a:avLst/>
          </a:prstGeom>
          <a:noFill/>
          <a:ln w="38100">
            <a:solidFill>
              <a:schemeClr val="accent1">
                <a:lumMod val="75000"/>
              </a:schemeClr>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667" y="122274"/>
            <a:ext cx="8218969" cy="1791586"/>
          </a:xfrm>
          <a:prstGeom prst="rect">
            <a:avLst/>
          </a:prstGeom>
          <a:noFill/>
          <a:ln>
            <a:noFill/>
          </a:ln>
        </p:spPr>
      </p:pic>
      <p:sp>
        <p:nvSpPr>
          <p:cNvPr id="407" name="Shape 407"/>
          <p:cNvSpPr txBox="1">
            <a:spLocks noGrp="1"/>
          </p:cNvSpPr>
          <p:nvPr>
            <p:ph type="title"/>
          </p:nvPr>
        </p:nvSpPr>
        <p:spPr>
          <a:xfrm>
            <a:off x="457200" y="274638"/>
            <a:ext cx="8229600" cy="162859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br>
              <a:rPr lang="en-US" sz="2000" dirty="0">
                <a:solidFill>
                  <a:srgbClr val="0C1BA6"/>
                </a:solidFill>
                <a:effectLst>
                  <a:outerShdw blurRad="38100" dist="38100" dir="2700000" algn="tl">
                    <a:srgbClr val="000000">
                      <a:alpha val="43137"/>
                    </a:srgbClr>
                  </a:outerShdw>
                </a:effectLst>
              </a:rPr>
            </a:br>
            <a:r>
              <a:rPr lang="en-US" sz="2000" i="1" dirty="0">
                <a:solidFill>
                  <a:srgbClr val="0C1BA6"/>
                </a:solidFill>
                <a:effectLst>
                  <a:outerShdw blurRad="38100" dist="38100" dir="2700000" algn="tl">
                    <a:srgbClr val="000000">
                      <a:alpha val="43137"/>
                    </a:srgbClr>
                  </a:outerShdw>
                </a:effectLst>
              </a:rPr>
              <a:t>“... after a little </a:t>
            </a:r>
            <a:r>
              <a:rPr lang="en-US" sz="2000" i="1" dirty="0" err="1">
                <a:solidFill>
                  <a:srgbClr val="0C1BA6"/>
                </a:solidFill>
                <a:effectLst>
                  <a:outerShdw blurRad="38100" dist="38100" dir="2700000" algn="tl">
                    <a:srgbClr val="000000">
                      <a:alpha val="43137"/>
                    </a:srgbClr>
                  </a:outerShdw>
                </a:effectLst>
              </a:rPr>
              <a:t>Nobe</a:t>
            </a:r>
            <a:r>
              <a:rPr lang="en-US" sz="2000" i="1" dirty="0">
                <a:solidFill>
                  <a:srgbClr val="0C1BA6"/>
                </a:solidFill>
                <a:effectLst>
                  <a:outerShdw blurRad="38100" dist="38100" dir="2700000" algn="tl">
                    <a:srgbClr val="000000">
                      <a:alpha val="43137"/>
                    </a:srgbClr>
                  </a:outerShdw>
                </a:effectLst>
              </a:rPr>
              <a:t> bull throwing I landed a permanent position as a hospital pharmacist.”</a:t>
            </a: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		--</a:t>
            </a:r>
            <a:r>
              <a:rPr lang="en-US" sz="2000" i="1" dirty="0" err="1">
                <a:solidFill>
                  <a:srgbClr val="0C1BA6"/>
                </a:solidFill>
                <a:effectLst>
                  <a:outerShdw blurRad="38100" dist="38100" dir="2700000" algn="tl">
                    <a:srgbClr val="000000">
                      <a:alpha val="43137"/>
                    </a:srgbClr>
                  </a:outerShdw>
                </a:effectLst>
              </a:rPr>
              <a:t>Muts</a:t>
            </a:r>
            <a:r>
              <a:rPr lang="en-US" sz="2000" i="1" dirty="0">
                <a:solidFill>
                  <a:srgbClr val="0C1BA6"/>
                </a:solidFill>
                <a:effectLst>
                  <a:outerShdw blurRad="38100" dist="38100" dir="2700000" algn="tl">
                    <a:srgbClr val="000000">
                      <a:alpha val="43137"/>
                    </a:srgbClr>
                  </a:outerShdw>
                </a:effectLst>
              </a:rPr>
              <a:t> </a:t>
            </a:r>
            <a:r>
              <a:rPr lang="en-US" sz="2000" i="1" dirty="0" err="1">
                <a:solidFill>
                  <a:srgbClr val="0C1BA6"/>
                </a:solidFill>
                <a:effectLst>
                  <a:outerShdw blurRad="38100" dist="38100" dir="2700000" algn="tl">
                    <a:srgbClr val="000000">
                      <a:alpha val="43137"/>
                    </a:srgbClr>
                  </a:outerShdw>
                </a:effectLst>
              </a:rPr>
              <a:t>Nobe</a:t>
            </a:r>
            <a:r>
              <a:rPr lang="en-US" sz="2000" i="1" dirty="0">
                <a:solidFill>
                  <a:srgbClr val="0C1BA6"/>
                </a:solidFill>
                <a:effectLst>
                  <a:outerShdw blurRad="38100" dist="38100" dir="2700000" algn="tl">
                    <a:srgbClr val="000000">
                      <a:alpha val="43137"/>
                    </a:srgbClr>
                  </a:outerShdw>
                </a:effectLst>
              </a:rPr>
              <a:t> to John Bonomi, 17 May 1942</a:t>
            </a:r>
            <a:endParaRPr sz="2000" i="1" dirty="0">
              <a:solidFill>
                <a:srgbClr val="0C1BA6"/>
              </a:solidFill>
              <a:effectLst>
                <a:outerShdw blurRad="38100" dist="38100" dir="2700000" algn="tl">
                  <a:srgbClr val="000000">
                    <a:alpha val="43137"/>
                  </a:srgbClr>
                </a:outerShdw>
              </a:effectLst>
            </a:endParaRPr>
          </a:p>
        </p:txBody>
      </p:sp>
      <p:sp>
        <p:nvSpPr>
          <p:cNvPr id="408" name="Shape 408"/>
          <p:cNvSpPr txBox="1">
            <a:spLocks noGrp="1"/>
          </p:cNvSpPr>
          <p:nvPr>
            <p:ph type="body" idx="1"/>
          </p:nvPr>
        </p:nvSpPr>
        <p:spPr>
          <a:xfrm>
            <a:off x="934075" y="2384950"/>
            <a:ext cx="7752600" cy="3741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409" name="Shape 409"/>
          <p:cNvPicPr preferRelativeResize="0"/>
          <p:nvPr/>
        </p:nvPicPr>
        <p:blipFill>
          <a:blip r:embed="rId4">
            <a:alphaModFix/>
          </a:blip>
          <a:stretch>
            <a:fillRect/>
          </a:stretch>
        </p:blipFill>
        <p:spPr>
          <a:xfrm>
            <a:off x="616687" y="2115879"/>
            <a:ext cx="7814931" cy="3868496"/>
          </a:xfrm>
          <a:prstGeom prst="rect">
            <a:avLst/>
          </a:prstGeom>
          <a:noFill/>
          <a:ln w="38100">
            <a:solidFill>
              <a:srgbClr val="0C1BA6"/>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5" name="Picture 4" descr="C:\Users\Ettie\AppData\Local\Microsoft\Windows\INetCache\IE\LUKQB1A2\Darling_Cabins_and_Hotel_Bettina_Clifton_Hill_Niagara_Falls_postcard_back[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832" y="271130"/>
            <a:ext cx="8048848" cy="1536405"/>
          </a:xfrm>
          <a:prstGeom prst="rect">
            <a:avLst/>
          </a:prstGeom>
          <a:noFill/>
          <a:ln>
            <a:noFill/>
          </a:ln>
        </p:spPr>
      </p:pic>
      <p:sp>
        <p:nvSpPr>
          <p:cNvPr id="415" name="Shape 415"/>
          <p:cNvSpPr txBox="1">
            <a:spLocks noGrp="1"/>
          </p:cNvSpPr>
          <p:nvPr>
            <p:ph type="title"/>
          </p:nvPr>
        </p:nvSpPr>
        <p:spPr>
          <a:xfrm>
            <a:off x="457200" y="274637"/>
            <a:ext cx="8229600" cy="1532897"/>
          </a:xfrm>
          <a:prstGeom prst="rect">
            <a:avLst/>
          </a:prstGeom>
        </p:spPr>
        <p:txBody>
          <a:bodyPr spcFirstLastPara="1" wrap="square" lIns="91425" tIns="91425" rIns="91425" bIns="91425" anchor="ctr" anchorCtr="0">
            <a:noAutofit/>
          </a:bodyPr>
          <a:lstStyle/>
          <a:p>
            <a:pPr lvl="0" algn="ctr"/>
            <a:br>
              <a:rPr lang="en-US" sz="1600" i="1" dirty="0">
                <a:solidFill>
                  <a:srgbClr val="0C1BA6"/>
                </a:solidFill>
              </a:rPr>
            </a:br>
            <a:br>
              <a:rPr lang="en-US" sz="1600" i="1" dirty="0">
                <a:solidFill>
                  <a:srgbClr val="0C1BA6"/>
                </a:solidFill>
              </a:rPr>
            </a:br>
            <a:br>
              <a:rPr lang="en-US" sz="1600" i="1" dirty="0">
                <a:solidFill>
                  <a:srgbClr val="0C1BA6"/>
                </a:solidFill>
              </a:rPr>
            </a:br>
            <a:r>
              <a:rPr lang="en-US" sz="1600" i="1" dirty="0">
                <a:solidFill>
                  <a:srgbClr val="0C1BA6"/>
                </a:solidFill>
              </a:rPr>
              <a:t>“So far all I’ve done is direct a squad of husky guys in cleaning up the hospital--it’s only a temp, a 250 bed one in the making.”  </a:t>
            </a:r>
            <a:br>
              <a:rPr lang="en-US" sz="1600" i="1" dirty="0">
                <a:solidFill>
                  <a:srgbClr val="0C1BA6"/>
                </a:solidFill>
              </a:rPr>
            </a:br>
            <a:r>
              <a:rPr lang="en-US" sz="1600" i="1" dirty="0">
                <a:solidFill>
                  <a:srgbClr val="0C1BA6"/>
                </a:solidFill>
              </a:rPr>
              <a:t>        </a:t>
            </a:r>
            <a:br>
              <a:rPr lang="en-US" sz="1600" i="1" dirty="0">
                <a:solidFill>
                  <a:srgbClr val="0C1BA6"/>
                </a:solidFill>
              </a:rPr>
            </a:b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Muts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Nobe</a:t>
            </a:r>
            <a:r>
              <a:rPr lang="en-US" sz="1600" i="1" dirty="0">
                <a:solidFill>
                  <a:srgbClr val="0C1BA6"/>
                </a:solidFill>
                <a:effectLst>
                  <a:outerShdw blurRad="38100" dist="38100" dir="2700000" algn="tl">
                    <a:srgbClr val="000000">
                      <a:alpha val="43137"/>
                    </a:srgbClr>
                  </a:outerShdw>
                </a:effectLst>
              </a:rPr>
              <a:t> to John Bonomi, 17 May 1942</a:t>
            </a:r>
            <a:br>
              <a:rPr lang="en-US" sz="1600" i="1" dirty="0">
                <a:solidFill>
                  <a:srgbClr val="0C1BA6"/>
                </a:solidFill>
              </a:rPr>
            </a:br>
            <a:endParaRPr sz="1600" i="1" dirty="0">
              <a:solidFill>
                <a:srgbClr val="0C1BA6"/>
              </a:solidFill>
              <a:effectLst>
                <a:outerShdw blurRad="38100" dist="38100" dir="2700000" algn="tl">
                  <a:srgbClr val="000000">
                    <a:alpha val="43137"/>
                  </a:srgbClr>
                </a:outerShdw>
              </a:effectLst>
            </a:endParaRPr>
          </a:p>
        </p:txBody>
      </p:sp>
      <p:pic>
        <p:nvPicPr>
          <p:cNvPr id="417" name="Shape 417"/>
          <p:cNvPicPr preferRelativeResize="0"/>
          <p:nvPr/>
        </p:nvPicPr>
        <p:blipFill rotWithShape="1">
          <a:blip r:embed="rId4">
            <a:alphaModFix/>
          </a:blip>
          <a:srcRect l="1648" t="9182" r="2198" b="2308"/>
          <a:stretch/>
        </p:blipFill>
        <p:spPr>
          <a:xfrm>
            <a:off x="510360" y="2147779"/>
            <a:ext cx="7921259" cy="3625700"/>
          </a:xfrm>
          <a:prstGeom prst="rect">
            <a:avLst/>
          </a:prstGeom>
          <a:noFill/>
          <a:ln w="38100">
            <a:solidFill>
              <a:schemeClr val="accent1">
                <a:lumMod val="75000"/>
              </a:schemeClr>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30629"/>
            <a:ext cx="8229600" cy="66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2800"/>
              <a:buFont typeface="Verdana"/>
              <a:buNone/>
            </a:pPr>
            <a:r>
              <a:rPr lang="en-US" sz="2800" dirty="0">
                <a:solidFill>
                  <a:srgbClr val="0C1BA6"/>
                </a:solidFill>
              </a:rPr>
              <a:t> </a:t>
            </a:r>
            <a:r>
              <a:rPr lang="en-US" sz="4400" b="1" dirty="0">
                <a:solidFill>
                  <a:srgbClr val="0C1BA6"/>
                </a:solidFill>
                <a:latin typeface="Calibri"/>
                <a:ea typeface="Calibri"/>
                <a:cs typeface="Calibri"/>
                <a:sym typeface="Calibri"/>
              </a:rPr>
              <a:t>Meet the Webinar Panel</a:t>
            </a:r>
            <a:endParaRPr sz="2800" b="0" i="1" u="sng" strike="noStrike" cap="none" dirty="0">
              <a:solidFill>
                <a:srgbClr val="0C1BA6"/>
              </a:solidFill>
              <a:sym typeface="Verdana"/>
            </a:endParaRPr>
          </a:p>
        </p:txBody>
      </p:sp>
      <p:sp>
        <p:nvSpPr>
          <p:cNvPr id="43" name="Shape 43"/>
          <p:cNvSpPr txBox="1">
            <a:spLocks noGrp="1"/>
          </p:cNvSpPr>
          <p:nvPr>
            <p:ph type="body" idx="1"/>
          </p:nvPr>
        </p:nvSpPr>
        <p:spPr>
          <a:xfrm>
            <a:off x="695632" y="801911"/>
            <a:ext cx="7991100" cy="52542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2400" b="0" i="0" u="none" strike="noStrike" cap="none" dirty="0">
                <a:solidFill>
                  <a:srgbClr val="595959"/>
                </a:solidFill>
                <a:latin typeface="Verdana"/>
                <a:ea typeface="Verdana"/>
                <a:cs typeface="Verdana"/>
                <a:sym typeface="Verdana"/>
              </a:rPr>
              <a:t> </a:t>
            </a:r>
            <a:endParaRPr dirty="0"/>
          </a:p>
        </p:txBody>
      </p:sp>
      <p:sp>
        <p:nvSpPr>
          <p:cNvPr id="46" name="Shape 46"/>
          <p:cNvSpPr txBox="1"/>
          <p:nvPr/>
        </p:nvSpPr>
        <p:spPr>
          <a:xfrm>
            <a:off x="525504" y="3750050"/>
            <a:ext cx="4237882" cy="24102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600"/>
              </a:spcBef>
              <a:spcAft>
                <a:spcPts val="0"/>
              </a:spcAft>
              <a:buClr>
                <a:schemeClr val="dk1"/>
              </a:buClr>
              <a:buSzPts val="1100"/>
              <a:buFont typeface="Arial"/>
              <a:buNone/>
            </a:pPr>
            <a:r>
              <a:rPr lang="en-US" sz="2400" b="1" u="sng" dirty="0">
                <a:solidFill>
                  <a:srgbClr val="31859C"/>
                </a:solidFill>
                <a:latin typeface="Calibri"/>
                <a:ea typeface="Calibri"/>
                <a:cs typeface="Calibri"/>
                <a:sym typeface="Calibri"/>
              </a:rPr>
              <a:t>Speaker</a:t>
            </a:r>
            <a:r>
              <a:rPr lang="en-US" sz="2400" b="1" dirty="0">
                <a:solidFill>
                  <a:srgbClr val="31859C"/>
                </a:solidFill>
                <a:latin typeface="Calibri"/>
                <a:ea typeface="Calibri"/>
                <a:cs typeface="Calibri"/>
                <a:sym typeface="Calibri"/>
              </a:rPr>
              <a:t>:</a:t>
            </a:r>
            <a:endParaRPr sz="24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None/>
            </a:pPr>
            <a:r>
              <a:rPr lang="en-US" sz="2200" b="1" dirty="0">
                <a:solidFill>
                  <a:srgbClr val="31859C"/>
                </a:solidFill>
                <a:latin typeface="Calibri"/>
                <a:ea typeface="Calibri"/>
                <a:cs typeface="Calibri"/>
                <a:sym typeface="Calibri"/>
              </a:rPr>
              <a:t>Megan </a:t>
            </a:r>
            <a:r>
              <a:rPr lang="en-US" sz="2200" b="1" dirty="0" err="1">
                <a:solidFill>
                  <a:srgbClr val="31859C"/>
                </a:solidFill>
                <a:latin typeface="Calibri"/>
                <a:ea typeface="Calibri"/>
                <a:cs typeface="Calibri"/>
                <a:sym typeface="Calibri"/>
              </a:rPr>
              <a:t>Undeberg</a:t>
            </a:r>
            <a:r>
              <a:rPr lang="en-US" sz="2200" b="1" dirty="0">
                <a:solidFill>
                  <a:srgbClr val="31859C"/>
                </a:solidFill>
                <a:latin typeface="Calibri"/>
                <a:ea typeface="Calibri"/>
                <a:cs typeface="Calibri"/>
                <a:sym typeface="Calibri"/>
              </a:rPr>
              <a:t>, </a:t>
            </a:r>
            <a:r>
              <a:rPr lang="en-US" sz="2200" b="1" dirty="0" err="1">
                <a:solidFill>
                  <a:srgbClr val="31859C"/>
                </a:solidFill>
                <a:latin typeface="Calibri"/>
                <a:ea typeface="Calibri"/>
                <a:cs typeface="Calibri"/>
                <a:sym typeface="Calibri"/>
              </a:rPr>
              <a:t>PharmD</a:t>
            </a:r>
            <a:r>
              <a:rPr lang="en-US" sz="2200" b="1" dirty="0">
                <a:solidFill>
                  <a:srgbClr val="31859C"/>
                </a:solidFill>
                <a:latin typeface="Calibri"/>
                <a:ea typeface="Calibri"/>
                <a:cs typeface="Calibri"/>
                <a:sym typeface="Calibri"/>
              </a:rPr>
              <a:t>, BCACP </a:t>
            </a:r>
            <a:endParaRPr sz="22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None/>
            </a:pPr>
            <a:r>
              <a:rPr lang="en-US" sz="2200" b="1" dirty="0">
                <a:solidFill>
                  <a:srgbClr val="31859C"/>
                </a:solidFill>
                <a:latin typeface="Calibri"/>
                <a:ea typeface="Calibri"/>
                <a:cs typeface="Calibri"/>
                <a:sym typeface="Calibri"/>
              </a:rPr>
              <a:t>University of Minnesota </a:t>
            </a:r>
            <a:endParaRPr sz="22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Clr>
                <a:schemeClr val="dk1"/>
              </a:buClr>
              <a:buSzPts val="1100"/>
              <a:buFont typeface="Arial"/>
              <a:buNone/>
            </a:pPr>
            <a:r>
              <a:rPr lang="en-US" sz="2200" b="1" dirty="0">
                <a:solidFill>
                  <a:srgbClr val="31859C"/>
                </a:solidFill>
                <a:latin typeface="Calibri"/>
                <a:ea typeface="Calibri"/>
                <a:cs typeface="Calibri"/>
                <a:sym typeface="Calibri"/>
              </a:rPr>
              <a:t>College of Pharmacy </a:t>
            </a:r>
            <a:endParaRPr sz="2200" b="1" dirty="0">
              <a:solidFill>
                <a:srgbClr val="31859C"/>
              </a:solidFill>
              <a:latin typeface="Calibri"/>
              <a:ea typeface="Calibri"/>
              <a:cs typeface="Calibri"/>
              <a:sym typeface="Calibri"/>
            </a:endParaRPr>
          </a:p>
          <a:p>
            <a:pPr marL="0" lvl="0" indent="0">
              <a:spcBef>
                <a:spcPts val="0"/>
              </a:spcBef>
              <a:spcAft>
                <a:spcPts val="0"/>
              </a:spcAft>
              <a:buNone/>
            </a:pPr>
            <a:endParaRPr dirty="0"/>
          </a:p>
        </p:txBody>
      </p:sp>
      <p:sp>
        <p:nvSpPr>
          <p:cNvPr id="47" name="Shape 47"/>
          <p:cNvSpPr txBox="1"/>
          <p:nvPr/>
        </p:nvSpPr>
        <p:spPr>
          <a:xfrm>
            <a:off x="5031749" y="3750050"/>
            <a:ext cx="3825171" cy="238005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600"/>
              </a:spcBef>
              <a:spcAft>
                <a:spcPts val="0"/>
              </a:spcAft>
              <a:buClr>
                <a:schemeClr val="dk1"/>
              </a:buClr>
              <a:buSzPts val="1100"/>
              <a:buFont typeface="Arial"/>
              <a:buNone/>
            </a:pPr>
            <a:r>
              <a:rPr lang="en-US" sz="2200" b="1" u="sng" dirty="0">
                <a:solidFill>
                  <a:srgbClr val="31859C"/>
                </a:solidFill>
                <a:latin typeface="Calibri"/>
                <a:ea typeface="Calibri"/>
                <a:cs typeface="Calibri"/>
                <a:sym typeface="Calibri"/>
              </a:rPr>
              <a:t>Moderator</a:t>
            </a:r>
            <a:r>
              <a:rPr lang="en-US" sz="2200" b="1" dirty="0">
                <a:solidFill>
                  <a:srgbClr val="31859C"/>
                </a:solidFill>
                <a:latin typeface="Calibri"/>
                <a:ea typeface="Calibri"/>
                <a:cs typeface="Calibri"/>
                <a:sym typeface="Calibri"/>
              </a:rPr>
              <a:t>:</a:t>
            </a:r>
            <a:endParaRPr sz="22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None/>
            </a:pPr>
            <a:r>
              <a:rPr lang="en-US" sz="2200" b="1" dirty="0">
                <a:solidFill>
                  <a:srgbClr val="31859C"/>
                </a:solidFill>
                <a:latin typeface="Calibri"/>
                <a:ea typeface="Calibri"/>
                <a:cs typeface="Calibri"/>
                <a:sym typeface="Calibri"/>
              </a:rPr>
              <a:t>Ettie Rosenberg, PharmD, JD </a:t>
            </a:r>
            <a:endParaRPr sz="22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None/>
            </a:pPr>
            <a:r>
              <a:rPr lang="en-US" sz="2200" b="1" dirty="0">
                <a:solidFill>
                  <a:srgbClr val="31859C"/>
                </a:solidFill>
                <a:latin typeface="Calibri"/>
                <a:ea typeface="Calibri"/>
                <a:cs typeface="Calibri"/>
                <a:sym typeface="Calibri"/>
              </a:rPr>
              <a:t>West Coast University </a:t>
            </a:r>
            <a:endParaRPr sz="2200" b="1" dirty="0">
              <a:solidFill>
                <a:srgbClr val="31859C"/>
              </a:solidFill>
              <a:latin typeface="Calibri"/>
              <a:ea typeface="Calibri"/>
              <a:cs typeface="Calibri"/>
              <a:sym typeface="Calibri"/>
            </a:endParaRPr>
          </a:p>
          <a:p>
            <a:pPr marL="0" lvl="0" indent="0" rtl="0">
              <a:lnSpc>
                <a:spcPct val="100000"/>
              </a:lnSpc>
              <a:spcBef>
                <a:spcPts val="600"/>
              </a:spcBef>
              <a:spcAft>
                <a:spcPts val="0"/>
              </a:spcAft>
              <a:buClr>
                <a:schemeClr val="dk1"/>
              </a:buClr>
              <a:buSzPts val="1100"/>
              <a:buFont typeface="Arial"/>
              <a:buNone/>
            </a:pPr>
            <a:r>
              <a:rPr lang="en-US" sz="2200" b="1" dirty="0">
                <a:solidFill>
                  <a:srgbClr val="31859C"/>
                </a:solidFill>
                <a:latin typeface="Calibri"/>
                <a:ea typeface="Calibri"/>
                <a:cs typeface="Calibri"/>
                <a:sym typeface="Calibri"/>
              </a:rPr>
              <a:t>School of Pharmacy</a:t>
            </a:r>
            <a:endParaRPr sz="2200" b="1" dirty="0">
              <a:solidFill>
                <a:srgbClr val="31859C"/>
              </a:solidFill>
              <a:latin typeface="Calibri"/>
              <a:ea typeface="Calibri"/>
              <a:cs typeface="Calibri"/>
              <a:sym typeface="Calibri"/>
            </a:endParaRPr>
          </a:p>
          <a:p>
            <a:pPr marL="0" lvl="0" indent="0">
              <a:spcBef>
                <a:spcPts val="0"/>
              </a:spcBef>
              <a:spcAft>
                <a:spcPts val="0"/>
              </a:spcAft>
              <a:buNone/>
            </a:pPr>
            <a:endParaRPr dirty="0"/>
          </a:p>
        </p:txBody>
      </p:sp>
      <p:pic>
        <p:nvPicPr>
          <p:cNvPr id="48" name="Shape 48"/>
          <p:cNvPicPr preferRelativeResize="0"/>
          <p:nvPr/>
        </p:nvPicPr>
        <p:blipFill rotWithShape="1">
          <a:blip r:embed="rId3">
            <a:alphaModFix/>
          </a:blip>
          <a:srcRect l="11018" r="12636"/>
          <a:stretch/>
        </p:blipFill>
        <p:spPr>
          <a:xfrm>
            <a:off x="5116809" y="1051063"/>
            <a:ext cx="2240921" cy="2476500"/>
          </a:xfrm>
          <a:prstGeom prst="rect">
            <a:avLst/>
          </a:prstGeom>
          <a:noFill/>
          <a:ln w="38100" cap="flat" cmpd="sng">
            <a:solidFill>
              <a:schemeClr val="accent1">
                <a:lumMod val="75000"/>
              </a:schemeClr>
            </a:solidFill>
            <a:prstDash val="sysDot"/>
            <a:round/>
            <a:headEnd type="none" w="sm" len="sm"/>
            <a:tailEnd type="none" w="sm" len="sm"/>
          </a:ln>
        </p:spPr>
      </p:pic>
      <p:pic>
        <p:nvPicPr>
          <p:cNvPr id="1026" name="Picture 2" descr="C:\Users\Undeberg\Pictures\UMD Undeberg ima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05" y="1099037"/>
            <a:ext cx="2210125" cy="2499386"/>
          </a:xfrm>
          <a:prstGeom prst="rect">
            <a:avLst/>
          </a:prstGeom>
          <a:noFill/>
          <a:ln w="38100">
            <a:solidFill>
              <a:schemeClr val="accent1">
                <a:lumMod val="75000"/>
              </a:schemeClr>
            </a:solidFill>
            <a:prstDash val="sysDot"/>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2">
            <a:extLst>
              <a:ext uri="{28A0092B-C50C-407E-A947-70E740481C1C}">
                <a14:useLocalDpi xmlns:a14="http://schemas.microsoft.com/office/drawing/2010/main" val="0"/>
              </a:ext>
            </a:extLst>
          </a:blip>
          <a:srcRect/>
          <a:stretch>
            <a:fillRect/>
          </a:stretch>
        </p:blipFill>
        <p:spPr bwMode="auto">
          <a:xfrm>
            <a:off x="584790" y="1158949"/>
            <a:ext cx="7953154" cy="4827182"/>
          </a:xfrm>
          <a:prstGeom prst="rect">
            <a:avLst/>
          </a:prstGeom>
          <a:noFill/>
          <a:ln>
            <a:noFill/>
          </a:ln>
        </p:spPr>
      </p:pic>
      <p:sp>
        <p:nvSpPr>
          <p:cNvPr id="4" name="Title 3"/>
          <p:cNvSpPr>
            <a:spLocks noGrp="1"/>
          </p:cNvSpPr>
          <p:nvPr>
            <p:ph type="title"/>
          </p:nvPr>
        </p:nvSpPr>
        <p:spPr>
          <a:xfrm>
            <a:off x="457200" y="274638"/>
            <a:ext cx="8229600" cy="799250"/>
          </a:xfrm>
        </p:spPr>
        <p:txBody>
          <a:bodyPr/>
          <a:lstStyle/>
          <a:p>
            <a:r>
              <a:rPr lang="en-US" sz="2400" i="1" dirty="0">
                <a:solidFill>
                  <a:srgbClr val="0C1BA6"/>
                </a:solidFill>
                <a:effectLst>
                  <a:outerShdw blurRad="38100" dist="38100" dir="2700000" algn="tl">
                    <a:srgbClr val="000000">
                      <a:alpha val="43137"/>
                    </a:srgbClr>
                  </a:outerShdw>
                </a:effectLst>
              </a:rPr>
              <a:t>“Hi ‘</a:t>
            </a:r>
            <a:r>
              <a:rPr lang="en-US" sz="2400" i="1" dirty="0" err="1">
                <a:solidFill>
                  <a:srgbClr val="0C1BA6"/>
                </a:solidFill>
                <a:effectLst>
                  <a:outerShdw blurRad="38100" dist="38100" dir="2700000" algn="tl">
                    <a:srgbClr val="000000">
                      <a:alpha val="43137"/>
                    </a:srgbClr>
                  </a:outerShdw>
                </a:effectLst>
              </a:rPr>
              <a:t>Niku</a:t>
            </a:r>
            <a:r>
              <a:rPr lang="en-US" sz="2400" i="1" dirty="0">
                <a:solidFill>
                  <a:srgbClr val="0C1BA6"/>
                </a:solidFill>
                <a:effectLst>
                  <a:outerShdw blurRad="38100" dist="38100" dir="2700000" algn="tl">
                    <a:srgbClr val="000000">
                      <a:alpha val="43137"/>
                    </a:srgbClr>
                  </a:outerShdw>
                </a:effectLst>
              </a:rPr>
              <a:t>-Bone,’ what’s cooking?”</a:t>
            </a:r>
          </a:p>
        </p:txBody>
      </p:sp>
      <p:sp>
        <p:nvSpPr>
          <p:cNvPr id="2" name="Text Placeholder 1"/>
          <p:cNvSpPr>
            <a:spLocks noGrp="1"/>
          </p:cNvSpPr>
          <p:nvPr>
            <p:ph type="body" idx="1"/>
          </p:nvPr>
        </p:nvSpPr>
        <p:spPr>
          <a:xfrm>
            <a:off x="552893" y="988828"/>
            <a:ext cx="7953153" cy="5114259"/>
          </a:xfrm>
        </p:spPr>
        <p:txBody>
          <a:bodyPr/>
          <a:lstStyle/>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“…We in Poston are literally becoming well done.  Old “Sol” is really starting his summer jamboree and between the heat, the wind (it blows like hell) and the dust (I eat it, now), and the food (it’s lousy—all starches—no protein, a live cow would be consumed before it fell dead in this camp).</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Me, myself, am very sad “</a:t>
            </a:r>
            <a:r>
              <a:rPr lang="en-US" sz="1800" i="1" dirty="0" err="1">
                <a:solidFill>
                  <a:srgbClr val="0C1BA6"/>
                </a:solidFill>
                <a:effectLst>
                  <a:outerShdw blurRad="38100" dist="38100" dir="2700000" algn="tl">
                    <a:srgbClr val="000000">
                      <a:alpha val="43137"/>
                    </a:srgbClr>
                  </a:outerShdw>
                </a:effectLst>
              </a:rPr>
              <a:t>niku</a:t>
            </a:r>
            <a:r>
              <a:rPr lang="en-US" sz="1800" i="1" dirty="0">
                <a:solidFill>
                  <a:srgbClr val="0C1BA6"/>
                </a:solidFill>
                <a:effectLst>
                  <a:outerShdw blurRad="38100" dist="38100" dir="2700000" algn="tl">
                    <a:srgbClr val="000000">
                      <a:alpha val="43137"/>
                    </a:srgbClr>
                  </a:outerShdw>
                </a:effectLst>
              </a:rPr>
              <a:t> bone”…</a:t>
            </a:r>
          </a:p>
          <a:p>
            <a:endParaRPr lang="en-US" sz="1600" i="1" dirty="0">
              <a:solidFill>
                <a:srgbClr val="0C1BA6"/>
              </a:solidFill>
              <a:effectLst>
                <a:outerShdw blurRad="38100" dist="38100" dir="2700000" algn="tl">
                  <a:srgbClr val="000000">
                    <a:alpha val="43137"/>
                  </a:srgbClr>
                </a:outerShdw>
              </a:effectLst>
            </a:endParaRPr>
          </a:p>
          <a:p>
            <a:pPr lvl="3" algn="ctr">
              <a:lnSpc>
                <a:spcPct val="100000"/>
              </a:lnSpc>
            </a:pPr>
            <a:r>
              <a:rPr lang="en-US" sz="1800" i="1" dirty="0" err="1">
                <a:solidFill>
                  <a:srgbClr val="0C1BA6"/>
                </a:solidFill>
                <a:effectLst>
                  <a:outerShdw blurRad="38100" dist="38100" dir="2700000" algn="tl">
                    <a:srgbClr val="000000">
                      <a:alpha val="43137"/>
                    </a:srgbClr>
                  </a:outerShdw>
                </a:effectLst>
              </a:rPr>
              <a:t>Muts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Nobe</a:t>
            </a:r>
            <a:endParaRPr lang="en-US" sz="1800" i="1" dirty="0">
              <a:solidFill>
                <a:srgbClr val="0C1BA6"/>
              </a:solidFill>
              <a:effectLst>
                <a:outerShdw blurRad="38100" dist="38100" dir="2700000" algn="tl">
                  <a:srgbClr val="000000">
                    <a:alpha val="43137"/>
                  </a:srgbClr>
                </a:outerShdw>
              </a:effectLst>
            </a:endParaRPr>
          </a:p>
          <a:p>
            <a:pPr lvl="3" algn="ctr">
              <a:lnSpc>
                <a:spcPct val="100000"/>
              </a:lnSpc>
            </a:pPr>
            <a:r>
              <a:rPr lang="en-US" sz="1800" i="1" dirty="0">
                <a:solidFill>
                  <a:srgbClr val="0C1BA6"/>
                </a:solidFill>
                <a:effectLst>
                  <a:outerShdw blurRad="38100" dist="38100" dir="2700000" algn="tl">
                    <a:srgbClr val="000000">
                      <a:alpha val="43137"/>
                    </a:srgbClr>
                  </a:outerShdw>
                </a:effectLst>
              </a:rPr>
              <a:t>Block 11, Bldg. 7-C</a:t>
            </a:r>
          </a:p>
          <a:p>
            <a:pPr lvl="3" algn="ctr">
              <a:lnSpc>
                <a:spcPct val="100000"/>
              </a:lnSpc>
            </a:pPr>
            <a:r>
              <a:rPr lang="en-US" sz="1800" i="1" dirty="0">
                <a:solidFill>
                  <a:srgbClr val="0C1BA6"/>
                </a:solidFill>
                <a:effectLst>
                  <a:outerShdw blurRad="38100" dist="38100" dir="2700000" algn="tl">
                    <a:srgbClr val="000000">
                      <a:alpha val="43137"/>
                    </a:srgbClr>
                  </a:outerShdw>
                </a:effectLst>
              </a:rPr>
              <a:t>June 7, 1942</a:t>
            </a:r>
          </a:p>
        </p:txBody>
      </p:sp>
    </p:spTree>
    <p:extLst>
      <p:ext uri="{BB962C8B-B14F-4D97-AF65-F5344CB8AC3E}">
        <p14:creationId xmlns:p14="http://schemas.microsoft.com/office/powerpoint/2010/main" val="5291596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637953" y="467832"/>
            <a:ext cx="7953154" cy="5124893"/>
          </a:xfrm>
          <a:prstGeom prst="rect">
            <a:avLst/>
          </a:prstGeom>
          <a:noFill/>
          <a:ln>
            <a:noFill/>
          </a:ln>
        </p:spPr>
      </p:pic>
      <p:sp>
        <p:nvSpPr>
          <p:cNvPr id="4" name="Title 3"/>
          <p:cNvSpPr>
            <a:spLocks noGrp="1"/>
          </p:cNvSpPr>
          <p:nvPr>
            <p:ph type="title"/>
          </p:nvPr>
        </p:nvSpPr>
        <p:spPr>
          <a:xfrm flipH="1">
            <a:off x="411479" y="274638"/>
            <a:ext cx="66985" cy="129399"/>
          </a:xfrm>
        </p:spPr>
        <p:txBody>
          <a:bodyPr/>
          <a:lstStyle/>
          <a:p>
            <a:r>
              <a:rPr lang="en-US" dirty="0"/>
              <a:t> </a:t>
            </a:r>
          </a:p>
        </p:txBody>
      </p:sp>
      <p:sp>
        <p:nvSpPr>
          <p:cNvPr id="5" name="Text Placeholder 4"/>
          <p:cNvSpPr>
            <a:spLocks noGrp="1"/>
          </p:cNvSpPr>
          <p:nvPr>
            <p:ph type="body" idx="1"/>
          </p:nvPr>
        </p:nvSpPr>
        <p:spPr>
          <a:xfrm>
            <a:off x="520996" y="382772"/>
            <a:ext cx="8165804" cy="5743391"/>
          </a:xfrm>
        </p:spPr>
        <p:txBody>
          <a:bodyPr/>
          <a:lstStyle/>
          <a:p>
            <a:r>
              <a:rPr lang="en-US" sz="1800" i="1" dirty="0">
                <a:solidFill>
                  <a:srgbClr val="0C1BA6"/>
                </a:solidFill>
                <a:effectLst>
                  <a:outerShdw blurRad="38100" dist="38100" dir="2700000" algn="tl">
                    <a:srgbClr val="000000">
                      <a:alpha val="43137"/>
                    </a:srgbClr>
                  </a:outerShdw>
                </a:effectLst>
              </a:rPr>
              <a:t>“I am putting in 8 hours every day at the hospital drug room and ½ day Saturday.  </a:t>
            </a:r>
            <a:r>
              <a:rPr lang="en-US" sz="1800" i="1" dirty="0">
                <a:solidFill>
                  <a:srgbClr val="FF0000"/>
                </a:solidFill>
                <a:effectLst>
                  <a:outerShdw blurRad="38100" dist="38100" dir="2700000" algn="tl">
                    <a:srgbClr val="000000">
                      <a:alpha val="43137"/>
                    </a:srgbClr>
                  </a:outerShdw>
                </a:effectLst>
              </a:rPr>
              <a:t>We are short of almost every medicinal.  It’s terrible</a:t>
            </a:r>
            <a:r>
              <a:rPr lang="en-US" sz="1800" i="1" dirty="0">
                <a:solidFill>
                  <a:srgbClr val="0C1BA6"/>
                </a:solidFill>
                <a:effectLst>
                  <a:outerShdw blurRad="38100" dist="38100" dir="2700000" algn="tl">
                    <a:srgbClr val="000000">
                      <a:alpha val="43137"/>
                    </a:srgbClr>
                  </a:outerShdw>
                </a:effectLst>
              </a:rPr>
              <a:t>.  Finally put through an order &amp; am waiting for it to come.  There are no catalogues whatsoever.</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“People are suffering a great deal from a form of diarrhea that lays them out.  Cramps and high fever.  Lasts from 5-10 days.  We are controlling it with paregoric and </a:t>
            </a:r>
            <a:r>
              <a:rPr lang="en-US" sz="1800" i="1" dirty="0" err="1">
                <a:solidFill>
                  <a:srgbClr val="0C1BA6"/>
                </a:solidFill>
                <a:effectLst>
                  <a:outerShdw blurRad="38100" dist="38100" dir="2700000" algn="tl">
                    <a:srgbClr val="000000">
                      <a:alpha val="43137"/>
                    </a:srgbClr>
                  </a:outerShdw>
                </a:effectLst>
              </a:rPr>
              <a:t>Bis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subnitrate</a:t>
            </a:r>
            <a:r>
              <a:rPr lang="en-US" sz="1800" i="1" dirty="0">
                <a:solidFill>
                  <a:srgbClr val="0C1BA6"/>
                </a:solidFill>
                <a:effectLst>
                  <a:outerShdw blurRad="38100" dist="38100" dir="2700000" algn="tl">
                    <a:srgbClr val="000000">
                      <a:alpha val="43137"/>
                    </a:srgbClr>
                  </a:outerShdw>
                </a:effectLst>
              </a:rPr>
              <a:t> mixture.  </a:t>
            </a:r>
            <a:r>
              <a:rPr lang="en-US" sz="1800" i="1" dirty="0">
                <a:solidFill>
                  <a:srgbClr val="FF0000"/>
                </a:solidFill>
                <a:effectLst>
                  <a:outerShdw blurRad="38100" dist="38100" dir="2700000" algn="tl">
                    <a:srgbClr val="000000">
                      <a:alpha val="43137"/>
                    </a:srgbClr>
                  </a:outerShdw>
                </a:effectLst>
              </a:rPr>
              <a:t>All out of </a:t>
            </a:r>
            <a:r>
              <a:rPr lang="en-US" sz="1800" i="1" dirty="0" err="1">
                <a:solidFill>
                  <a:srgbClr val="FF0000"/>
                </a:solidFill>
                <a:effectLst>
                  <a:outerShdw blurRad="38100" dist="38100" dir="2700000" algn="tl">
                    <a:srgbClr val="000000">
                      <a:alpha val="43137"/>
                    </a:srgbClr>
                  </a:outerShdw>
                </a:effectLst>
              </a:rPr>
              <a:t>cremo</a:t>
            </a:r>
            <a:r>
              <a:rPr lang="en-US" sz="1800" i="1" dirty="0">
                <a:solidFill>
                  <a:srgbClr val="FF0000"/>
                </a:solidFill>
                <a:effectLst>
                  <a:outerShdw blurRad="38100" dist="38100" dir="2700000" algn="tl">
                    <a:srgbClr val="000000">
                      <a:alpha val="43137"/>
                    </a:srgbClr>
                  </a:outerShdw>
                </a:effectLst>
              </a:rPr>
              <a:t> car, </a:t>
            </a:r>
            <a:r>
              <a:rPr lang="en-US" sz="1800" i="1" dirty="0" err="1">
                <a:solidFill>
                  <a:srgbClr val="FF0000"/>
                </a:solidFill>
                <a:effectLst>
                  <a:outerShdw blurRad="38100" dist="38100" dir="2700000" algn="tl">
                    <a:srgbClr val="000000">
                      <a:alpha val="43137"/>
                    </a:srgbClr>
                  </a:outerShdw>
                </a:effectLst>
              </a:rPr>
              <a:t>pepto</a:t>
            </a:r>
            <a:r>
              <a:rPr lang="en-US" sz="1800" i="1" dirty="0">
                <a:solidFill>
                  <a:srgbClr val="FF0000"/>
                </a:solidFill>
                <a:effectLst>
                  <a:outerShdw blurRad="38100" dist="38100" dir="2700000" algn="tl">
                    <a:srgbClr val="000000">
                      <a:alpha val="43137"/>
                    </a:srgbClr>
                  </a:outerShdw>
                </a:effectLst>
              </a:rPr>
              <a:t> </a:t>
            </a:r>
            <a:r>
              <a:rPr lang="en-US" sz="1800" i="1" dirty="0" err="1">
                <a:solidFill>
                  <a:srgbClr val="FF0000"/>
                </a:solidFill>
                <a:effectLst>
                  <a:outerShdw blurRad="38100" dist="38100" dir="2700000" algn="tl">
                    <a:srgbClr val="000000">
                      <a:alpha val="43137"/>
                    </a:srgbClr>
                  </a:outerShdw>
                </a:effectLst>
              </a:rPr>
              <a:t>bismol</a:t>
            </a:r>
            <a:r>
              <a:rPr lang="en-US" sz="1800" i="1" dirty="0">
                <a:solidFill>
                  <a:srgbClr val="FF0000"/>
                </a:solidFill>
                <a:effectLst>
                  <a:outerShdw blurRad="38100" dist="38100" dir="2700000" algn="tl">
                    <a:srgbClr val="000000">
                      <a:alpha val="43137"/>
                    </a:srgbClr>
                  </a:outerShdw>
                </a:effectLst>
              </a:rPr>
              <a:t> (never had any) &amp; everything else.  ASA tabs all gone</a:t>
            </a:r>
            <a:r>
              <a:rPr lang="en-US" sz="1800" i="1" dirty="0">
                <a:solidFill>
                  <a:srgbClr val="0C1BA6"/>
                </a:solidFill>
                <a:effectLst>
                  <a:outerShdw blurRad="38100" dist="38100" dir="2700000" algn="tl">
                    <a:srgbClr val="000000">
                      <a:alpha val="43137"/>
                    </a:srgbClr>
                  </a:outerShdw>
                </a:effectLst>
              </a:rPr>
              <a:t>.”</a:t>
            </a:r>
          </a:p>
          <a:p>
            <a:endParaRPr lang="en-US" sz="1800" i="1" dirty="0">
              <a:solidFill>
                <a:srgbClr val="0C1BA6"/>
              </a:solidFill>
              <a:effectLst>
                <a:outerShdw blurRad="38100" dist="38100" dir="2700000" algn="tl">
                  <a:srgbClr val="000000">
                    <a:alpha val="43137"/>
                  </a:srgbClr>
                </a:outerShdw>
              </a:effectLst>
            </a:endParaRPr>
          </a:p>
          <a:p>
            <a:pPr lvl="1"/>
            <a:r>
              <a:rPr lang="en-US" sz="1800" i="1" dirty="0" err="1">
                <a:solidFill>
                  <a:srgbClr val="0C1BA6"/>
                </a:solidFill>
                <a:effectLst>
                  <a:outerShdw blurRad="38100" dist="38100" dir="2700000" algn="tl">
                    <a:srgbClr val="000000">
                      <a:alpha val="43137"/>
                    </a:srgbClr>
                  </a:outerShdw>
                </a:effectLst>
              </a:rPr>
              <a:t>Muts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Nobe</a:t>
            </a:r>
            <a:r>
              <a:rPr lang="en-US" sz="1800" i="1" dirty="0">
                <a:solidFill>
                  <a:srgbClr val="0C1BA6"/>
                </a:solidFill>
                <a:effectLst>
                  <a:outerShdw blurRad="38100" dist="38100" dir="2700000" algn="tl">
                    <a:srgbClr val="000000">
                      <a:alpha val="43137"/>
                    </a:srgbClr>
                  </a:outerShdw>
                </a:effectLst>
              </a:rPr>
              <a:t> to John Bonomi, June 7, 1942, Poston, AZ</a:t>
            </a:r>
          </a:p>
        </p:txBody>
      </p:sp>
    </p:spTree>
    <p:custDataLst>
      <p:tags r:id="rId1"/>
    </p:custDataLst>
    <p:extLst>
      <p:ext uri="{BB962C8B-B14F-4D97-AF65-F5344CB8AC3E}">
        <p14:creationId xmlns:p14="http://schemas.microsoft.com/office/powerpoint/2010/main" val="366505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478465" y="287080"/>
            <a:ext cx="8229600" cy="5720318"/>
          </a:xfrm>
          <a:prstGeom prst="rect">
            <a:avLst/>
          </a:prstGeom>
          <a:noFill/>
          <a:ln>
            <a:noFill/>
          </a:ln>
        </p:spPr>
      </p:pic>
      <p:sp>
        <p:nvSpPr>
          <p:cNvPr id="4" name="Title 3"/>
          <p:cNvSpPr>
            <a:spLocks noGrp="1"/>
          </p:cNvSpPr>
          <p:nvPr>
            <p:ph type="title"/>
          </p:nvPr>
        </p:nvSpPr>
        <p:spPr>
          <a:xfrm>
            <a:off x="457200" y="274638"/>
            <a:ext cx="74428" cy="246357"/>
          </a:xfrm>
        </p:spPr>
        <p:txBody>
          <a:bodyPr/>
          <a:lstStyle/>
          <a:p>
            <a:r>
              <a:rPr lang="en-US" dirty="0"/>
              <a:t> </a:t>
            </a:r>
          </a:p>
        </p:txBody>
      </p:sp>
      <p:sp>
        <p:nvSpPr>
          <p:cNvPr id="5" name="Text Placeholder 4"/>
          <p:cNvSpPr>
            <a:spLocks noGrp="1"/>
          </p:cNvSpPr>
          <p:nvPr>
            <p:ph type="body" idx="1"/>
          </p:nvPr>
        </p:nvSpPr>
        <p:spPr>
          <a:xfrm>
            <a:off x="489098" y="196704"/>
            <a:ext cx="8208334" cy="5901069"/>
          </a:xfrm>
        </p:spPr>
        <p:txBody>
          <a:bodyPr/>
          <a:lstStyle/>
          <a:p>
            <a:r>
              <a:rPr lang="en-US" sz="1800" i="1" dirty="0">
                <a:solidFill>
                  <a:srgbClr val="0C1BA6"/>
                </a:solidFill>
                <a:effectLst>
                  <a:outerShdw blurRad="38100" dist="38100" dir="2700000" algn="tl">
                    <a:srgbClr val="000000">
                      <a:alpha val="43137"/>
                    </a:srgbClr>
                  </a:outerShdw>
                </a:effectLst>
              </a:rPr>
              <a:t>“in connection with this, Johnny, I might build up a pretty good account here for you if you can get me credit for the usual time.  . . . . </a:t>
            </a:r>
            <a:r>
              <a:rPr lang="en-US" sz="1800" i="1" dirty="0">
                <a:solidFill>
                  <a:srgbClr val="FF0000"/>
                </a:solidFill>
                <a:effectLst>
                  <a:outerShdw blurRad="38100" dist="38100" dir="2700000" algn="tl">
                    <a:srgbClr val="000000">
                      <a:alpha val="43137"/>
                    </a:srgbClr>
                  </a:outerShdw>
                </a:effectLst>
              </a:rPr>
              <a:t>You know there are individuals that are willing to pay for medication and since the hospital is unable to get it now &amp; want me to order it for them</a:t>
            </a:r>
            <a:r>
              <a:rPr lang="en-US" sz="1800" i="1" dirty="0">
                <a:solidFill>
                  <a:srgbClr val="0C1BA6"/>
                </a:solidFill>
                <a:effectLst>
                  <a:outerShdw blurRad="38100" dist="38100" dir="2700000" algn="tl">
                    <a:srgbClr val="000000">
                      <a:alpha val="43137"/>
                    </a:srgbClr>
                  </a:outerShdw>
                </a:effectLst>
              </a:rPr>
              <a:t>.</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“I took this up with my doctor friend who is chairman of the medical staff and he asked me to contact you immediately.  All profits to go into the </a:t>
            </a:r>
            <a:r>
              <a:rPr lang="en-US" sz="1800" i="1" u="sng" dirty="0">
                <a:solidFill>
                  <a:srgbClr val="0C1BA6"/>
                </a:solidFill>
                <a:effectLst>
                  <a:outerShdw blurRad="38100" dist="38100" dir="2700000" algn="tl">
                    <a:srgbClr val="000000">
                      <a:alpha val="43137"/>
                    </a:srgbClr>
                  </a:outerShdw>
                </a:effectLst>
              </a:rPr>
              <a:t>camp medical fund</a:t>
            </a:r>
            <a:r>
              <a:rPr lang="en-US" sz="1800" i="1" dirty="0">
                <a:solidFill>
                  <a:srgbClr val="0C1BA6"/>
                </a:solidFill>
                <a:effectLst>
                  <a:outerShdw blurRad="38100" dist="38100" dir="2700000" algn="tl">
                    <a:srgbClr val="000000">
                      <a:alpha val="43137"/>
                    </a:srgbClr>
                  </a:outerShdw>
                </a:effectLst>
              </a:rPr>
              <a:t>.  </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“Also we </a:t>
            </a:r>
            <a:r>
              <a:rPr lang="en-US" sz="1800" i="1" dirty="0">
                <a:solidFill>
                  <a:srgbClr val="FF0000"/>
                </a:solidFill>
                <a:effectLst>
                  <a:outerShdw blurRad="38100" dist="38100" dir="2700000" algn="tl">
                    <a:srgbClr val="000000">
                      <a:alpha val="43137"/>
                    </a:srgbClr>
                  </a:outerShdw>
                </a:effectLst>
              </a:rPr>
              <a:t>need very much all the catalogues you can get for me</a:t>
            </a:r>
            <a:r>
              <a:rPr lang="en-US" sz="1800" i="1" dirty="0">
                <a:solidFill>
                  <a:srgbClr val="0C1BA6"/>
                </a:solidFill>
                <a:effectLst>
                  <a:outerShdw blurRad="38100" dist="38100" dir="2700000" algn="tl">
                    <a:srgbClr val="000000">
                      <a:alpha val="43137"/>
                    </a:srgbClr>
                  </a:outerShdw>
                </a:effectLst>
              </a:rPr>
              <a:t>.  Lilly (I’ll cover cost for this), PD Co, </a:t>
            </a:r>
            <a:r>
              <a:rPr lang="en-US" sz="1800" i="1" dirty="0" err="1">
                <a:solidFill>
                  <a:srgbClr val="0C1BA6"/>
                </a:solidFill>
                <a:effectLst>
                  <a:outerShdw blurRad="38100" dist="38100" dir="2700000" algn="tl">
                    <a:srgbClr val="000000">
                      <a:alpha val="43137"/>
                    </a:srgbClr>
                  </a:outerShdw>
                </a:effectLst>
              </a:rPr>
              <a:t>Lederle</a:t>
            </a:r>
            <a:r>
              <a:rPr lang="en-US" sz="1800" i="1" dirty="0">
                <a:solidFill>
                  <a:srgbClr val="0C1BA6"/>
                </a:solidFill>
                <a:effectLst>
                  <a:outerShdw blurRad="38100" dist="38100" dir="2700000" algn="tl">
                    <a:srgbClr val="000000">
                      <a:alpha val="43137"/>
                    </a:srgbClr>
                  </a:outerShdw>
                </a:effectLst>
              </a:rPr>
              <a:t>, Roche.  We shall be only too glad to defray all expenses.”</a:t>
            </a:r>
          </a:p>
          <a:p>
            <a:pPr lvl="1"/>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Muts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Nobe</a:t>
            </a:r>
            <a:r>
              <a:rPr lang="en-US" sz="1800" i="1" dirty="0">
                <a:solidFill>
                  <a:srgbClr val="0C1BA6"/>
                </a:solidFill>
                <a:effectLst>
                  <a:outerShdw blurRad="38100" dist="38100" dir="2700000" algn="tl">
                    <a:srgbClr val="000000">
                      <a:alpha val="43137"/>
                    </a:srgbClr>
                  </a:outerShdw>
                </a:effectLst>
              </a:rPr>
              <a:t> to John Bonomi, June 7, 1942</a:t>
            </a:r>
          </a:p>
        </p:txBody>
      </p:sp>
    </p:spTree>
    <p:custDataLst>
      <p:tags r:id="rId1"/>
    </p:custDataLst>
    <p:extLst>
      <p:ext uri="{BB962C8B-B14F-4D97-AF65-F5344CB8AC3E}">
        <p14:creationId xmlns:p14="http://schemas.microsoft.com/office/powerpoint/2010/main" val="342281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1000"/>
                                        <p:tgtEl>
                                          <p:spTgt spid="5">
                                            <p:txEl>
                                              <p:pRg st="5" end="5"/>
                                            </p:txEl>
                                          </p:spTgt>
                                        </p:tgtEl>
                                      </p:cBhvr>
                                    </p:animEffect>
                                    <p:anim calcmode="lin" valueType="num">
                                      <p:cBhvr>
                                        <p:cTn id="2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84790" y="850603"/>
            <a:ext cx="7953154" cy="5358809"/>
          </a:xfrm>
          <a:prstGeom prst="rect">
            <a:avLst/>
          </a:prstGeom>
          <a:noFill/>
          <a:ln>
            <a:noFill/>
          </a:ln>
        </p:spPr>
      </p:pic>
      <p:sp>
        <p:nvSpPr>
          <p:cNvPr id="4" name="Title 3"/>
          <p:cNvSpPr>
            <a:spLocks noGrp="1"/>
          </p:cNvSpPr>
          <p:nvPr>
            <p:ph type="title"/>
          </p:nvPr>
        </p:nvSpPr>
        <p:spPr>
          <a:xfrm>
            <a:off x="457200" y="274638"/>
            <a:ext cx="8229600" cy="437743"/>
          </a:xfrm>
        </p:spPr>
        <p:txBody>
          <a:bodyPr/>
          <a:lstStyle/>
          <a:p>
            <a:r>
              <a:rPr lang="en-US" sz="2000" dirty="0">
                <a:solidFill>
                  <a:srgbClr val="0C1BA6"/>
                </a:solidFill>
                <a:effectLst>
                  <a:outerShdw blurRad="38100" dist="38100" dir="2700000" algn="tl">
                    <a:srgbClr val="000000">
                      <a:alpha val="43137"/>
                    </a:srgbClr>
                  </a:outerShdw>
                </a:effectLst>
              </a:rPr>
              <a:t>Conditions in the Poston Camp Hospital, June 7, 1942</a:t>
            </a:r>
          </a:p>
        </p:txBody>
      </p:sp>
      <p:sp>
        <p:nvSpPr>
          <p:cNvPr id="5" name="Text Placeholder 4"/>
          <p:cNvSpPr>
            <a:spLocks noGrp="1"/>
          </p:cNvSpPr>
          <p:nvPr>
            <p:ph type="body" idx="1"/>
          </p:nvPr>
        </p:nvSpPr>
        <p:spPr>
          <a:xfrm>
            <a:off x="467834" y="733647"/>
            <a:ext cx="8229600" cy="5699051"/>
          </a:xfrm>
        </p:spPr>
        <p:txBody>
          <a:bodyPr/>
          <a:lstStyle/>
          <a:p>
            <a:r>
              <a:rPr lang="en-US" sz="1800" i="1" dirty="0">
                <a:effectLst>
                  <a:outerShdw blurRad="38100" dist="38100" dir="2700000" algn="tl">
                    <a:srgbClr val="000000">
                      <a:alpha val="43137"/>
                    </a:srgbClr>
                  </a:outerShdw>
                </a:effectLst>
              </a:rPr>
              <a:t>“</a:t>
            </a:r>
            <a:r>
              <a:rPr lang="en-US" sz="1800" i="1" dirty="0">
                <a:solidFill>
                  <a:srgbClr val="0C1BA6"/>
                </a:solidFill>
                <a:effectLst>
                  <a:outerShdw blurRad="38100" dist="38100" dir="2700000" algn="tl">
                    <a:srgbClr val="000000">
                      <a:alpha val="43137"/>
                    </a:srgbClr>
                  </a:outerShdw>
                </a:effectLst>
              </a:rPr>
              <a:t>The doctors are overworked &amp; fed up and I am too.  </a:t>
            </a:r>
            <a:r>
              <a:rPr lang="en-US" sz="1800" i="1" dirty="0">
                <a:solidFill>
                  <a:srgbClr val="FF0000"/>
                </a:solidFill>
                <a:effectLst>
                  <a:outerShdw blurRad="38100" dist="38100" dir="2700000" algn="tl">
                    <a:srgbClr val="000000">
                      <a:alpha val="43137"/>
                    </a:srgbClr>
                  </a:outerShdw>
                </a:effectLst>
              </a:rPr>
              <a:t>Can’t fill prescriptions with only air and water to work with</a:t>
            </a:r>
            <a:r>
              <a:rPr lang="en-US" sz="1800" i="1" dirty="0">
                <a:solidFill>
                  <a:srgbClr val="0C1BA6"/>
                </a:solidFill>
                <a:effectLst>
                  <a:outerShdw blurRad="38100" dist="38100" dir="2700000" algn="tl">
                    <a:srgbClr val="000000">
                      <a:alpha val="43137"/>
                    </a:srgbClr>
                  </a:outerShdw>
                </a:effectLst>
              </a:rPr>
              <a:t>.  </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“So far the camp has 8500 people &amp; 3 have died and many are seriously ill.  </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a:t>
            </a:r>
            <a:r>
              <a:rPr lang="en-US" sz="1800" i="1" dirty="0">
                <a:solidFill>
                  <a:srgbClr val="FF0000"/>
                </a:solidFill>
                <a:effectLst>
                  <a:outerShdw blurRad="38100" dist="38100" dir="2700000" algn="tl">
                    <a:srgbClr val="000000">
                      <a:alpha val="43137"/>
                    </a:srgbClr>
                  </a:outerShdw>
                </a:effectLst>
              </a:rPr>
              <a:t>We are in sore straits, and therefore must strive mightily to exist—for the future may turn brighter—I hope</a:t>
            </a:r>
            <a:r>
              <a:rPr lang="en-US" sz="1800" i="1" dirty="0">
                <a:solidFill>
                  <a:srgbClr val="0C1BA6"/>
                </a:solidFill>
                <a:effectLst>
                  <a:outerShdw blurRad="38100" dist="38100" dir="2700000" algn="tl">
                    <a:srgbClr val="000000">
                      <a:alpha val="43137"/>
                    </a:srgbClr>
                  </a:outerShdw>
                </a:effectLst>
              </a:rPr>
              <a:t>.</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a:t>
            </a:r>
            <a:r>
              <a:rPr lang="en-US" sz="1800" i="1" dirty="0">
                <a:solidFill>
                  <a:srgbClr val="FF0000"/>
                </a:solidFill>
                <a:effectLst>
                  <a:outerShdw blurRad="38100" dist="38100" dir="2700000" algn="tl">
                    <a:srgbClr val="000000">
                      <a:alpha val="43137"/>
                    </a:srgbClr>
                  </a:outerShdw>
                </a:effectLst>
              </a:rPr>
              <a:t>Anyway—thanks to you &amp; the rest of my American friends I’ll get along</a:t>
            </a:r>
            <a:r>
              <a:rPr lang="en-US" sz="1800" i="1" dirty="0">
                <a:solidFill>
                  <a:srgbClr val="0C1BA6"/>
                </a:solidFill>
                <a:effectLst>
                  <a:outerShdw blurRad="38100" dist="38100" dir="2700000" algn="tl">
                    <a:srgbClr val="000000">
                      <a:alpha val="43137"/>
                    </a:srgbClr>
                  </a:outerShdw>
                </a:effectLst>
              </a:rPr>
              <a:t>.  Get me the catalogues &amp; stuff if you can.”</a:t>
            </a:r>
          </a:p>
          <a:p>
            <a:endParaRPr lang="en-US" sz="1800" i="1" dirty="0">
              <a:solidFill>
                <a:srgbClr val="0C1BA6"/>
              </a:solidFill>
              <a:effectLst>
                <a:outerShdw blurRad="38100" dist="38100" dir="2700000" algn="tl">
                  <a:srgbClr val="000000">
                    <a:alpha val="43137"/>
                  </a:srgbClr>
                </a:outerShdw>
              </a:effectLst>
            </a:endParaRPr>
          </a:p>
          <a:p>
            <a:pPr lvl="1"/>
            <a:r>
              <a:rPr lang="en-US" sz="1800" i="1" dirty="0" err="1">
                <a:solidFill>
                  <a:srgbClr val="0C1BA6"/>
                </a:solidFill>
                <a:effectLst>
                  <a:outerShdw blurRad="38100" dist="38100" dir="2700000" algn="tl">
                    <a:srgbClr val="000000">
                      <a:alpha val="43137"/>
                    </a:srgbClr>
                  </a:outerShdw>
                </a:effectLst>
              </a:rPr>
              <a:t>Muts</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Nobe</a:t>
            </a:r>
            <a:r>
              <a:rPr lang="en-US" sz="1800" i="1" dirty="0">
                <a:solidFill>
                  <a:srgbClr val="0C1BA6"/>
                </a:solidFill>
                <a:effectLst>
                  <a:outerShdw blurRad="38100" dist="38100" dir="2700000" algn="tl">
                    <a:srgbClr val="000000">
                      <a:alpha val="43137"/>
                    </a:srgbClr>
                  </a:outerShdw>
                </a:effectLst>
              </a:rPr>
              <a:t> to John Bonomi</a:t>
            </a:r>
          </a:p>
        </p:txBody>
      </p:sp>
    </p:spTree>
    <p:custDataLst>
      <p:tags r:id="rId1"/>
    </p:custDataLst>
    <p:extLst>
      <p:ext uri="{BB962C8B-B14F-4D97-AF65-F5344CB8AC3E}">
        <p14:creationId xmlns:p14="http://schemas.microsoft.com/office/powerpoint/2010/main" val="35019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Effect transition="in" filter="fade">
                                      <p:cBhvr>
                                        <p:cTn id="33" dur="1000"/>
                                        <p:tgtEl>
                                          <p:spTgt spid="5">
                                            <p:txEl>
                                              <p:pRg st="8" end="8"/>
                                            </p:txEl>
                                          </p:spTgt>
                                        </p:tgtEl>
                                      </p:cBhvr>
                                    </p:animEffect>
                                    <p:anim calcmode="lin" valueType="num">
                                      <p:cBhvr>
                                        <p:cTn id="3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4">
            <a:extLst>
              <a:ext uri="{28A0092B-C50C-407E-A947-70E740481C1C}">
                <a14:useLocalDpi xmlns:a14="http://schemas.microsoft.com/office/drawing/2010/main" val="0"/>
              </a:ext>
            </a:extLst>
          </a:blip>
          <a:srcRect/>
          <a:stretch>
            <a:fillRect/>
          </a:stretch>
        </p:blipFill>
        <p:spPr bwMode="auto">
          <a:xfrm>
            <a:off x="414670" y="871870"/>
            <a:ext cx="8282762" cy="5114261"/>
          </a:xfrm>
          <a:prstGeom prst="rect">
            <a:avLst/>
          </a:prstGeom>
          <a:noFill/>
          <a:ln>
            <a:noFill/>
          </a:ln>
        </p:spPr>
      </p:pic>
      <p:sp>
        <p:nvSpPr>
          <p:cNvPr id="4" name="Title 3"/>
          <p:cNvSpPr>
            <a:spLocks noGrp="1"/>
          </p:cNvSpPr>
          <p:nvPr>
            <p:ph type="title"/>
          </p:nvPr>
        </p:nvSpPr>
        <p:spPr>
          <a:xfrm>
            <a:off x="457200" y="274638"/>
            <a:ext cx="8229600" cy="618497"/>
          </a:xfrm>
        </p:spPr>
        <p:txBody>
          <a:bodyPr/>
          <a:lstStyle/>
          <a:p>
            <a:r>
              <a:rPr lang="en-US" sz="2000" dirty="0">
                <a:solidFill>
                  <a:srgbClr val="0C1BA6"/>
                </a:solidFill>
                <a:effectLst>
                  <a:outerShdw blurRad="38100" dist="38100" dir="2700000" algn="tl">
                    <a:srgbClr val="000000">
                      <a:alpha val="43137"/>
                    </a:srgbClr>
                  </a:outerShdw>
                </a:effectLst>
              </a:rPr>
              <a:t>Continuation of the saga in Poston:  July 15, 1942</a:t>
            </a:r>
          </a:p>
        </p:txBody>
      </p:sp>
      <p:sp>
        <p:nvSpPr>
          <p:cNvPr id="5" name="Text Placeholder 4"/>
          <p:cNvSpPr>
            <a:spLocks noGrp="1"/>
          </p:cNvSpPr>
          <p:nvPr>
            <p:ph type="body" idx="1"/>
          </p:nvPr>
        </p:nvSpPr>
        <p:spPr>
          <a:xfrm>
            <a:off x="489096" y="871870"/>
            <a:ext cx="8208336" cy="5199321"/>
          </a:xfrm>
        </p:spPr>
        <p:txBody>
          <a:bodyPr/>
          <a:lstStyle/>
          <a:p>
            <a:r>
              <a:rPr lang="en-US" sz="1800" i="1" dirty="0">
                <a:solidFill>
                  <a:srgbClr val="0C1BA6"/>
                </a:solidFill>
                <a:effectLst>
                  <a:outerShdw blurRad="38100" dist="38100" dir="2700000" algn="tl">
                    <a:srgbClr val="000000">
                      <a:alpha val="43137"/>
                    </a:srgbClr>
                  </a:outerShdw>
                </a:effectLst>
              </a:rPr>
              <a:t>“The hospital is sadly understaffed with doctors and nurses.  I have plenty of pharmacists (20 in camp #1) (5 in camps #2) but we lack equipment and, above all, drugs.  </a:t>
            </a:r>
            <a:r>
              <a:rPr lang="en-US" sz="1800" i="1" dirty="0">
                <a:solidFill>
                  <a:srgbClr val="FF0000"/>
                </a:solidFill>
                <a:effectLst>
                  <a:outerShdw blurRad="38100" dist="38100" dir="2700000" algn="tl">
                    <a:srgbClr val="000000">
                      <a:alpha val="43137"/>
                    </a:srgbClr>
                  </a:outerShdw>
                </a:effectLst>
              </a:rPr>
              <a:t>The administration here is so damn slow in gathering us </a:t>
            </a:r>
            <a:r>
              <a:rPr lang="en-US" sz="1800" i="1" dirty="0" err="1">
                <a:solidFill>
                  <a:srgbClr val="FF0000"/>
                </a:solidFill>
                <a:effectLst>
                  <a:outerShdw blurRad="38100" dist="38100" dir="2700000" algn="tl">
                    <a:srgbClr val="000000">
                      <a:alpha val="43137"/>
                    </a:srgbClr>
                  </a:outerShdw>
                </a:effectLst>
              </a:rPr>
              <a:t>medicinals</a:t>
            </a:r>
            <a:r>
              <a:rPr lang="en-US" sz="1800" i="1" dirty="0">
                <a:solidFill>
                  <a:srgbClr val="FF0000"/>
                </a:solidFill>
                <a:effectLst>
                  <a:outerShdw blurRad="38100" dist="38100" dir="2700000" algn="tl">
                    <a:srgbClr val="000000">
                      <a:alpha val="43137"/>
                    </a:srgbClr>
                  </a:outerShdw>
                </a:effectLst>
              </a:rPr>
              <a:t>—stuff ordered 2 months ago still hasn’t come</a:t>
            </a:r>
            <a:r>
              <a:rPr lang="en-US" sz="1800" i="1" dirty="0">
                <a:solidFill>
                  <a:srgbClr val="0C1BA6"/>
                </a:solidFill>
                <a:effectLst>
                  <a:outerShdw blurRad="38100" dist="38100" dir="2700000" algn="tl">
                    <a:srgbClr val="000000">
                      <a:alpha val="43137"/>
                    </a:srgbClr>
                  </a:outerShdw>
                </a:effectLst>
              </a:rPr>
              <a:t>.  I haven’t a prescription scale in the drug dept. yet. </a:t>
            </a:r>
          </a:p>
          <a:p>
            <a:r>
              <a:rPr lang="en-US" sz="1800" i="1" dirty="0">
                <a:solidFill>
                  <a:srgbClr val="0C1BA6"/>
                </a:solidFill>
                <a:effectLst>
                  <a:outerShdw blurRad="38100" dist="38100" dir="2700000" algn="tl">
                    <a:srgbClr val="000000">
                      <a:alpha val="43137"/>
                    </a:srgbClr>
                  </a:outerShdw>
                </a:effectLst>
              </a:rPr>
              <a:t>“Oh well.  Lots of guys are dying off, especially the newborn.  Many young people are seriously undernourished.  </a:t>
            </a:r>
            <a:r>
              <a:rPr lang="en-US" sz="1800" i="1" dirty="0">
                <a:solidFill>
                  <a:srgbClr val="FF0000"/>
                </a:solidFill>
                <a:effectLst>
                  <a:outerShdw blurRad="38100" dist="38100" dir="2700000" algn="tl">
                    <a:srgbClr val="000000">
                      <a:alpha val="43137"/>
                    </a:srgbClr>
                  </a:outerShdw>
                </a:effectLst>
              </a:rPr>
              <a:t>I’m afraid that a great many are doomed to die here.  These are actual conditions in the camp.  I know that you, for one, wouldn’t stand for the type of treatment we receive here if your family had to take it</a:t>
            </a:r>
            <a:r>
              <a:rPr lang="en-US" sz="1800" i="1" dirty="0">
                <a:solidFill>
                  <a:srgbClr val="0C1BA6"/>
                </a:solidFill>
                <a:effectLst>
                  <a:outerShdw blurRad="38100" dist="38100" dir="2700000" algn="tl">
                    <a:srgbClr val="000000">
                      <a:alpha val="43137"/>
                    </a:srgbClr>
                  </a:outerShdw>
                </a:effectLst>
              </a:rPr>
              <a:t>.” </a:t>
            </a:r>
          </a:p>
        </p:txBody>
      </p:sp>
    </p:spTree>
    <p:custDataLst>
      <p:tags r:id="rId1"/>
    </p:custDataLst>
    <p:extLst>
      <p:ext uri="{BB962C8B-B14F-4D97-AF65-F5344CB8AC3E}">
        <p14:creationId xmlns:p14="http://schemas.microsoft.com/office/powerpoint/2010/main" val="153248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84790" y="903767"/>
            <a:ext cx="7953154" cy="5082364"/>
          </a:xfrm>
          <a:prstGeom prst="rect">
            <a:avLst/>
          </a:prstGeom>
          <a:noFill/>
          <a:ln>
            <a:noFill/>
          </a:ln>
        </p:spPr>
      </p:pic>
      <p:sp>
        <p:nvSpPr>
          <p:cNvPr id="4" name="Title 3"/>
          <p:cNvSpPr>
            <a:spLocks noGrp="1"/>
          </p:cNvSpPr>
          <p:nvPr>
            <p:ph type="title"/>
          </p:nvPr>
        </p:nvSpPr>
        <p:spPr>
          <a:xfrm>
            <a:off x="457200" y="274638"/>
            <a:ext cx="8229600" cy="639762"/>
          </a:xfrm>
        </p:spPr>
        <p:txBody>
          <a:bodyPr/>
          <a:lstStyle/>
          <a:p>
            <a:r>
              <a:rPr lang="en-US" sz="2000" i="1" dirty="0" err="1">
                <a:solidFill>
                  <a:srgbClr val="0C1BA6"/>
                </a:solidFill>
                <a:effectLst>
                  <a:outerShdw blurRad="38100" dist="38100" dir="2700000" algn="tl">
                    <a:srgbClr val="000000">
                      <a:alpha val="43137"/>
                    </a:srgbClr>
                  </a:outerShdw>
                </a:effectLst>
              </a:rPr>
              <a:t>Muts</a:t>
            </a:r>
            <a:r>
              <a:rPr lang="en-US" sz="2000" i="1" dirty="0">
                <a:solidFill>
                  <a:srgbClr val="0C1BA6"/>
                </a:solidFill>
                <a:effectLst>
                  <a:outerShdw blurRad="38100" dist="38100" dir="2700000" algn="tl">
                    <a:srgbClr val="000000">
                      <a:alpha val="43137"/>
                    </a:srgbClr>
                  </a:outerShdw>
                </a:effectLst>
              </a:rPr>
              <a:t> </a:t>
            </a:r>
            <a:r>
              <a:rPr lang="en-US" sz="2000" i="1" dirty="0" err="1">
                <a:solidFill>
                  <a:srgbClr val="0C1BA6"/>
                </a:solidFill>
                <a:effectLst>
                  <a:outerShdw blurRad="38100" dist="38100" dir="2700000" algn="tl">
                    <a:srgbClr val="000000">
                      <a:alpha val="43137"/>
                    </a:srgbClr>
                  </a:outerShdw>
                </a:effectLst>
              </a:rPr>
              <a:t>Nobe</a:t>
            </a:r>
            <a:r>
              <a:rPr lang="en-US" sz="2000" i="1" dirty="0">
                <a:solidFill>
                  <a:srgbClr val="0C1BA6"/>
                </a:solidFill>
                <a:effectLst>
                  <a:outerShdw blurRad="38100" dist="38100" dir="2700000" algn="tl">
                    <a:srgbClr val="000000">
                      <a:alpha val="43137"/>
                    </a:srgbClr>
                  </a:outerShdw>
                </a:effectLst>
              </a:rPr>
              <a:t> Continues to Write:  August 13, 1942 from Poston</a:t>
            </a:r>
          </a:p>
        </p:txBody>
      </p:sp>
      <p:sp>
        <p:nvSpPr>
          <p:cNvPr id="5" name="Text Placeholder 4"/>
          <p:cNvSpPr>
            <a:spLocks noGrp="1"/>
          </p:cNvSpPr>
          <p:nvPr>
            <p:ph type="body" idx="1"/>
          </p:nvPr>
        </p:nvSpPr>
        <p:spPr>
          <a:xfrm>
            <a:off x="542260" y="871870"/>
            <a:ext cx="8144539" cy="5582093"/>
          </a:xfrm>
        </p:spPr>
        <p:txBody>
          <a:bodyPr/>
          <a:lstStyle/>
          <a:p>
            <a:r>
              <a:rPr lang="en-US" sz="1800" i="1" dirty="0">
                <a:solidFill>
                  <a:srgbClr val="0C1BA6"/>
                </a:solidFill>
                <a:effectLst>
                  <a:outerShdw blurRad="38100" dist="38100" dir="2700000" algn="tl">
                    <a:srgbClr val="000000">
                      <a:alpha val="43137"/>
                    </a:srgbClr>
                  </a:outerShdw>
                </a:effectLst>
              </a:rPr>
              <a:t>“</a:t>
            </a:r>
            <a:r>
              <a:rPr lang="en-US" sz="1800" i="1" dirty="0">
                <a:solidFill>
                  <a:srgbClr val="FF0000"/>
                </a:solidFill>
                <a:effectLst>
                  <a:outerShdw blurRad="38100" dist="38100" dir="2700000" algn="tl">
                    <a:srgbClr val="000000">
                      <a:alpha val="43137"/>
                    </a:srgbClr>
                  </a:outerShdw>
                </a:effectLst>
              </a:rPr>
              <a:t>As far as the pharmacy goes, our equipment is still zero—no scales, no spatulas, slab, mortar or anything really essential.  </a:t>
            </a:r>
          </a:p>
          <a:p>
            <a:r>
              <a:rPr lang="en-US" sz="1800" i="1" dirty="0">
                <a:solidFill>
                  <a:srgbClr val="FF0000"/>
                </a:solidFill>
                <a:effectLst>
                  <a:outerShdw blurRad="38100" dist="38100" dir="2700000" algn="tl">
                    <a:srgbClr val="000000">
                      <a:alpha val="43137"/>
                    </a:srgbClr>
                  </a:outerShdw>
                </a:effectLst>
              </a:rPr>
              <a:t>I get by through using volume measure but that’s not so accurate.  Also supplies are short.  We lacked normal saline, O.B. pituitary, </a:t>
            </a:r>
            <a:r>
              <a:rPr lang="en-US" sz="1800" i="1" dirty="0" err="1">
                <a:solidFill>
                  <a:srgbClr val="FF0000"/>
                </a:solidFill>
                <a:effectLst>
                  <a:outerShdw blurRad="38100" dist="38100" dir="2700000" algn="tl">
                    <a:srgbClr val="000000">
                      <a:alpha val="43137"/>
                    </a:srgbClr>
                  </a:outerShdw>
                </a:effectLst>
              </a:rPr>
              <a:t>Ertotrate</a:t>
            </a:r>
            <a:r>
              <a:rPr lang="en-US" sz="1800" i="1" dirty="0">
                <a:solidFill>
                  <a:srgbClr val="FF0000"/>
                </a:solidFill>
                <a:effectLst>
                  <a:outerShdw blurRad="38100" dist="38100" dir="2700000" algn="tl">
                    <a:srgbClr val="000000">
                      <a:alpha val="43137"/>
                    </a:srgbClr>
                  </a:outerShdw>
                </a:effectLst>
              </a:rPr>
              <a:t>, </a:t>
            </a:r>
            <a:r>
              <a:rPr lang="en-US" sz="1800" i="1" dirty="0" err="1">
                <a:solidFill>
                  <a:srgbClr val="FF0000"/>
                </a:solidFill>
                <a:effectLst>
                  <a:outerShdw blurRad="38100" dist="38100" dir="2700000" algn="tl">
                    <a:srgbClr val="000000">
                      <a:alpha val="43137"/>
                    </a:srgbClr>
                  </a:outerShdw>
                </a:effectLst>
              </a:rPr>
              <a:t>Coramine</a:t>
            </a:r>
            <a:r>
              <a:rPr lang="en-US" sz="1800" i="1" dirty="0">
                <a:solidFill>
                  <a:srgbClr val="FF0000"/>
                </a:solidFill>
                <a:effectLst>
                  <a:outerShdw blurRad="38100" dist="38100" dir="2700000" algn="tl">
                    <a:srgbClr val="000000">
                      <a:alpha val="43137"/>
                    </a:srgbClr>
                  </a:outerShdw>
                </a:effectLst>
              </a:rPr>
              <a:t>, </a:t>
            </a:r>
            <a:r>
              <a:rPr lang="en-US" sz="1800" i="1" dirty="0" err="1">
                <a:solidFill>
                  <a:srgbClr val="FF0000"/>
                </a:solidFill>
                <a:effectLst>
                  <a:outerShdw blurRad="38100" dist="38100" dir="2700000" algn="tl">
                    <a:srgbClr val="000000">
                      <a:alpha val="43137"/>
                    </a:srgbClr>
                  </a:outerShdw>
                </a:effectLst>
              </a:rPr>
              <a:t>etc</a:t>
            </a:r>
            <a:r>
              <a:rPr lang="en-US" sz="1800" i="1" dirty="0">
                <a:solidFill>
                  <a:srgbClr val="FF0000"/>
                </a:solidFill>
                <a:effectLst>
                  <a:outerShdw blurRad="38100" dist="38100" dir="2700000" algn="tl">
                    <a:srgbClr val="000000">
                      <a:alpha val="43137"/>
                    </a:srgbClr>
                  </a:outerShdw>
                </a:effectLst>
              </a:rPr>
              <a:t> until only a week ago.  I’m going nuts trying to organize something out of this now</a:t>
            </a:r>
            <a:r>
              <a:rPr lang="en-US" sz="1800" i="1" dirty="0">
                <a:solidFill>
                  <a:srgbClr val="0C1BA6"/>
                </a:solidFill>
                <a:effectLst>
                  <a:outerShdw blurRad="38100" dist="38100" dir="2700000" algn="tl">
                    <a:srgbClr val="000000">
                      <a:alpha val="43137"/>
                    </a:srgbClr>
                  </a:outerShdw>
                </a:effectLst>
              </a:rPr>
              <a:t>.</a:t>
            </a:r>
          </a:p>
          <a:p>
            <a:endParaRPr lang="en-US" sz="1800" i="1" dirty="0">
              <a:solidFill>
                <a:srgbClr val="0C1BA6"/>
              </a:solidFill>
              <a:effectLst>
                <a:outerShdw blurRad="38100" dist="38100" dir="2700000" algn="tl">
                  <a:srgbClr val="000000">
                    <a:alpha val="43137"/>
                  </a:srgbClr>
                </a:outerShdw>
              </a:effectLst>
            </a:endParaRPr>
          </a:p>
          <a:p>
            <a:r>
              <a:rPr lang="en-US" sz="1800" i="1" dirty="0">
                <a:solidFill>
                  <a:srgbClr val="0C1BA6"/>
                </a:solidFill>
                <a:effectLst>
                  <a:outerShdw blurRad="38100" dist="38100" dir="2700000" algn="tl">
                    <a:srgbClr val="000000">
                      <a:alpha val="43137"/>
                    </a:srgbClr>
                  </a:outerShdw>
                </a:effectLst>
              </a:rPr>
              <a:t>“Lots of heat rash, heat prostration, diarrhea, etc.  Some nut cases are cropping up now.  Several have been taken to the LA psycho.  A lot of it is due to shock—nervous strain, etc.  Poor devils.  We have also had several cases of attempted suicide.</a:t>
            </a:r>
          </a:p>
        </p:txBody>
      </p:sp>
    </p:spTree>
    <p:custDataLst>
      <p:tags r:id="rId1"/>
    </p:custDataLst>
    <p:extLst>
      <p:ext uri="{BB962C8B-B14F-4D97-AF65-F5344CB8AC3E}">
        <p14:creationId xmlns:p14="http://schemas.microsoft.com/office/powerpoint/2010/main" val="69608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anim calcmode="lin" valueType="num">
                                      <p:cBhvr>
                                        <p:cTn id="22"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395800" y="296824"/>
            <a:ext cx="8229600" cy="377546"/>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1800" dirty="0"/>
              <a:t> </a:t>
            </a:r>
            <a:endParaRPr sz="1800" dirty="0"/>
          </a:p>
        </p:txBody>
      </p:sp>
      <p:sp>
        <p:nvSpPr>
          <p:cNvPr id="431" name="Shape 431"/>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432" name="Shape 432"/>
          <p:cNvPicPr preferRelativeResize="0"/>
          <p:nvPr/>
        </p:nvPicPr>
        <p:blipFill>
          <a:blip r:embed="rId3">
            <a:alphaModFix/>
          </a:blip>
          <a:stretch>
            <a:fillRect/>
          </a:stretch>
        </p:blipFill>
        <p:spPr>
          <a:xfrm>
            <a:off x="1599094" y="1399070"/>
            <a:ext cx="5737369" cy="4002325"/>
          </a:xfrm>
          <a:prstGeom prst="rect">
            <a:avLst/>
          </a:prstGeom>
          <a:noFill/>
          <a:ln w="38100">
            <a:solidFill>
              <a:srgbClr val="0C1BA6"/>
            </a:solidFill>
            <a:prstDash val="sysDot"/>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C1BA6"/>
                </a:solidFill>
              </a:rPr>
              <a:t>Santa Anita Assembly Center</a:t>
            </a:r>
          </a:p>
        </p:txBody>
      </p:sp>
      <p:sp>
        <p:nvSpPr>
          <p:cNvPr id="4" name="Text Placeholder 3"/>
          <p:cNvSpPr>
            <a:spLocks noGrp="1"/>
          </p:cNvSpPr>
          <p:nvPr>
            <p:ph type="body"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738" y="1297173"/>
            <a:ext cx="8010525" cy="4592490"/>
          </a:xfrm>
          <a:prstGeom prst="rect">
            <a:avLst/>
          </a:prstGeom>
          <a:noFill/>
          <a:ln w="38100">
            <a:solidFill>
              <a:srgbClr val="0C1BA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1611542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84792" y="1254641"/>
            <a:ext cx="8059478" cy="4593266"/>
          </a:xfrm>
          <a:prstGeom prst="rect">
            <a:avLst/>
          </a:prstGeom>
          <a:noFill/>
          <a:ln>
            <a:noFill/>
          </a:ln>
        </p:spPr>
      </p:pic>
      <p:sp>
        <p:nvSpPr>
          <p:cNvPr id="445" name="Shape 445"/>
          <p:cNvSpPr txBox="1">
            <a:spLocks noGrp="1"/>
          </p:cNvSpPr>
          <p:nvPr>
            <p:ph type="title"/>
          </p:nvPr>
        </p:nvSpPr>
        <p:spPr>
          <a:xfrm>
            <a:off x="457200" y="274638"/>
            <a:ext cx="8261498" cy="79925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solidFill>
                  <a:srgbClr val="0C1BA6"/>
                </a:solidFill>
              </a:rPr>
              <a:t>Santa Anita Assembly Center</a:t>
            </a:r>
            <a:endParaRPr dirty="0">
              <a:solidFill>
                <a:srgbClr val="0C1BA6"/>
              </a:solidFill>
            </a:endParaRPr>
          </a:p>
        </p:txBody>
      </p:sp>
      <p:sp>
        <p:nvSpPr>
          <p:cNvPr id="446" name="Shape 446"/>
          <p:cNvSpPr txBox="1">
            <a:spLocks noGrp="1"/>
          </p:cNvSpPr>
          <p:nvPr>
            <p:ph type="body" idx="1"/>
          </p:nvPr>
        </p:nvSpPr>
        <p:spPr>
          <a:xfrm>
            <a:off x="584791" y="1254641"/>
            <a:ext cx="8080675" cy="4593266"/>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June 7, 1942</a:t>
            </a: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We have at present one hospital with a staff of 6 doctors, 6 registered nurses, 3 lab technicians, 3 pharmacists.  </a:t>
            </a:r>
            <a:r>
              <a:rPr lang="en-US" sz="2000" i="1" dirty="0" err="1">
                <a:solidFill>
                  <a:srgbClr val="FF0000"/>
                </a:solidFill>
                <a:effectLst>
                  <a:outerShdw blurRad="38100" dist="38100" dir="2700000" algn="tl">
                    <a:srgbClr val="000000">
                      <a:alpha val="43137"/>
                    </a:srgbClr>
                  </a:outerShdw>
                </a:effectLst>
              </a:rPr>
              <a:t>Masy</a:t>
            </a:r>
            <a:r>
              <a:rPr lang="en-US" sz="2000" i="1" dirty="0">
                <a:solidFill>
                  <a:srgbClr val="FF0000"/>
                </a:solidFill>
                <a:effectLst>
                  <a:outerShdw blurRad="38100" dist="38100" dir="2700000" algn="tl">
                    <a:srgbClr val="000000">
                      <a:alpha val="43137"/>
                    </a:srgbClr>
                  </a:outerShdw>
                </a:effectLst>
              </a:rPr>
              <a:t> alone fills about 100 prescriptions in just 2 hours, as the clinic hours is 2 pm to 4 pm</a:t>
            </a:r>
            <a:r>
              <a:rPr lang="en-US" sz="2000" i="1" dirty="0">
                <a:solidFill>
                  <a:srgbClr val="0C1BA6"/>
                </a:solidFill>
                <a:effectLst>
                  <a:outerShdw blurRad="38100" dist="38100" dir="2700000" algn="tl">
                    <a:srgbClr val="000000">
                      <a:alpha val="43137"/>
                    </a:srgbClr>
                  </a:outerShdw>
                </a:effectLst>
              </a:rPr>
              <a:t>.</a:t>
            </a:r>
          </a:p>
          <a:p>
            <a:pPr marL="0" lvl="0" indent="0">
              <a:spcBef>
                <a:spcPts val="0"/>
              </a:spcBef>
              <a:spcAft>
                <a:spcPts val="0"/>
              </a:spcAft>
              <a:buNone/>
            </a:pP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--letter from </a:t>
            </a:r>
            <a:r>
              <a:rPr lang="en-US" sz="2000" i="1" dirty="0" err="1">
                <a:solidFill>
                  <a:srgbClr val="0C1BA6"/>
                </a:solidFill>
                <a:effectLst>
                  <a:outerShdw blurRad="38100" dist="38100" dir="2700000" algn="tl">
                    <a:srgbClr val="000000">
                      <a:alpha val="43137"/>
                    </a:srgbClr>
                  </a:outerShdw>
                </a:effectLst>
              </a:rPr>
              <a:t>Kiku</a:t>
            </a:r>
            <a:r>
              <a:rPr lang="en-US" sz="2000" i="1" dirty="0">
                <a:solidFill>
                  <a:srgbClr val="0C1BA6"/>
                </a:solidFill>
                <a:effectLst>
                  <a:outerShdw blurRad="38100" dist="38100" dir="2700000" algn="tl">
                    <a:srgbClr val="000000">
                      <a:alpha val="43137"/>
                    </a:srgbClr>
                  </a:outerShdw>
                </a:effectLst>
              </a:rPr>
              <a:t> </a:t>
            </a:r>
            <a:r>
              <a:rPr lang="en-US" sz="2000" i="1" dirty="0" err="1">
                <a:solidFill>
                  <a:srgbClr val="0C1BA6"/>
                </a:solidFill>
                <a:effectLst>
                  <a:outerShdw blurRad="38100" dist="38100" dir="2700000" algn="tl">
                    <a:srgbClr val="000000">
                      <a:alpha val="43137"/>
                    </a:srgbClr>
                  </a:outerShdw>
                </a:effectLst>
              </a:rPr>
              <a:t>Masuoka</a:t>
            </a:r>
            <a:r>
              <a:rPr lang="en-US" sz="2000" i="1" dirty="0">
                <a:solidFill>
                  <a:srgbClr val="0C1BA6"/>
                </a:solidFill>
                <a:effectLst>
                  <a:outerShdw blurRad="38100" dist="38100" dir="2700000" algn="tl">
                    <a:srgbClr val="000000">
                      <a:alpha val="43137"/>
                    </a:srgbClr>
                  </a:outerShdw>
                </a:effectLst>
              </a:rPr>
              <a:t>, wife of </a:t>
            </a:r>
            <a:r>
              <a:rPr lang="en-US" sz="2000" i="1" dirty="0" err="1">
                <a:solidFill>
                  <a:srgbClr val="0C1BA6"/>
                </a:solidFill>
                <a:effectLst>
                  <a:outerShdw blurRad="38100" dist="38100" dir="2700000" algn="tl">
                    <a:srgbClr val="000000">
                      <a:alpha val="43137"/>
                    </a:srgbClr>
                  </a:outerShdw>
                </a:effectLst>
              </a:rPr>
              <a:t>Masy</a:t>
            </a:r>
            <a:r>
              <a:rPr lang="en-US" sz="2000" i="1" dirty="0">
                <a:solidFill>
                  <a:srgbClr val="0C1BA6"/>
                </a:solidFill>
                <a:effectLst>
                  <a:outerShdw blurRad="38100" dist="38100" dir="2700000" algn="tl">
                    <a:srgbClr val="000000">
                      <a:alpha val="43137"/>
                    </a:srgbClr>
                  </a:outerShdw>
                </a:effectLst>
              </a:rPr>
              <a:t> </a:t>
            </a:r>
            <a:r>
              <a:rPr lang="en-US" sz="2000" i="1" dirty="0" err="1">
                <a:solidFill>
                  <a:srgbClr val="0C1BA6"/>
                </a:solidFill>
                <a:effectLst>
                  <a:outerShdw blurRad="38100" dist="38100" dir="2700000" algn="tl">
                    <a:srgbClr val="000000">
                      <a:alpha val="43137"/>
                    </a:srgbClr>
                  </a:outerShdw>
                </a:effectLst>
              </a:rPr>
              <a:t>Masuoka</a:t>
            </a:r>
            <a:r>
              <a:rPr lang="en-US" sz="2000" i="1" dirty="0">
                <a:solidFill>
                  <a:srgbClr val="0C1BA6"/>
                </a:solidFill>
                <a:effectLst>
                  <a:outerShdw blurRad="38100" dist="38100" dir="2700000" algn="tl">
                    <a:srgbClr val="000000">
                      <a:alpha val="43137"/>
                    </a:srgbClr>
                  </a:outerShdw>
                </a:effectLst>
              </a:rPr>
              <a:t> to John Bonomi</a:t>
            </a:r>
            <a:endParaRPr sz="20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84792" y="1254641"/>
            <a:ext cx="8059478" cy="4593266"/>
          </a:xfrm>
          <a:prstGeom prst="rect">
            <a:avLst/>
          </a:prstGeom>
          <a:noFill/>
          <a:ln>
            <a:noFill/>
          </a:ln>
        </p:spPr>
      </p:pic>
      <p:sp>
        <p:nvSpPr>
          <p:cNvPr id="452" name="Shape 452"/>
          <p:cNvSpPr txBox="1">
            <a:spLocks noGrp="1"/>
          </p:cNvSpPr>
          <p:nvPr>
            <p:ph type="title"/>
          </p:nvPr>
        </p:nvSpPr>
        <p:spPr>
          <a:xfrm>
            <a:off x="489098" y="274638"/>
            <a:ext cx="8197702" cy="767353"/>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solidFill>
                  <a:srgbClr val="0C1BA6"/>
                </a:solidFill>
                <a:effectLst>
                  <a:outerShdw blurRad="38100" dist="38100" dir="2700000" algn="tl">
                    <a:srgbClr val="000000">
                      <a:alpha val="43137"/>
                    </a:srgbClr>
                  </a:outerShdw>
                </a:effectLst>
              </a:rPr>
              <a:t>Santa Anita Assembly Center</a:t>
            </a:r>
            <a:endParaRPr dirty="0">
              <a:solidFill>
                <a:srgbClr val="0C1BA6"/>
              </a:solidFill>
              <a:effectLst>
                <a:outerShdw blurRad="38100" dist="38100" dir="2700000" algn="tl">
                  <a:srgbClr val="000000">
                    <a:alpha val="43137"/>
                  </a:srgbClr>
                </a:outerShdw>
              </a:effectLst>
            </a:endParaRPr>
          </a:p>
        </p:txBody>
      </p:sp>
      <p:sp>
        <p:nvSpPr>
          <p:cNvPr id="453" name="Shape 453"/>
          <p:cNvSpPr txBox="1">
            <a:spLocks noGrp="1"/>
          </p:cNvSpPr>
          <p:nvPr>
            <p:ph type="body" idx="1"/>
          </p:nvPr>
        </p:nvSpPr>
        <p:spPr>
          <a:xfrm>
            <a:off x="678883" y="1483242"/>
            <a:ext cx="7752600" cy="436466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i="1" dirty="0" err="1">
                <a:solidFill>
                  <a:srgbClr val="0C1BA6"/>
                </a:solidFill>
                <a:effectLst>
                  <a:outerShdw blurRad="38100" dist="38100" dir="2700000" algn="tl">
                    <a:srgbClr val="000000">
                      <a:alpha val="43137"/>
                    </a:srgbClr>
                  </a:outerShdw>
                </a:effectLst>
              </a:rPr>
              <a:t>Kiku</a:t>
            </a:r>
            <a:r>
              <a:rPr lang="en-US" sz="2400" i="1" dirty="0">
                <a:solidFill>
                  <a:srgbClr val="0C1BA6"/>
                </a:solidFill>
                <a:effectLst>
                  <a:outerShdw blurRad="38100" dist="38100" dir="2700000" algn="tl">
                    <a:srgbClr val="000000">
                      <a:alpha val="43137"/>
                    </a:srgbClr>
                  </a:outerShdw>
                </a:effectLst>
              </a:rPr>
              <a:t> noted next:</a:t>
            </a:r>
            <a:endParaRPr sz="24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24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400" i="1" dirty="0">
                <a:solidFill>
                  <a:srgbClr val="0C1BA6"/>
                </a:solidFill>
                <a:effectLst>
                  <a:outerShdw blurRad="38100" dist="38100" dir="2700000" algn="tl">
                    <a:srgbClr val="000000">
                      <a:alpha val="43137"/>
                    </a:srgbClr>
                  </a:outerShdw>
                </a:effectLst>
              </a:rPr>
              <a:t>“You have to realize that </a:t>
            </a:r>
            <a:r>
              <a:rPr lang="en-US" sz="2400" i="1" dirty="0">
                <a:solidFill>
                  <a:srgbClr val="FF0000"/>
                </a:solidFill>
                <a:effectLst>
                  <a:outerShdw blurRad="38100" dist="38100" dir="2700000" algn="tl">
                    <a:srgbClr val="000000">
                      <a:alpha val="43137"/>
                    </a:srgbClr>
                  </a:outerShdw>
                </a:effectLst>
              </a:rPr>
              <a:t>1 hospital and 1 drug store is servicing a good sized city of 19,000</a:t>
            </a:r>
            <a:r>
              <a:rPr lang="en-US" sz="2400" i="1" dirty="0">
                <a:solidFill>
                  <a:srgbClr val="0C1BA6"/>
                </a:solidFill>
                <a:effectLst>
                  <a:outerShdw blurRad="38100" dist="38100" dir="2700000" algn="tl">
                    <a:srgbClr val="000000">
                      <a:alpha val="43137"/>
                    </a:srgbClr>
                  </a:outerShdw>
                </a:effectLst>
              </a:rPr>
              <a:t>.  </a:t>
            </a:r>
            <a:r>
              <a:rPr lang="en-US" sz="2400" i="1" dirty="0" err="1">
                <a:solidFill>
                  <a:srgbClr val="0C1BA6"/>
                </a:solidFill>
                <a:effectLst>
                  <a:outerShdw blurRad="38100" dist="38100" dir="2700000" algn="tl">
                    <a:srgbClr val="000000">
                      <a:alpha val="43137"/>
                    </a:srgbClr>
                  </a:outerShdw>
                </a:effectLst>
              </a:rPr>
              <a:t>Masy’s</a:t>
            </a:r>
            <a:r>
              <a:rPr lang="en-US" sz="2400" i="1" dirty="0">
                <a:solidFill>
                  <a:srgbClr val="0C1BA6"/>
                </a:solidFill>
                <a:effectLst>
                  <a:outerShdw blurRad="38100" dist="38100" dir="2700000" algn="tl">
                    <a:srgbClr val="000000">
                      <a:alpha val="43137"/>
                    </a:srgbClr>
                  </a:outerShdw>
                </a:effectLst>
              </a:rPr>
              <a:t> hours are from 1-10 pm or sometimes 7:30-4:30 pm and 44 hours a week.”</a:t>
            </a:r>
          </a:p>
          <a:p>
            <a:pPr marL="0" lvl="0" indent="0">
              <a:spcBef>
                <a:spcPts val="0"/>
              </a:spcBef>
              <a:spcAft>
                <a:spcPts val="0"/>
              </a:spcAft>
              <a:buNone/>
            </a:pPr>
            <a:endParaRPr lang="en-US" sz="2400" i="1" dirty="0">
              <a:solidFill>
                <a:srgbClr val="0C1BA6"/>
              </a:solidFill>
              <a:effectLst>
                <a:outerShdw blurRad="38100" dist="38100" dir="2700000" algn="tl">
                  <a:srgbClr val="000000">
                    <a:alpha val="43137"/>
                  </a:srgbClr>
                </a:outerShdw>
              </a:effectLst>
            </a:endParaRPr>
          </a:p>
          <a:p>
            <a:pPr marL="0" indent="0" algn="r">
              <a:buNone/>
            </a:pPr>
            <a:r>
              <a:rPr lang="en-US" sz="2400" i="1" dirty="0">
                <a:solidFill>
                  <a:srgbClr val="0C1BA6"/>
                </a:solidFill>
                <a:effectLst>
                  <a:outerShdw blurRad="38100" dist="38100" dir="2700000" algn="tl">
                    <a:srgbClr val="000000">
                      <a:alpha val="43137"/>
                    </a:srgbClr>
                  </a:outerShdw>
                </a:effectLst>
              </a:rPr>
              <a:t>June 7, 1942</a:t>
            </a:r>
          </a:p>
          <a:p>
            <a:pPr marL="0" lvl="0" indent="0">
              <a:spcBef>
                <a:spcPts val="0"/>
              </a:spcBef>
              <a:spcAft>
                <a:spcPts val="0"/>
              </a:spcAft>
              <a:buNone/>
            </a:pPr>
            <a:endParaRPr sz="24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200" y="130629"/>
            <a:ext cx="8229600" cy="667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2800"/>
              <a:buFont typeface="Verdana"/>
              <a:buNone/>
            </a:pPr>
            <a:r>
              <a:rPr lang="en-US"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Learning Objectives:  </a:t>
            </a:r>
            <a:r>
              <a:rPr lang="en-US" sz="2800" b="0" i="1" u="sng"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Examine and Reflect</a:t>
            </a:r>
            <a:endParaRPr sz="2800" b="0" i="1" u="sng"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endParaRPr>
          </a:p>
        </p:txBody>
      </p:sp>
      <p:sp>
        <p:nvSpPr>
          <p:cNvPr id="56" name="Shape 56"/>
          <p:cNvSpPr txBox="1">
            <a:spLocks noGrp="1"/>
          </p:cNvSpPr>
          <p:nvPr>
            <p:ph type="body" idx="1"/>
          </p:nvPr>
        </p:nvSpPr>
        <p:spPr>
          <a:xfrm>
            <a:off x="695632" y="798286"/>
            <a:ext cx="7991100" cy="52542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E79805"/>
              </a:buClr>
              <a:buSzPts val="2080"/>
              <a:buFont typeface="Calibri"/>
              <a:buAutoNum type="arabicPeriod"/>
            </a:pPr>
            <a:r>
              <a:rPr lang="en-US" sz="2600" b="0" i="0" u="none" strike="noStrike" cap="none" dirty="0">
                <a:solidFill>
                  <a:srgbClr val="595959"/>
                </a:solidFill>
                <a:effectLst>
                  <a:outerShdw blurRad="38100" dist="38100" dir="2700000" algn="tl">
                    <a:srgbClr val="000000">
                      <a:alpha val="43137"/>
                    </a:srgbClr>
                  </a:outerShdw>
                </a:effectLst>
                <a:sym typeface="Verdana"/>
              </a:rPr>
              <a:t>Examine impact of WWII and Executive Order 9066 on:</a:t>
            </a:r>
            <a:endParaRPr dirty="0">
              <a:effectLst>
                <a:outerShdw blurRad="38100" dist="38100" dir="2700000" algn="tl">
                  <a:srgbClr val="000000">
                    <a:alpha val="43137"/>
                  </a:srgbClr>
                </a:outerShdw>
              </a:effectLst>
            </a:endParaRPr>
          </a:p>
          <a:p>
            <a:pPr marL="857250" marR="0" lvl="1" indent="-457200" algn="l" rtl="0">
              <a:lnSpc>
                <a:spcPct val="150000"/>
              </a:lnSpc>
              <a:spcBef>
                <a:spcPts val="0"/>
              </a:spcBef>
              <a:spcAft>
                <a:spcPts val="0"/>
              </a:spcAft>
              <a:buClr>
                <a:srgbClr val="E79805"/>
              </a:buClr>
              <a:buSzPts val="2080"/>
              <a:buFont typeface="Wingdings" panose="05000000000000000000" pitchFamily="2" charset="2"/>
              <a:buChar char="Ø"/>
            </a:pPr>
            <a:r>
              <a:rPr lang="en-US" sz="26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Relocation/imprisonment of Japanese Americans</a:t>
            </a:r>
            <a:endParaRPr sz="26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endParaRPr>
          </a:p>
          <a:p>
            <a:pPr marL="857250" marR="0" lvl="1" indent="-457200" algn="l" rtl="0">
              <a:lnSpc>
                <a:spcPct val="150000"/>
              </a:lnSpc>
              <a:spcBef>
                <a:spcPts val="0"/>
              </a:spcBef>
              <a:spcAft>
                <a:spcPts val="0"/>
              </a:spcAft>
              <a:buClr>
                <a:srgbClr val="E79805"/>
              </a:buClr>
              <a:buSzPts val="2080"/>
              <a:buFont typeface="Wingdings" panose="05000000000000000000" pitchFamily="2" charset="2"/>
              <a:buChar char="Ø"/>
            </a:pPr>
            <a:r>
              <a:rPr lang="en-US" sz="2600" b="0" i="0" u="none" strike="noStrike" cap="none" dirty="0">
                <a:solidFill>
                  <a:srgbClr val="595959"/>
                </a:solidFill>
                <a:effectLst>
                  <a:outerShdw blurRad="38100" dist="38100" dir="2700000" algn="tl">
                    <a:srgbClr val="000000">
                      <a:alpha val="43137"/>
                    </a:srgbClr>
                  </a:outerShdw>
                </a:effectLst>
                <a:sym typeface="Verdana"/>
              </a:rPr>
              <a:t>Role of the pharmacist and the drug distribution system.</a:t>
            </a:r>
            <a:endParaRPr dirty="0">
              <a:effectLst>
                <a:outerShdw blurRad="38100" dist="38100" dir="2700000" algn="tl">
                  <a:srgbClr val="000000">
                    <a:alpha val="43137"/>
                  </a:srgbClr>
                </a:outerShdw>
              </a:effectLst>
            </a:endParaRPr>
          </a:p>
          <a:p>
            <a:pPr marL="457200" marR="0" lvl="0" indent="-457200" algn="l" rtl="0">
              <a:lnSpc>
                <a:spcPct val="150000"/>
              </a:lnSpc>
              <a:spcBef>
                <a:spcPts val="0"/>
              </a:spcBef>
              <a:spcAft>
                <a:spcPts val="0"/>
              </a:spcAft>
              <a:buClr>
                <a:srgbClr val="E79805"/>
              </a:buClr>
              <a:buSzPts val="2080"/>
              <a:buFont typeface="Calibri"/>
              <a:buAutoNum type="arabicPeriod"/>
            </a:pPr>
            <a:r>
              <a:rPr lang="en-US" sz="26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rPr>
              <a:t>Reflect on intertwined roles of the pharmacist, the drug industry, and Oath of the Pharmacist with patient care. </a:t>
            </a:r>
            <a:r>
              <a:rPr lang="en-US" sz="2400" b="0" i="0" u="none" strike="noStrike" cap="none" dirty="0">
                <a:solidFill>
                  <a:srgbClr val="595959"/>
                </a:solidFill>
                <a:effectLst>
                  <a:outerShdw blurRad="38100" dist="38100" dir="2700000" algn="tl">
                    <a:srgbClr val="000000">
                      <a:alpha val="43137"/>
                    </a:srgbClr>
                  </a:outerShdw>
                </a:effectLst>
                <a:sym typeface="Verdana"/>
              </a:rPr>
              <a:t> </a:t>
            </a:r>
            <a:endParaRPr dirty="0">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499731" y="1254641"/>
            <a:ext cx="8059478" cy="4593266"/>
          </a:xfrm>
          <a:prstGeom prst="rect">
            <a:avLst/>
          </a:prstGeom>
          <a:noFill/>
          <a:ln>
            <a:noFill/>
          </a:ln>
        </p:spPr>
      </p:pic>
      <p:sp>
        <p:nvSpPr>
          <p:cNvPr id="459" name="Shape 459"/>
          <p:cNvSpPr txBox="1">
            <a:spLocks noGrp="1"/>
          </p:cNvSpPr>
          <p:nvPr>
            <p:ph type="title"/>
          </p:nvPr>
        </p:nvSpPr>
        <p:spPr>
          <a:xfrm>
            <a:off x="473149" y="138223"/>
            <a:ext cx="8282763" cy="1020724"/>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dirty="0">
                <a:solidFill>
                  <a:srgbClr val="0C1BA6"/>
                </a:solidFill>
              </a:rPr>
              <a:t>What Happened to Pharmacists?</a:t>
            </a:r>
            <a:endParaRPr sz="3600" dirty="0">
              <a:solidFill>
                <a:srgbClr val="0C1BA6"/>
              </a:solidFill>
            </a:endParaRPr>
          </a:p>
        </p:txBody>
      </p:sp>
      <p:sp>
        <p:nvSpPr>
          <p:cNvPr id="460" name="Shape 460"/>
          <p:cNvSpPr txBox="1">
            <a:spLocks noGrp="1"/>
          </p:cNvSpPr>
          <p:nvPr>
            <p:ph type="body" idx="1"/>
          </p:nvPr>
        </p:nvSpPr>
        <p:spPr>
          <a:xfrm>
            <a:off x="653170" y="1321807"/>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i="1" dirty="0" err="1">
                <a:solidFill>
                  <a:srgbClr val="0C1BA6"/>
                </a:solidFill>
                <a:effectLst>
                  <a:outerShdw blurRad="38100" dist="38100" dir="2700000" algn="tl">
                    <a:srgbClr val="000000">
                      <a:alpha val="43137"/>
                    </a:srgbClr>
                  </a:outerShdw>
                </a:effectLst>
              </a:rPr>
              <a:t>Masy</a:t>
            </a:r>
            <a:r>
              <a:rPr lang="en-US" sz="2400" i="1" dirty="0">
                <a:solidFill>
                  <a:srgbClr val="0C1BA6"/>
                </a:solidFill>
                <a:effectLst>
                  <a:outerShdw blurRad="38100" dist="38100" dir="2700000" algn="tl">
                    <a:srgbClr val="000000">
                      <a:alpha val="43137"/>
                    </a:srgbClr>
                  </a:outerShdw>
                </a:effectLst>
              </a:rPr>
              <a:t> writes to John Bonomi on July 1, 1942</a:t>
            </a:r>
            <a:endParaRPr sz="24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24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400" i="1" dirty="0">
                <a:solidFill>
                  <a:srgbClr val="0C1BA6"/>
                </a:solidFill>
                <a:effectLst>
                  <a:outerShdw blurRad="38100" dist="38100" dir="2700000" algn="tl">
                    <a:srgbClr val="000000">
                      <a:alpha val="43137"/>
                    </a:srgbClr>
                  </a:outerShdw>
                </a:effectLst>
              </a:rPr>
              <a:t>“</a:t>
            </a:r>
            <a:r>
              <a:rPr lang="en-US" sz="2400" i="1" dirty="0" err="1">
                <a:solidFill>
                  <a:srgbClr val="0C1BA6"/>
                </a:solidFill>
                <a:effectLst>
                  <a:outerShdw blurRad="38100" dist="38100" dir="2700000" algn="tl">
                    <a:srgbClr val="000000">
                      <a:alpha val="43137"/>
                    </a:srgbClr>
                  </a:outerShdw>
                </a:effectLst>
              </a:rPr>
              <a:t>Shig</a:t>
            </a:r>
            <a:r>
              <a:rPr lang="en-US" sz="2400" i="1" dirty="0">
                <a:solidFill>
                  <a:srgbClr val="0C1BA6"/>
                </a:solidFill>
                <a:effectLst>
                  <a:outerShdw blurRad="38100" dist="38100" dir="2700000" algn="tl">
                    <a:srgbClr val="000000">
                      <a:alpha val="43137"/>
                    </a:srgbClr>
                  </a:outerShdw>
                </a:effectLst>
              </a:rPr>
              <a:t> (brother) has been transferred to Camp Harrison in Indiana.  He tried to get into the Hospital pharmacy, but was informed </a:t>
            </a:r>
            <a:r>
              <a:rPr lang="en-US" sz="2400" i="1" dirty="0">
                <a:solidFill>
                  <a:srgbClr val="FF0000"/>
                </a:solidFill>
                <a:effectLst>
                  <a:outerShdw blurRad="38100" dist="38100" dir="2700000" algn="tl">
                    <a:srgbClr val="000000">
                      <a:alpha val="43137"/>
                    </a:srgbClr>
                  </a:outerShdw>
                </a:effectLst>
              </a:rPr>
              <a:t>no Japanese were accepted into the hospital so he is working now as a boiler tender</a:t>
            </a:r>
            <a:r>
              <a:rPr lang="en-US" sz="2400" i="1" dirty="0">
                <a:solidFill>
                  <a:srgbClr val="0C1BA6"/>
                </a:solidFill>
                <a:effectLst>
                  <a:outerShdw blurRad="38100" dist="38100" dir="2700000" algn="tl">
                    <a:srgbClr val="000000">
                      <a:alpha val="43137"/>
                    </a:srgbClr>
                  </a:outerShdw>
                </a:effectLst>
              </a:rPr>
              <a:t>.”</a:t>
            </a:r>
            <a:endParaRPr sz="24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4">
            <a:extLst>
              <a:ext uri="{28A0092B-C50C-407E-A947-70E740481C1C}">
                <a14:useLocalDpi xmlns:a14="http://schemas.microsoft.com/office/drawing/2010/main" val="0"/>
              </a:ext>
            </a:extLst>
          </a:blip>
          <a:srcRect/>
          <a:stretch>
            <a:fillRect/>
          </a:stretch>
        </p:blipFill>
        <p:spPr bwMode="auto">
          <a:xfrm>
            <a:off x="435935" y="909083"/>
            <a:ext cx="8463519" cy="5050466"/>
          </a:xfrm>
          <a:prstGeom prst="rect">
            <a:avLst/>
          </a:prstGeom>
          <a:noFill/>
          <a:ln>
            <a:noFill/>
          </a:ln>
        </p:spPr>
      </p:pic>
      <p:sp>
        <p:nvSpPr>
          <p:cNvPr id="466" name="Shape 466"/>
          <p:cNvSpPr txBox="1">
            <a:spLocks noGrp="1"/>
          </p:cNvSpPr>
          <p:nvPr>
            <p:ph type="title"/>
          </p:nvPr>
        </p:nvSpPr>
        <p:spPr>
          <a:xfrm>
            <a:off x="457200" y="274638"/>
            <a:ext cx="8229600" cy="459009"/>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600" dirty="0">
                <a:solidFill>
                  <a:srgbClr val="0C1BA6"/>
                </a:solidFill>
                <a:effectLst>
                  <a:outerShdw blurRad="38100" dist="38100" dir="2700000" algn="tl">
                    <a:srgbClr val="000000">
                      <a:alpha val="43137"/>
                    </a:srgbClr>
                  </a:outerShdw>
                </a:effectLst>
              </a:rPr>
              <a:t>Departure ensues….</a:t>
            </a:r>
            <a:endParaRPr sz="3600" dirty="0">
              <a:solidFill>
                <a:srgbClr val="0C1BA6"/>
              </a:solidFill>
              <a:effectLst>
                <a:outerShdw blurRad="38100" dist="38100" dir="2700000" algn="tl">
                  <a:srgbClr val="000000">
                    <a:alpha val="43137"/>
                  </a:srgbClr>
                </a:outerShdw>
              </a:effectLst>
            </a:endParaRPr>
          </a:p>
        </p:txBody>
      </p:sp>
      <p:sp>
        <p:nvSpPr>
          <p:cNvPr id="467" name="Shape 467"/>
          <p:cNvSpPr txBox="1">
            <a:spLocks noGrp="1"/>
          </p:cNvSpPr>
          <p:nvPr>
            <p:ph type="body" idx="1"/>
          </p:nvPr>
        </p:nvSpPr>
        <p:spPr>
          <a:xfrm>
            <a:off x="510365" y="871871"/>
            <a:ext cx="8272127" cy="5087678"/>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Dear Folks,</a:t>
            </a: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i="1" dirty="0">
                <a:solidFill>
                  <a:srgbClr val="FF0000"/>
                </a:solidFill>
                <a:effectLst>
                  <a:outerShdw blurRad="38100" dist="38100" dir="2700000" algn="tl">
                    <a:srgbClr val="000000">
                      <a:alpha val="43137"/>
                    </a:srgbClr>
                  </a:outerShdw>
                </a:effectLst>
              </a:rPr>
              <a:t>Whispers of “relocation” are in the air now and we are concerned as to where we will be sent</a:t>
            </a:r>
            <a:r>
              <a:rPr lang="en-US" sz="1800" i="1" dirty="0">
                <a:solidFill>
                  <a:srgbClr val="0C1BA6"/>
                </a:solidFill>
                <a:effectLst>
                  <a:outerShdw blurRad="38100" dist="38100" dir="2700000" algn="tl">
                    <a:srgbClr val="000000">
                      <a:alpha val="43137"/>
                    </a:srgbClr>
                  </a:outerShdw>
                </a:effectLst>
              </a:rPr>
              <a:t>.  We certainly want to see you folks again before we are shipped out further east.  We are sending you a souvenir of our barracks in the form of a pin that I carved with a knife.  Hope you like it.</a:t>
            </a: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Johnny--will you send me an order C.O.D. plus the taxes?  We wanted </a:t>
            </a:r>
            <a:r>
              <a:rPr lang="en-US" sz="1800" i="1" dirty="0" err="1">
                <a:solidFill>
                  <a:srgbClr val="0C1BA6"/>
                </a:solidFill>
                <a:effectLst>
                  <a:outerShdw blurRad="38100" dist="38100" dir="2700000" algn="tl">
                    <a:srgbClr val="000000">
                      <a:alpha val="43137"/>
                    </a:srgbClr>
                  </a:outerShdw>
                </a:effectLst>
              </a:rPr>
              <a:t>ViPenta</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Perles</a:t>
            </a:r>
            <a:r>
              <a:rPr lang="en-US" sz="1800" i="1" dirty="0">
                <a:solidFill>
                  <a:srgbClr val="0C1BA6"/>
                </a:solidFill>
                <a:effectLst>
                  <a:outerShdw blurRad="38100" dist="38100" dir="2700000" algn="tl">
                    <a:srgbClr val="000000">
                      <a:alpha val="43137"/>
                    </a:srgbClr>
                  </a:outerShdw>
                </a:effectLst>
              </a:rPr>
              <a:t> 600.  Please send it as soon as possible.  </a:t>
            </a:r>
            <a:r>
              <a:rPr lang="en-US" sz="1800" i="1" dirty="0">
                <a:solidFill>
                  <a:srgbClr val="FF0000"/>
                </a:solidFill>
                <a:effectLst>
                  <a:outerShdw blurRad="38100" dist="38100" dir="2700000" algn="tl">
                    <a:srgbClr val="000000">
                      <a:alpha val="43137"/>
                    </a:srgbClr>
                  </a:outerShdw>
                </a:effectLst>
              </a:rPr>
              <a:t>Thank you for the last order; everything came fine</a:t>
            </a:r>
            <a:r>
              <a:rPr lang="en-US" sz="1800" i="1" dirty="0">
                <a:solidFill>
                  <a:srgbClr val="0C1BA6"/>
                </a:solidFill>
                <a:effectLst>
                  <a:outerShdw blurRad="38100" dist="38100" dir="2700000" algn="tl">
                    <a:srgbClr val="000000">
                      <a:alpha val="43137"/>
                    </a:srgbClr>
                  </a:outerShdw>
                </a:effectLst>
              </a:rPr>
              <a:t>.</a:t>
            </a: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	(from </a:t>
            </a:r>
            <a:r>
              <a:rPr lang="en-US" sz="1800" i="1" dirty="0" err="1">
                <a:solidFill>
                  <a:srgbClr val="0C1BA6"/>
                </a:solidFill>
                <a:effectLst>
                  <a:outerShdw blurRad="38100" dist="38100" dir="2700000" algn="tl">
                    <a:srgbClr val="000000">
                      <a:alpha val="43137"/>
                    </a:srgbClr>
                  </a:outerShdw>
                </a:effectLst>
              </a:rPr>
              <a:t>Masy</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Masuoka</a:t>
            </a:r>
            <a:r>
              <a:rPr lang="en-US" sz="1800" i="1" dirty="0">
                <a:solidFill>
                  <a:srgbClr val="0C1BA6"/>
                </a:solidFill>
                <a:effectLst>
                  <a:outerShdw blurRad="38100" dist="38100" dir="2700000" algn="tl">
                    <a:srgbClr val="000000">
                      <a:alpha val="43137"/>
                    </a:srgbClr>
                  </a:outerShdw>
                </a:effectLst>
              </a:rPr>
              <a:t>, August 16, 1942, addressed from hospital at Santa Anita Racetrack Assembly Center)</a:t>
            </a:r>
            <a:endParaRPr sz="1800" i="1" dirty="0">
              <a:solidFill>
                <a:srgbClr val="0C1BA6"/>
              </a:solidFill>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7">
                                            <p:txEl>
                                              <p:pRg st="1" end="1"/>
                                            </p:txEl>
                                          </p:spTgt>
                                        </p:tgtEl>
                                        <p:attrNameLst>
                                          <p:attrName>style.visibility</p:attrName>
                                        </p:attrNameLst>
                                      </p:cBhvr>
                                      <p:to>
                                        <p:strVal val="visible"/>
                                      </p:to>
                                    </p:set>
                                    <p:animEffect transition="in" filter="fade">
                                      <p:cBhvr>
                                        <p:cTn id="7" dur="1000"/>
                                        <p:tgtEl>
                                          <p:spTgt spid="467">
                                            <p:txEl>
                                              <p:pRg st="1" end="1"/>
                                            </p:txEl>
                                          </p:spTgt>
                                        </p:tgtEl>
                                      </p:cBhvr>
                                    </p:animEffect>
                                    <p:anim calcmode="lin" valueType="num">
                                      <p:cBhvr>
                                        <p:cTn id="8" dur="1000" fill="hold"/>
                                        <p:tgtEl>
                                          <p:spTgt spid="46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67">
                                            <p:txEl>
                                              <p:pRg st="3" end="3"/>
                                            </p:txEl>
                                          </p:spTgt>
                                        </p:tgtEl>
                                        <p:attrNameLst>
                                          <p:attrName>style.visibility</p:attrName>
                                        </p:attrNameLst>
                                      </p:cBhvr>
                                      <p:to>
                                        <p:strVal val="visible"/>
                                      </p:to>
                                    </p:set>
                                    <p:animEffect transition="in" filter="fade">
                                      <p:cBhvr>
                                        <p:cTn id="14" dur="1000"/>
                                        <p:tgtEl>
                                          <p:spTgt spid="467">
                                            <p:txEl>
                                              <p:pRg st="3" end="3"/>
                                            </p:txEl>
                                          </p:spTgt>
                                        </p:tgtEl>
                                      </p:cBhvr>
                                    </p:animEffect>
                                    <p:anim calcmode="lin" valueType="num">
                                      <p:cBhvr>
                                        <p:cTn id="15" dur="1000" fill="hold"/>
                                        <p:tgtEl>
                                          <p:spTgt spid="467">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67">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67">
                                            <p:txEl>
                                              <p:pRg st="4" end="4"/>
                                            </p:txEl>
                                          </p:spTgt>
                                        </p:tgtEl>
                                        <p:attrNameLst>
                                          <p:attrName>style.visibility</p:attrName>
                                        </p:attrNameLst>
                                      </p:cBhvr>
                                      <p:to>
                                        <p:strVal val="visible"/>
                                      </p:to>
                                    </p:set>
                                    <p:animEffect transition="in" filter="fade">
                                      <p:cBhvr>
                                        <p:cTn id="19" dur="1000"/>
                                        <p:tgtEl>
                                          <p:spTgt spid="467">
                                            <p:txEl>
                                              <p:pRg st="4" end="4"/>
                                            </p:txEl>
                                          </p:spTgt>
                                        </p:tgtEl>
                                      </p:cBhvr>
                                    </p:animEffect>
                                    <p:anim calcmode="lin" valueType="num">
                                      <p:cBhvr>
                                        <p:cTn id="20" dur="1000" fill="hold"/>
                                        <p:tgtEl>
                                          <p:spTgt spid="467">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6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 name="Picture 3" descr="C:\Users\Ettie\AppData\Local\Microsoft\Windows\INetCache\IE\WJYXG0BZ\vintage_letters_12_quaddles_by_quaddles-d3am1pf[1].jpg"/>
          <p:cNvPicPr/>
          <p:nvPr/>
        </p:nvPicPr>
        <p:blipFill rotWithShape="1">
          <a:blip r:embed="rId4">
            <a:extLst>
              <a:ext uri="{28A0092B-C50C-407E-A947-70E740481C1C}">
                <a14:useLocalDpi xmlns:a14="http://schemas.microsoft.com/office/drawing/2010/main" val="0"/>
              </a:ext>
            </a:extLst>
          </a:blip>
          <a:srcRect l="1629" t="3186" r="1357" b="3186"/>
          <a:stretch/>
        </p:blipFill>
        <p:spPr bwMode="auto">
          <a:xfrm>
            <a:off x="510363" y="893135"/>
            <a:ext cx="7708606" cy="4901610"/>
          </a:xfrm>
          <a:prstGeom prst="rect">
            <a:avLst/>
          </a:prstGeom>
          <a:noFill/>
          <a:ln>
            <a:noFill/>
          </a:ln>
        </p:spPr>
      </p:pic>
      <p:sp>
        <p:nvSpPr>
          <p:cNvPr id="473" name="Shape 473"/>
          <p:cNvSpPr txBox="1">
            <a:spLocks noGrp="1"/>
          </p:cNvSpPr>
          <p:nvPr>
            <p:ph type="title"/>
          </p:nvPr>
        </p:nvSpPr>
        <p:spPr>
          <a:xfrm>
            <a:off x="329609" y="191386"/>
            <a:ext cx="8357191" cy="808074"/>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800" dirty="0">
                <a:solidFill>
                  <a:srgbClr val="0C1BA6"/>
                </a:solidFill>
                <a:effectLst>
                  <a:outerShdw blurRad="38100" dist="38100" dir="2700000" algn="tl">
                    <a:srgbClr val="000000">
                      <a:alpha val="43137"/>
                    </a:srgbClr>
                  </a:outerShdw>
                </a:effectLst>
              </a:rPr>
              <a:t>Postcard, October 15, 1942,8:00 AM</a:t>
            </a:r>
            <a:endParaRPr sz="2800" dirty="0">
              <a:solidFill>
                <a:srgbClr val="0C1BA6"/>
              </a:solidFill>
              <a:effectLst>
                <a:outerShdw blurRad="38100" dist="38100" dir="2700000" algn="tl">
                  <a:srgbClr val="000000">
                    <a:alpha val="43137"/>
                  </a:srgbClr>
                </a:outerShdw>
              </a:effectLst>
            </a:endParaRPr>
          </a:p>
        </p:txBody>
      </p:sp>
      <p:sp>
        <p:nvSpPr>
          <p:cNvPr id="474" name="Shape 474"/>
          <p:cNvSpPr txBox="1">
            <a:spLocks noGrp="1"/>
          </p:cNvSpPr>
          <p:nvPr>
            <p:ph type="body" idx="1"/>
          </p:nvPr>
        </p:nvSpPr>
        <p:spPr>
          <a:xfrm>
            <a:off x="551292" y="930348"/>
            <a:ext cx="7752600" cy="4673009"/>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lang="en-US"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endParaRPr lang="en-US"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endParaRPr lang="en-US"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endParaRPr lang="en-US"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endParaRPr lang="en-US"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r>
              <a:rPr lang="en-US" sz="1400" i="1" dirty="0">
                <a:solidFill>
                  <a:srgbClr val="0C1BA6"/>
                </a:solidFill>
                <a:effectLst>
                  <a:outerShdw blurRad="38100" dist="38100" dir="2700000" algn="tl">
                    <a:srgbClr val="000000">
                      <a:alpha val="43137"/>
                    </a:srgbClr>
                  </a:outerShdw>
                </a:effectLst>
              </a:rPr>
              <a:t>Dear Johnny and Lillian!</a:t>
            </a:r>
            <a:endParaRPr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r>
              <a:rPr lang="en-US" sz="1400" i="1" dirty="0">
                <a:solidFill>
                  <a:srgbClr val="FF0000"/>
                </a:solidFill>
                <a:effectLst>
                  <a:outerShdw blurRad="38100" dist="38100" dir="2700000" algn="tl">
                    <a:srgbClr val="000000">
                      <a:alpha val="43137"/>
                    </a:srgbClr>
                  </a:outerShdw>
                </a:effectLst>
              </a:rPr>
              <a:t>WELL--this is it...Arkansas bound</a:t>
            </a:r>
            <a:r>
              <a:rPr lang="en-US" sz="1400" i="1" dirty="0">
                <a:solidFill>
                  <a:srgbClr val="0C1BA6"/>
                </a:solidFill>
                <a:effectLst>
                  <a:outerShdw blurRad="38100" dist="38100" dir="2700000" algn="tl">
                    <a:srgbClr val="000000">
                      <a:alpha val="43137"/>
                    </a:srgbClr>
                  </a:outerShdw>
                </a:effectLst>
              </a:rPr>
              <a:t>….</a:t>
            </a:r>
          </a:p>
          <a:p>
            <a:pPr marL="285750" lvl="0" indent="-285750">
              <a:spcBef>
                <a:spcPts val="0"/>
              </a:spcBef>
              <a:spcAft>
                <a:spcPts val="0"/>
              </a:spcAft>
              <a:buFont typeface="Wingdings" panose="05000000000000000000" pitchFamily="2" charset="2"/>
              <a:buChar char="§"/>
            </a:pPr>
            <a:r>
              <a:rPr lang="en-US" sz="1400" i="1" dirty="0">
                <a:solidFill>
                  <a:srgbClr val="0C1BA6"/>
                </a:solidFill>
                <a:effectLst>
                  <a:outerShdw blurRad="38100" dist="38100" dir="2700000" algn="tl">
                    <a:srgbClr val="000000">
                      <a:alpha val="43137"/>
                    </a:srgbClr>
                  </a:outerShdw>
                </a:effectLst>
              </a:rPr>
              <a:t>we left the race track yesterday morning at 9:00 AM……</a:t>
            </a:r>
            <a:endParaRPr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r>
              <a:rPr lang="en-US" sz="1400" i="1" dirty="0">
                <a:solidFill>
                  <a:srgbClr val="0C1BA6"/>
                </a:solidFill>
                <a:effectLst>
                  <a:outerShdw blurRad="38100" dist="38100" dir="2700000" algn="tl">
                    <a:srgbClr val="000000">
                      <a:alpha val="43137"/>
                    </a:srgbClr>
                  </a:outerShdw>
                </a:effectLst>
              </a:rPr>
              <a:t>The hospital staff and families “occupy” this car….#10...the roomiest….cleanest….</a:t>
            </a:r>
            <a:r>
              <a:rPr lang="en-US" sz="1400" i="1" dirty="0" err="1">
                <a:solidFill>
                  <a:srgbClr val="0C1BA6"/>
                </a:solidFill>
                <a:effectLst>
                  <a:outerShdw blurRad="38100" dist="38100" dir="2700000" algn="tl">
                    <a:srgbClr val="000000">
                      <a:alpha val="43137"/>
                    </a:srgbClr>
                  </a:outerShdw>
                </a:effectLst>
              </a:rPr>
              <a:t>bestest</a:t>
            </a:r>
            <a:r>
              <a:rPr lang="en-US" sz="1400" i="1" dirty="0">
                <a:solidFill>
                  <a:srgbClr val="0C1BA6"/>
                </a:solidFill>
                <a:effectLst>
                  <a:outerShdw blurRad="38100" dist="38100" dir="2700000" algn="tl">
                    <a:srgbClr val="000000">
                      <a:alpha val="43137"/>
                    </a:srgbClr>
                  </a:outerShdw>
                </a:effectLst>
              </a:rPr>
              <a:t>...of all...the rest are quite crowded and dingy.</a:t>
            </a:r>
            <a:endParaRPr sz="1400" i="1" dirty="0">
              <a:solidFill>
                <a:srgbClr val="0C1BA6"/>
              </a:solidFill>
              <a:effectLst>
                <a:outerShdw blurRad="38100" dist="38100" dir="2700000" algn="tl">
                  <a:srgbClr val="000000">
                    <a:alpha val="43137"/>
                  </a:srgbClr>
                </a:outerShdw>
              </a:effectLst>
            </a:endParaRPr>
          </a:p>
          <a:p>
            <a:pPr marL="285750" lvl="0" indent="-285750">
              <a:spcBef>
                <a:spcPts val="0"/>
              </a:spcBef>
              <a:spcAft>
                <a:spcPts val="0"/>
              </a:spcAft>
              <a:buFont typeface="Wingdings" panose="05000000000000000000" pitchFamily="2" charset="2"/>
              <a:buChar char="§"/>
            </a:pPr>
            <a:r>
              <a:rPr lang="en-US" sz="1400" i="1" dirty="0">
                <a:solidFill>
                  <a:srgbClr val="0C1BA6"/>
                </a:solidFill>
                <a:effectLst>
                  <a:outerShdw blurRad="38100" dist="38100" dir="2700000" algn="tl">
                    <a:srgbClr val="000000">
                      <a:alpha val="43137"/>
                    </a:srgbClr>
                  </a:outerShdw>
                </a:effectLst>
              </a:rPr>
              <a:t>Sent order to Brunswig special delivery but no reply…????   </a:t>
            </a:r>
          </a:p>
          <a:p>
            <a:pPr marL="285750" lvl="0" indent="-285750">
              <a:spcBef>
                <a:spcPts val="0"/>
              </a:spcBef>
              <a:spcAft>
                <a:spcPts val="0"/>
              </a:spcAft>
              <a:buFont typeface="Wingdings" panose="05000000000000000000" pitchFamily="2" charset="2"/>
              <a:buChar char="§"/>
            </a:pPr>
            <a:r>
              <a:rPr lang="en-US" sz="1400" i="1" dirty="0">
                <a:solidFill>
                  <a:srgbClr val="0C1BA6"/>
                </a:solidFill>
                <a:effectLst>
                  <a:outerShdw blurRad="38100" dist="38100" dir="2700000" algn="tl">
                    <a:srgbClr val="000000">
                      <a:alpha val="43137"/>
                    </a:srgbClr>
                  </a:outerShdw>
                </a:effectLst>
              </a:rPr>
              <a:t>Had to disappoint the doc. Will write from the land O’ the </a:t>
            </a:r>
            <a:r>
              <a:rPr lang="en-US" sz="1400" i="1" dirty="0" err="1">
                <a:solidFill>
                  <a:srgbClr val="0C1BA6"/>
                </a:solidFill>
                <a:effectLst>
                  <a:outerShdw blurRad="38100" dist="38100" dir="2700000" algn="tl">
                    <a:srgbClr val="000000">
                      <a:alpha val="43137"/>
                    </a:srgbClr>
                  </a:outerShdw>
                </a:effectLst>
              </a:rPr>
              <a:t>Arkies</a:t>
            </a:r>
            <a:r>
              <a:rPr lang="en-US" sz="1400" i="1" dirty="0">
                <a:solidFill>
                  <a:srgbClr val="0C1BA6"/>
                </a:solidFill>
                <a:effectLst>
                  <a:outerShdw blurRad="38100" dist="38100" dir="2700000" algn="tl">
                    <a:srgbClr val="000000">
                      <a:alpha val="43137"/>
                    </a:srgbClr>
                  </a:outerShdw>
                </a:effectLst>
              </a:rPr>
              <a:t>….soon….</a:t>
            </a:r>
            <a:endParaRPr sz="14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400" i="1" dirty="0">
                <a:solidFill>
                  <a:srgbClr val="0C1BA6"/>
                </a:solidFill>
                <a:effectLst>
                  <a:outerShdw blurRad="38100" dist="38100" dir="2700000" algn="tl">
                    <a:srgbClr val="000000">
                      <a:alpha val="43137"/>
                    </a:srgbClr>
                  </a:outerShdw>
                </a:effectLst>
              </a:rPr>
              <a:t>				</a:t>
            </a:r>
            <a:r>
              <a:rPr lang="en-US" sz="1400" i="1" dirty="0" err="1">
                <a:solidFill>
                  <a:srgbClr val="0C1BA6"/>
                </a:solidFill>
                <a:effectLst>
                  <a:outerShdw blurRad="38100" dist="38100" dir="2700000" algn="tl">
                    <a:srgbClr val="000000">
                      <a:alpha val="43137"/>
                    </a:srgbClr>
                  </a:outerShdw>
                </a:effectLst>
              </a:rPr>
              <a:t>Kiku</a:t>
            </a:r>
            <a:r>
              <a:rPr lang="en-US" sz="1400" i="1" dirty="0">
                <a:solidFill>
                  <a:srgbClr val="0C1BA6"/>
                </a:solidFill>
                <a:effectLst>
                  <a:outerShdw blurRad="38100" dist="38100" dir="2700000" algn="tl">
                    <a:srgbClr val="000000">
                      <a:alpha val="43137"/>
                    </a:srgbClr>
                  </a:outerShdw>
                </a:effectLst>
              </a:rPr>
              <a:t> and </a:t>
            </a:r>
            <a:r>
              <a:rPr lang="en-US" sz="1400" i="1" dirty="0" err="1">
                <a:solidFill>
                  <a:srgbClr val="0C1BA6"/>
                </a:solidFill>
                <a:effectLst>
                  <a:outerShdw blurRad="38100" dist="38100" dir="2700000" algn="tl">
                    <a:srgbClr val="000000">
                      <a:alpha val="43137"/>
                    </a:srgbClr>
                  </a:outerShdw>
                </a:effectLst>
              </a:rPr>
              <a:t>Masy</a:t>
            </a:r>
            <a:endParaRPr sz="1400" i="1" dirty="0">
              <a:solidFill>
                <a:srgbClr val="0C1BA6"/>
              </a:solidFill>
              <a:effectLst>
                <a:outerShdw blurRad="38100" dist="38100" dir="2700000" algn="tl">
                  <a:srgbClr val="000000">
                    <a:alpha val="43137"/>
                  </a:srgbClr>
                </a:outerShdw>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4">
                                            <p:txEl>
                                              <p:pRg st="5" end="5"/>
                                            </p:txEl>
                                          </p:spTgt>
                                        </p:tgtEl>
                                        <p:attrNameLst>
                                          <p:attrName>style.visibility</p:attrName>
                                        </p:attrNameLst>
                                      </p:cBhvr>
                                      <p:to>
                                        <p:strVal val="visible"/>
                                      </p:to>
                                    </p:set>
                                    <p:animEffect transition="in" filter="fade">
                                      <p:cBhvr>
                                        <p:cTn id="7" dur="1000"/>
                                        <p:tgtEl>
                                          <p:spTgt spid="474">
                                            <p:txEl>
                                              <p:pRg st="5" end="5"/>
                                            </p:txEl>
                                          </p:spTgt>
                                        </p:tgtEl>
                                      </p:cBhvr>
                                    </p:animEffect>
                                    <p:anim calcmode="lin" valueType="num">
                                      <p:cBhvr>
                                        <p:cTn id="8" dur="1000" fill="hold"/>
                                        <p:tgtEl>
                                          <p:spTgt spid="47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7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74">
                                            <p:txEl>
                                              <p:pRg st="6" end="6"/>
                                            </p:txEl>
                                          </p:spTgt>
                                        </p:tgtEl>
                                        <p:attrNameLst>
                                          <p:attrName>style.visibility</p:attrName>
                                        </p:attrNameLst>
                                      </p:cBhvr>
                                      <p:to>
                                        <p:strVal val="visible"/>
                                      </p:to>
                                    </p:set>
                                    <p:animEffect transition="in" filter="fade">
                                      <p:cBhvr>
                                        <p:cTn id="12" dur="1000"/>
                                        <p:tgtEl>
                                          <p:spTgt spid="474">
                                            <p:txEl>
                                              <p:pRg st="6" end="6"/>
                                            </p:txEl>
                                          </p:spTgt>
                                        </p:tgtEl>
                                      </p:cBhvr>
                                    </p:animEffect>
                                    <p:anim calcmode="lin" valueType="num">
                                      <p:cBhvr>
                                        <p:cTn id="13" dur="1000" fill="hold"/>
                                        <p:tgtEl>
                                          <p:spTgt spid="474">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474">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74">
                                            <p:txEl>
                                              <p:pRg st="7" end="7"/>
                                            </p:txEl>
                                          </p:spTgt>
                                        </p:tgtEl>
                                        <p:attrNameLst>
                                          <p:attrName>style.visibility</p:attrName>
                                        </p:attrNameLst>
                                      </p:cBhvr>
                                      <p:to>
                                        <p:strVal val="visible"/>
                                      </p:to>
                                    </p:set>
                                    <p:animEffect transition="in" filter="fade">
                                      <p:cBhvr>
                                        <p:cTn id="17" dur="1000"/>
                                        <p:tgtEl>
                                          <p:spTgt spid="474">
                                            <p:txEl>
                                              <p:pRg st="7" end="7"/>
                                            </p:txEl>
                                          </p:spTgt>
                                        </p:tgtEl>
                                      </p:cBhvr>
                                    </p:animEffect>
                                    <p:anim calcmode="lin" valueType="num">
                                      <p:cBhvr>
                                        <p:cTn id="18" dur="1000" fill="hold"/>
                                        <p:tgtEl>
                                          <p:spTgt spid="474">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474">
                                            <p:txEl>
                                              <p:pRg st="7" end="7"/>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74">
                                            <p:txEl>
                                              <p:pRg st="8" end="8"/>
                                            </p:txEl>
                                          </p:spTgt>
                                        </p:tgtEl>
                                        <p:attrNameLst>
                                          <p:attrName>style.visibility</p:attrName>
                                        </p:attrNameLst>
                                      </p:cBhvr>
                                      <p:to>
                                        <p:strVal val="visible"/>
                                      </p:to>
                                    </p:set>
                                    <p:animEffect transition="in" filter="fade">
                                      <p:cBhvr>
                                        <p:cTn id="22" dur="1000"/>
                                        <p:tgtEl>
                                          <p:spTgt spid="474">
                                            <p:txEl>
                                              <p:pRg st="8" end="8"/>
                                            </p:txEl>
                                          </p:spTgt>
                                        </p:tgtEl>
                                      </p:cBhvr>
                                    </p:animEffect>
                                    <p:anim calcmode="lin" valueType="num">
                                      <p:cBhvr>
                                        <p:cTn id="23" dur="1000" fill="hold"/>
                                        <p:tgtEl>
                                          <p:spTgt spid="474">
                                            <p:txEl>
                                              <p:pRg st="8" end="8"/>
                                            </p:txEl>
                                          </p:spTgt>
                                        </p:tgtEl>
                                        <p:attrNameLst>
                                          <p:attrName>ppt_x</p:attrName>
                                        </p:attrNameLst>
                                      </p:cBhvr>
                                      <p:tavLst>
                                        <p:tav tm="0">
                                          <p:val>
                                            <p:strVal val="#ppt_x"/>
                                          </p:val>
                                        </p:tav>
                                        <p:tav tm="100000">
                                          <p:val>
                                            <p:strVal val="#ppt_x"/>
                                          </p:val>
                                        </p:tav>
                                      </p:tavLst>
                                    </p:anim>
                                    <p:anim calcmode="lin" valueType="num">
                                      <p:cBhvr>
                                        <p:cTn id="24" dur="1000" fill="hold"/>
                                        <p:tgtEl>
                                          <p:spTgt spid="474">
                                            <p:txEl>
                                              <p:pRg st="8" end="8"/>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74">
                                            <p:txEl>
                                              <p:pRg st="9" end="9"/>
                                            </p:txEl>
                                          </p:spTgt>
                                        </p:tgtEl>
                                        <p:attrNameLst>
                                          <p:attrName>style.visibility</p:attrName>
                                        </p:attrNameLst>
                                      </p:cBhvr>
                                      <p:to>
                                        <p:strVal val="visible"/>
                                      </p:to>
                                    </p:set>
                                    <p:animEffect transition="in" filter="fade">
                                      <p:cBhvr>
                                        <p:cTn id="27" dur="1000"/>
                                        <p:tgtEl>
                                          <p:spTgt spid="474">
                                            <p:txEl>
                                              <p:pRg st="9" end="9"/>
                                            </p:txEl>
                                          </p:spTgt>
                                        </p:tgtEl>
                                      </p:cBhvr>
                                    </p:animEffect>
                                    <p:anim calcmode="lin" valueType="num">
                                      <p:cBhvr>
                                        <p:cTn id="28" dur="1000" fill="hold"/>
                                        <p:tgtEl>
                                          <p:spTgt spid="474">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474">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74">
                                            <p:txEl>
                                              <p:pRg st="10" end="10"/>
                                            </p:txEl>
                                          </p:spTgt>
                                        </p:tgtEl>
                                        <p:attrNameLst>
                                          <p:attrName>style.visibility</p:attrName>
                                        </p:attrNameLst>
                                      </p:cBhvr>
                                      <p:to>
                                        <p:strVal val="visible"/>
                                      </p:to>
                                    </p:set>
                                    <p:animEffect transition="in" filter="fade">
                                      <p:cBhvr>
                                        <p:cTn id="32" dur="1000"/>
                                        <p:tgtEl>
                                          <p:spTgt spid="474">
                                            <p:txEl>
                                              <p:pRg st="10" end="10"/>
                                            </p:txEl>
                                          </p:spTgt>
                                        </p:tgtEl>
                                      </p:cBhvr>
                                    </p:animEffect>
                                    <p:anim calcmode="lin" valueType="num">
                                      <p:cBhvr>
                                        <p:cTn id="33" dur="1000" fill="hold"/>
                                        <p:tgtEl>
                                          <p:spTgt spid="474">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474">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4">
                                            <p:txEl>
                                              <p:pRg st="11" end="11"/>
                                            </p:txEl>
                                          </p:spTgt>
                                        </p:tgtEl>
                                        <p:attrNameLst>
                                          <p:attrName>style.visibility</p:attrName>
                                        </p:attrNameLst>
                                      </p:cBhvr>
                                      <p:to>
                                        <p:strVal val="visible"/>
                                      </p:to>
                                    </p:set>
                                    <p:animEffect transition="in" filter="fade">
                                      <p:cBhvr>
                                        <p:cTn id="37" dur="1000"/>
                                        <p:tgtEl>
                                          <p:spTgt spid="474">
                                            <p:txEl>
                                              <p:pRg st="11" end="11"/>
                                            </p:txEl>
                                          </p:spTgt>
                                        </p:tgtEl>
                                      </p:cBhvr>
                                    </p:animEffect>
                                    <p:anim calcmode="lin" valueType="num">
                                      <p:cBhvr>
                                        <p:cTn id="38" dur="1000" fill="hold"/>
                                        <p:tgtEl>
                                          <p:spTgt spid="474">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47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2413"/>
          </a:xfrm>
        </p:spPr>
        <p:txBody>
          <a:bodyPr/>
          <a:lstStyle/>
          <a:p>
            <a:r>
              <a:rPr lang="en-US" dirty="0"/>
              <a:t>Fresno Assembly Center</a:t>
            </a:r>
          </a:p>
        </p:txBody>
      </p:sp>
      <p:sp>
        <p:nvSpPr>
          <p:cNvPr id="4" name="Text Placeholder 3"/>
          <p:cNvSpPr>
            <a:spLocks noGrp="1"/>
          </p:cNvSpPr>
          <p:nvPr>
            <p:ph type="body" idx="1"/>
          </p:nvPr>
        </p:nvSpPr>
        <p:spPr/>
        <p:txBody>
          <a:bodyPr/>
          <a:lstStyle/>
          <a:p>
            <a:pPr marL="86360" indent="0">
              <a:buNone/>
            </a:pPr>
            <a:r>
              <a:rPr lang="en-US" dirty="0"/>
              <a:t> </a:t>
            </a:r>
          </a:p>
        </p:txBody>
      </p:sp>
      <p:pic>
        <p:nvPicPr>
          <p:cNvPr id="6146" name="Picture 2" descr="C:\Users\Undeberg\Pictures\When Pharmacy Goes to War Images\Fresno Assembly Center 19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79" y="1158949"/>
            <a:ext cx="7047788" cy="4817294"/>
          </a:xfrm>
          <a:prstGeom prst="rect">
            <a:avLst/>
          </a:prstGeom>
          <a:noFill/>
          <a:ln w="28575">
            <a:solidFill>
              <a:srgbClr val="0C1BA6"/>
            </a:solidFill>
            <a:prstDash val="sys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6824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63525" y="1307805"/>
            <a:ext cx="7772400" cy="4497572"/>
          </a:xfrm>
          <a:prstGeom prst="rect">
            <a:avLst/>
          </a:prstGeom>
          <a:noFill/>
          <a:ln>
            <a:noFill/>
          </a:ln>
        </p:spPr>
      </p:pic>
      <p:sp>
        <p:nvSpPr>
          <p:cNvPr id="487" name="Shape 487"/>
          <p:cNvSpPr txBox="1">
            <a:spLocks noGrp="1"/>
          </p:cNvSpPr>
          <p:nvPr>
            <p:ph type="title"/>
          </p:nvPr>
        </p:nvSpPr>
        <p:spPr>
          <a:xfrm>
            <a:off x="457200" y="274638"/>
            <a:ext cx="8229600" cy="809883"/>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dirty="0">
                <a:solidFill>
                  <a:srgbClr val="0C1BA6"/>
                </a:solidFill>
              </a:rPr>
              <a:t>Notes from Fresno Assembly Center</a:t>
            </a:r>
            <a:endParaRPr sz="3200" dirty="0">
              <a:solidFill>
                <a:srgbClr val="0C1BA6"/>
              </a:solidFill>
            </a:endParaRPr>
          </a:p>
        </p:txBody>
      </p:sp>
      <p:sp>
        <p:nvSpPr>
          <p:cNvPr id="488" name="Shape 488"/>
          <p:cNvSpPr txBox="1">
            <a:spLocks noGrp="1"/>
          </p:cNvSpPr>
          <p:nvPr>
            <p:ph type="body" idx="1"/>
          </p:nvPr>
        </p:nvSpPr>
        <p:spPr>
          <a:xfrm>
            <a:off x="700148" y="1238693"/>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August 7, 1942</a:t>
            </a: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lang="en-US"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000" i="1" dirty="0">
                <a:solidFill>
                  <a:srgbClr val="FF0000"/>
                </a:solidFill>
                <a:effectLst>
                  <a:outerShdw blurRad="38100" dist="38100" dir="2700000" algn="tl">
                    <a:srgbClr val="000000">
                      <a:alpha val="43137"/>
                    </a:srgbClr>
                  </a:outerShdw>
                </a:effectLst>
              </a:rPr>
              <a:t>I wish now that I was in Santa Anita so you can come visit me and bring me 1 case of Coca Cola and a big watermelon and also hear you throw the bull</a:t>
            </a:r>
            <a:r>
              <a:rPr lang="en-US" sz="2000" i="1" dirty="0">
                <a:solidFill>
                  <a:srgbClr val="0C1BA6"/>
                </a:solidFill>
                <a:effectLst>
                  <a:outerShdw blurRad="38100" dist="38100" dir="2700000" algn="tl">
                    <a:srgbClr val="000000">
                      <a:alpha val="43137"/>
                    </a:srgbClr>
                  </a:outerShdw>
                </a:effectLst>
              </a:rPr>
              <a:t>.  </a:t>
            </a:r>
          </a:p>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Really, I am </a:t>
            </a:r>
            <a:r>
              <a:rPr lang="en-US" sz="2000" i="1" dirty="0">
                <a:solidFill>
                  <a:srgbClr val="FF0000"/>
                </a:solidFill>
                <a:effectLst>
                  <a:outerShdw blurRad="38100" dist="38100" dir="2700000" algn="tl">
                    <a:srgbClr val="000000">
                      <a:alpha val="43137"/>
                    </a:srgbClr>
                  </a:outerShdw>
                </a:effectLst>
              </a:rPr>
              <a:t>very lonesome here </a:t>
            </a:r>
            <a:r>
              <a:rPr lang="en-US" sz="2000" i="1" dirty="0">
                <a:solidFill>
                  <a:srgbClr val="0C1BA6"/>
                </a:solidFill>
                <a:effectLst>
                  <a:outerShdw blurRad="38100" dist="38100" dir="2700000" algn="tl">
                    <a:srgbClr val="000000">
                      <a:alpha val="43137"/>
                    </a:srgbClr>
                  </a:outerShdw>
                </a:effectLst>
              </a:rPr>
              <a:t>as there isn’t hardly a soul here that I know.  I really miss the L.A. crowd.”</a:t>
            </a:r>
            <a:endParaRPr sz="20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2000" i="1" dirty="0">
                <a:solidFill>
                  <a:srgbClr val="0C1BA6"/>
                </a:solidFill>
                <a:effectLst>
                  <a:outerShdw blurRad="38100" dist="38100" dir="2700000" algn="tl">
                    <a:srgbClr val="000000">
                      <a:alpha val="43137"/>
                    </a:srgbClr>
                  </a:outerShdw>
                </a:effectLst>
              </a:rPr>
              <a:t>		Johnny Toshiyuki</a:t>
            </a:r>
            <a:endParaRPr sz="20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18437"/>
            <a:ext cx="8197702" cy="4423143"/>
          </a:xfrm>
          <a:prstGeom prst="rect">
            <a:avLst/>
          </a:prstGeom>
          <a:noFill/>
          <a:ln>
            <a:noFill/>
          </a:ln>
        </p:spPr>
      </p:pic>
      <p:sp>
        <p:nvSpPr>
          <p:cNvPr id="494" name="Shape 494"/>
          <p:cNvSpPr txBox="1">
            <a:spLocks noGrp="1"/>
          </p:cNvSpPr>
          <p:nvPr>
            <p:ph type="title"/>
          </p:nvPr>
        </p:nvSpPr>
        <p:spPr>
          <a:xfrm>
            <a:off x="425302" y="327801"/>
            <a:ext cx="8229600" cy="905576"/>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200" dirty="0">
                <a:solidFill>
                  <a:srgbClr val="0C1BA6"/>
                </a:solidFill>
                <a:effectLst>
                  <a:outerShdw blurRad="38100" dist="38100" dir="2700000" algn="tl">
                    <a:srgbClr val="000000">
                      <a:alpha val="43137"/>
                    </a:srgbClr>
                  </a:outerShdw>
                </a:effectLst>
              </a:rPr>
              <a:t>News from and about </a:t>
            </a:r>
            <a:r>
              <a:rPr lang="en-US" sz="3200" i="1" u="sng" dirty="0">
                <a:solidFill>
                  <a:srgbClr val="0C1BA6"/>
                </a:solidFill>
                <a:effectLst>
                  <a:outerShdw blurRad="38100" dist="38100" dir="2700000" algn="tl">
                    <a:srgbClr val="000000">
                      <a:alpha val="43137"/>
                    </a:srgbClr>
                  </a:outerShdw>
                </a:effectLst>
              </a:rPr>
              <a:t>pharmacists</a:t>
            </a:r>
            <a:endParaRPr sz="3200" i="1" u="sng" dirty="0">
              <a:solidFill>
                <a:srgbClr val="0C1BA6"/>
              </a:solidFill>
              <a:effectLst>
                <a:outerShdw blurRad="38100" dist="38100" dir="2700000" algn="tl">
                  <a:srgbClr val="000000">
                    <a:alpha val="43137"/>
                  </a:srgbClr>
                </a:outerShdw>
              </a:effectLst>
            </a:endParaRPr>
          </a:p>
        </p:txBody>
      </p:sp>
      <p:sp>
        <p:nvSpPr>
          <p:cNvPr id="495" name="Shape 495"/>
          <p:cNvSpPr txBox="1">
            <a:spLocks noGrp="1"/>
          </p:cNvSpPr>
          <p:nvPr>
            <p:ph type="body" idx="1"/>
          </p:nvPr>
        </p:nvSpPr>
        <p:spPr>
          <a:xfrm>
            <a:off x="574158" y="1329070"/>
            <a:ext cx="8112506" cy="449757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a:solidFill>
                  <a:srgbClr val="0C1BA6"/>
                </a:solidFill>
                <a:effectLst>
                  <a:outerShdw blurRad="38100" dist="38100" dir="2700000" algn="tl">
                    <a:srgbClr val="000000">
                      <a:alpha val="43137"/>
                    </a:srgbClr>
                  </a:outerShdw>
                </a:effectLst>
              </a:rPr>
              <a:t>“...Did you know that Freddie Koyama, my ex-pharmacist, is here in this same camp. ….now he is here working in one of the hospitals as </a:t>
            </a:r>
            <a:r>
              <a:rPr lang="en-US" sz="1800" dirty="0">
                <a:solidFill>
                  <a:srgbClr val="FF0000"/>
                </a:solidFill>
                <a:effectLst>
                  <a:outerShdw blurRad="38100" dist="38100" dir="2700000" algn="tl">
                    <a:srgbClr val="000000">
                      <a:alpha val="43137"/>
                    </a:srgbClr>
                  </a:outerShdw>
                </a:effectLst>
              </a:rPr>
              <a:t>staff pharmacist earning $16.00 a month pay</a:t>
            </a:r>
            <a:r>
              <a:rPr lang="en-US" sz="1800" dirty="0">
                <a:solidFill>
                  <a:srgbClr val="0C1BA6"/>
                </a:solidFill>
                <a:effectLst>
                  <a:outerShdw blurRad="38100" dist="38100" dir="2700000" algn="tl">
                    <a:srgbClr val="000000">
                      <a:alpha val="43137"/>
                    </a:srgbClr>
                  </a:outerShdw>
                </a:effectLst>
              </a:rPr>
              <a:t>.  (This is the top pay for workers in camp.)  Right now he is also conducting a First-Aid course as he is a registered First-Aid Instructor.  </a:t>
            </a:r>
            <a:r>
              <a:rPr lang="en-US" sz="1800" dirty="0">
                <a:solidFill>
                  <a:srgbClr val="FF0000"/>
                </a:solidFill>
                <a:effectLst>
                  <a:outerShdw blurRad="38100" dist="38100" dir="2700000" algn="tl">
                    <a:srgbClr val="000000">
                      <a:alpha val="43137"/>
                    </a:srgbClr>
                  </a:outerShdw>
                </a:effectLst>
              </a:rPr>
              <a:t>I am just loafing and so I have no income</a:t>
            </a:r>
            <a:r>
              <a:rPr lang="en-US" sz="1800" dirty="0">
                <a:solidFill>
                  <a:srgbClr val="0C1BA6"/>
                </a:solidFill>
                <a:effectLst>
                  <a:outerShdw blurRad="38100" dist="38100" dir="2700000" algn="tl">
                    <a:srgbClr val="000000">
                      <a:alpha val="43137"/>
                    </a:srgbClr>
                  </a:outerShdw>
                </a:effectLst>
              </a:rPr>
              <a:t>, so don’t be surprised if some day I will write to you to borrow some “diners.”</a:t>
            </a:r>
            <a:endParaRPr sz="1800"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1800"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dirty="0">
                <a:solidFill>
                  <a:srgbClr val="0C1BA6"/>
                </a:solidFill>
                <a:effectLst>
                  <a:outerShdw blurRad="38100" dist="38100" dir="2700000" algn="tl">
                    <a:srgbClr val="000000">
                      <a:alpha val="43137"/>
                    </a:srgbClr>
                  </a:outerShdw>
                </a:effectLst>
              </a:rPr>
              <a:t>		from Johnny Toshiyuki, August 7, 1942</a:t>
            </a:r>
            <a:endParaRPr sz="1800"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31628" y="1148315"/>
            <a:ext cx="7836195" cy="4699591"/>
          </a:xfrm>
          <a:prstGeom prst="rect">
            <a:avLst/>
          </a:prstGeom>
          <a:noFill/>
          <a:ln>
            <a:noFill/>
          </a:ln>
        </p:spPr>
      </p:pic>
      <p:sp>
        <p:nvSpPr>
          <p:cNvPr id="501" name="Shape 501"/>
          <p:cNvSpPr txBox="1">
            <a:spLocks noGrp="1"/>
          </p:cNvSpPr>
          <p:nvPr>
            <p:ph type="title"/>
          </p:nvPr>
        </p:nvSpPr>
        <p:spPr>
          <a:xfrm>
            <a:off x="457200" y="274638"/>
            <a:ext cx="8229600" cy="841781"/>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solidFill>
                  <a:srgbClr val="0C1BA6"/>
                </a:solidFill>
              </a:rPr>
              <a:t>Prejudice here in US as well...</a:t>
            </a:r>
            <a:endParaRPr dirty="0">
              <a:solidFill>
                <a:srgbClr val="0C1BA6"/>
              </a:solidFill>
            </a:endParaRPr>
          </a:p>
        </p:txBody>
      </p:sp>
      <p:sp>
        <p:nvSpPr>
          <p:cNvPr id="502" name="Shape 502"/>
          <p:cNvSpPr txBox="1">
            <a:spLocks noGrp="1"/>
          </p:cNvSpPr>
          <p:nvPr>
            <p:ph type="body" idx="1"/>
          </p:nvPr>
        </p:nvSpPr>
        <p:spPr>
          <a:xfrm>
            <a:off x="606056" y="1041991"/>
            <a:ext cx="7814794" cy="4722802"/>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2400" i="1" dirty="0">
                <a:solidFill>
                  <a:srgbClr val="0C1BA6"/>
                </a:solidFill>
                <a:effectLst>
                  <a:outerShdw blurRad="38100" dist="38100" dir="2700000" algn="tl">
                    <a:srgbClr val="000000">
                      <a:alpha val="43137"/>
                    </a:srgbClr>
                  </a:outerShdw>
                </a:effectLst>
              </a:rPr>
              <a:t>“So the ex-Japanese town is dead.  </a:t>
            </a:r>
          </a:p>
          <a:p>
            <a:pPr marL="0" lvl="0" indent="0">
              <a:spcBef>
                <a:spcPts val="0"/>
              </a:spcBef>
              <a:spcAft>
                <a:spcPts val="0"/>
              </a:spcAft>
              <a:buNone/>
            </a:pPr>
            <a:r>
              <a:rPr lang="en-US" sz="2400" i="1" dirty="0">
                <a:solidFill>
                  <a:srgbClr val="0C1BA6"/>
                </a:solidFill>
                <a:effectLst>
                  <a:outerShdw blurRad="38100" dist="38100" dir="2700000" algn="tl">
                    <a:srgbClr val="000000">
                      <a:alpha val="43137"/>
                    </a:srgbClr>
                  </a:outerShdw>
                </a:effectLst>
              </a:rPr>
              <a:t>It’s really too bad.  I wonder what the city is planning to do over there.  I sure hate like hell to see a bunch of Jews get in there and make those stores into a second-hand junk and clothing stores.”</a:t>
            </a:r>
            <a:endParaRPr sz="2400" i="1" dirty="0">
              <a:solidFill>
                <a:srgbClr val="0C1BA6"/>
              </a:solidFill>
              <a:effectLst>
                <a:outerShdw blurRad="38100" dist="38100" dir="2700000" algn="tl">
                  <a:srgbClr val="000000">
                    <a:alpha val="43137"/>
                  </a:srgbClr>
                </a:outerShdw>
              </a:effectLst>
            </a:endParaRPr>
          </a:p>
          <a:p>
            <a:pPr marL="457200" lvl="1" indent="0" algn="r">
              <a:buNone/>
            </a:pPr>
            <a:r>
              <a:rPr lang="en-US" sz="2400" i="1" dirty="0">
                <a:solidFill>
                  <a:srgbClr val="0C1BA6"/>
                </a:solidFill>
                <a:effectLst>
                  <a:outerShdw blurRad="38100" dist="38100" dir="2700000" algn="tl">
                    <a:srgbClr val="000000">
                      <a:alpha val="43137"/>
                    </a:srgbClr>
                  </a:outerShdw>
                </a:effectLst>
              </a:rPr>
              <a:t>Johnny Toshiyuki, August 7, 1942 </a:t>
            </a:r>
          </a:p>
          <a:p>
            <a:pPr marL="457200" lvl="1" indent="0" algn="r">
              <a:buNone/>
            </a:pPr>
            <a:r>
              <a:rPr lang="en-US" sz="2400" i="1" dirty="0">
                <a:solidFill>
                  <a:srgbClr val="0C1BA6"/>
                </a:solidFill>
                <a:effectLst>
                  <a:outerShdw blurRad="38100" dist="38100" dir="2700000" algn="tl">
                    <a:srgbClr val="000000">
                      <a:alpha val="43137"/>
                    </a:srgbClr>
                  </a:outerShdw>
                </a:effectLst>
              </a:rPr>
              <a:t>letter to John Bonomi</a:t>
            </a:r>
            <a:endParaRPr sz="24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pic>
        <p:nvPicPr>
          <p:cNvPr id="4" name="Picture 3"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18437"/>
            <a:ext cx="8197702" cy="4518837"/>
          </a:xfrm>
          <a:prstGeom prst="rect">
            <a:avLst/>
          </a:prstGeom>
          <a:noFill/>
          <a:ln>
            <a:noFill/>
          </a:ln>
        </p:spPr>
      </p:pic>
      <p:sp>
        <p:nvSpPr>
          <p:cNvPr id="508" name="Shape 508"/>
          <p:cNvSpPr txBox="1">
            <a:spLocks noGrp="1"/>
          </p:cNvSpPr>
          <p:nvPr>
            <p:ph type="title"/>
          </p:nvPr>
        </p:nvSpPr>
        <p:spPr>
          <a:xfrm>
            <a:off x="457200" y="244548"/>
            <a:ext cx="8229600" cy="898451"/>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800" dirty="0">
                <a:solidFill>
                  <a:srgbClr val="0C1BA6"/>
                </a:solidFill>
                <a:effectLst>
                  <a:outerShdw blurRad="38100" dist="38100" dir="2700000" algn="tl">
                    <a:srgbClr val="000000">
                      <a:alpha val="43137"/>
                    </a:srgbClr>
                  </a:outerShdw>
                </a:effectLst>
              </a:rPr>
              <a:t>Relocation from Fresno Assembly Center</a:t>
            </a:r>
            <a:endParaRPr sz="2800" dirty="0">
              <a:solidFill>
                <a:srgbClr val="0C1BA6"/>
              </a:solidFill>
              <a:effectLst>
                <a:outerShdw blurRad="38100" dist="38100" dir="2700000" algn="tl">
                  <a:srgbClr val="000000">
                    <a:alpha val="43137"/>
                  </a:srgbClr>
                </a:outerShdw>
              </a:effectLst>
            </a:endParaRPr>
          </a:p>
        </p:txBody>
      </p:sp>
      <p:sp>
        <p:nvSpPr>
          <p:cNvPr id="509" name="Shape 509"/>
          <p:cNvSpPr txBox="1">
            <a:spLocks noGrp="1"/>
          </p:cNvSpPr>
          <p:nvPr>
            <p:ph type="body" idx="1"/>
          </p:nvPr>
        </p:nvSpPr>
        <p:spPr>
          <a:xfrm>
            <a:off x="668250" y="122806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a:t>
            </a:r>
            <a:r>
              <a:rPr lang="en-US" sz="1800" i="1" dirty="0">
                <a:solidFill>
                  <a:srgbClr val="FF0000"/>
                </a:solidFill>
                <a:effectLst>
                  <a:outerShdw blurRad="38100" dist="38100" dir="2700000" algn="tl">
                    <a:srgbClr val="000000">
                      <a:alpha val="43137"/>
                    </a:srgbClr>
                  </a:outerShdw>
                </a:effectLst>
              </a:rPr>
              <a:t>Everything is fine over here and we are all in good health so far.  I think this place will be moving to relocation center in Arkansas around Oct 5 or 15th</a:t>
            </a:r>
            <a:r>
              <a:rPr lang="en-US" sz="1800" i="1" dirty="0">
                <a:solidFill>
                  <a:srgbClr val="0C1BA6"/>
                </a:solidFill>
                <a:effectLst>
                  <a:outerShdw blurRad="38100" dist="38100" dir="2700000" algn="tl">
                    <a:srgbClr val="000000">
                      <a:alpha val="43137"/>
                    </a:srgbClr>
                  </a:outerShdw>
                </a:effectLst>
              </a:rPr>
              <a:t>.  No definite date has been announced as yet but we are pretty sure unless something turns up in the meantime.”</a:t>
            </a: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“I understand Santa Anita people are moving out now.  </a:t>
            </a:r>
            <a:r>
              <a:rPr lang="en-US" sz="1800" i="1" dirty="0">
                <a:solidFill>
                  <a:srgbClr val="FF0000"/>
                </a:solidFill>
                <a:effectLst>
                  <a:outerShdw blurRad="38100" dist="38100" dir="2700000" algn="tl">
                    <a:srgbClr val="000000">
                      <a:alpha val="43137"/>
                    </a:srgbClr>
                  </a:outerShdw>
                </a:effectLst>
              </a:rPr>
              <a:t>I wonder where </a:t>
            </a:r>
            <a:r>
              <a:rPr lang="en-US" sz="1800" i="1" dirty="0" err="1">
                <a:solidFill>
                  <a:srgbClr val="FF0000"/>
                </a:solidFill>
                <a:effectLst>
                  <a:outerShdw blurRad="38100" dist="38100" dir="2700000" algn="tl">
                    <a:srgbClr val="000000">
                      <a:alpha val="43137"/>
                    </a:srgbClr>
                  </a:outerShdw>
                </a:effectLst>
              </a:rPr>
              <a:t>Masy</a:t>
            </a:r>
            <a:r>
              <a:rPr lang="en-US" sz="1800" i="1" dirty="0">
                <a:solidFill>
                  <a:srgbClr val="FF0000"/>
                </a:solidFill>
                <a:effectLst>
                  <a:outerShdw blurRad="38100" dist="38100" dir="2700000" algn="tl">
                    <a:srgbClr val="000000">
                      <a:alpha val="43137"/>
                    </a:srgbClr>
                  </a:outerShdw>
                </a:effectLst>
              </a:rPr>
              <a:t> </a:t>
            </a:r>
            <a:r>
              <a:rPr lang="en-US" sz="1800" i="1" dirty="0" err="1">
                <a:solidFill>
                  <a:srgbClr val="FF0000"/>
                </a:solidFill>
                <a:effectLst>
                  <a:outerShdw blurRad="38100" dist="38100" dir="2700000" algn="tl">
                    <a:srgbClr val="000000">
                      <a:alpha val="43137"/>
                    </a:srgbClr>
                  </a:outerShdw>
                </a:effectLst>
              </a:rPr>
              <a:t>Masuoka</a:t>
            </a:r>
            <a:r>
              <a:rPr lang="en-US" sz="1800" i="1" dirty="0">
                <a:solidFill>
                  <a:srgbClr val="FF0000"/>
                </a:solidFill>
                <a:effectLst>
                  <a:outerShdw blurRad="38100" dist="38100" dir="2700000" algn="tl">
                    <a:srgbClr val="000000">
                      <a:alpha val="43137"/>
                    </a:srgbClr>
                  </a:outerShdw>
                </a:effectLst>
              </a:rPr>
              <a:t> will go</a:t>
            </a:r>
            <a:r>
              <a:rPr lang="en-US" sz="1800" i="1" dirty="0">
                <a:solidFill>
                  <a:srgbClr val="0C1BA6"/>
                </a:solidFill>
                <a:effectLst>
                  <a:outerShdw blurRad="38100" dist="38100" dir="2700000" algn="tl">
                    <a:srgbClr val="000000">
                      <a:alpha val="43137"/>
                    </a:srgbClr>
                  </a:outerShdw>
                </a:effectLst>
              </a:rPr>
              <a:t>.  My brother who was in Santa Anita is leaving tomorrow (13th) for Heart Mountain, Wyoming.”</a:t>
            </a: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endParaRPr sz="1800" i="1" dirty="0">
              <a:solidFill>
                <a:srgbClr val="0C1BA6"/>
              </a:solidFill>
              <a:effectLst>
                <a:outerShdw blurRad="38100" dist="38100" dir="2700000" algn="tl">
                  <a:srgbClr val="000000">
                    <a:alpha val="43137"/>
                  </a:srgbClr>
                </a:outerShdw>
              </a:effectLst>
            </a:endParaRPr>
          </a:p>
          <a:p>
            <a:pPr marL="0" lvl="0" indent="0">
              <a:spcBef>
                <a:spcPts val="0"/>
              </a:spcBef>
              <a:spcAft>
                <a:spcPts val="0"/>
              </a:spcAft>
              <a:buNone/>
            </a:pPr>
            <a:r>
              <a:rPr lang="en-US" sz="1800" i="1" dirty="0">
                <a:solidFill>
                  <a:srgbClr val="0C1BA6"/>
                </a:solidFill>
                <a:effectLst>
                  <a:outerShdw blurRad="38100" dist="38100" dir="2700000" algn="tl">
                    <a:srgbClr val="000000">
                      <a:alpha val="43137"/>
                    </a:srgbClr>
                  </a:outerShdw>
                </a:effectLst>
              </a:rPr>
              <a:t>		From Johnny Toshiyuki, September 12, 1942</a:t>
            </a:r>
            <a:endParaRPr sz="1800" i="1" dirty="0">
              <a:solidFill>
                <a:srgbClr val="0C1BA6"/>
              </a:solidFill>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WJYXG0BZ\Arkham_Sanitarium_Postcard_Back[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5422" y="1020726"/>
            <a:ext cx="7899991" cy="4635795"/>
          </a:xfrm>
          <a:prstGeom prst="rect">
            <a:avLst/>
          </a:prstGeom>
          <a:noFill/>
          <a:ln>
            <a:noFill/>
          </a:ln>
        </p:spPr>
      </p:pic>
      <p:sp>
        <p:nvSpPr>
          <p:cNvPr id="4" name="Title 3"/>
          <p:cNvSpPr>
            <a:spLocks noGrp="1"/>
          </p:cNvSpPr>
          <p:nvPr>
            <p:ph type="title"/>
          </p:nvPr>
        </p:nvSpPr>
        <p:spPr>
          <a:xfrm>
            <a:off x="520994" y="274638"/>
            <a:ext cx="8165805" cy="948106"/>
          </a:xfrm>
        </p:spPr>
        <p:txBody>
          <a:bodyPr/>
          <a:lstStyle/>
          <a:p>
            <a:r>
              <a:rPr lang="en-US" sz="2400" dirty="0">
                <a:solidFill>
                  <a:srgbClr val="0C1BA6"/>
                </a:solidFill>
                <a:effectLst>
                  <a:outerShdw blurRad="38100" dist="38100" dir="2700000" algn="tl">
                    <a:srgbClr val="000000">
                      <a:alpha val="43137"/>
                    </a:srgbClr>
                  </a:outerShdw>
                </a:effectLst>
              </a:rPr>
              <a:t>May 7, 1942:  </a:t>
            </a:r>
            <a:r>
              <a:rPr lang="en-US" sz="2400" dirty="0" err="1">
                <a:solidFill>
                  <a:srgbClr val="0C1BA6"/>
                </a:solidFill>
                <a:effectLst>
                  <a:outerShdw blurRad="38100" dist="38100" dir="2700000" algn="tl">
                    <a:srgbClr val="000000">
                      <a:alpha val="43137"/>
                    </a:srgbClr>
                  </a:outerShdw>
                </a:effectLst>
              </a:rPr>
              <a:t>Manzanar</a:t>
            </a:r>
            <a:r>
              <a:rPr lang="en-US" sz="2400" dirty="0">
                <a:solidFill>
                  <a:srgbClr val="0C1BA6"/>
                </a:solidFill>
                <a:effectLst>
                  <a:outerShdw blurRad="38100" dist="38100" dir="2700000" algn="tl">
                    <a:srgbClr val="000000">
                      <a:alpha val="43137"/>
                    </a:srgbClr>
                  </a:outerShdw>
                </a:effectLst>
              </a:rPr>
              <a:t> and David S. Miyamoto</a:t>
            </a:r>
          </a:p>
        </p:txBody>
      </p:sp>
      <p:sp>
        <p:nvSpPr>
          <p:cNvPr id="5" name="Text Placeholder 4"/>
          <p:cNvSpPr>
            <a:spLocks noGrp="1"/>
          </p:cNvSpPr>
          <p:nvPr>
            <p:ph type="body" idx="1"/>
          </p:nvPr>
        </p:nvSpPr>
        <p:spPr>
          <a:xfrm>
            <a:off x="297712" y="2030819"/>
            <a:ext cx="4646428" cy="4178595"/>
          </a:xfrm>
        </p:spPr>
        <p:txBody>
          <a:bodyPr/>
          <a:lstStyle/>
          <a:p>
            <a:r>
              <a:rPr lang="en-US" sz="1600" i="1" dirty="0">
                <a:solidFill>
                  <a:srgbClr val="0C1BA6"/>
                </a:solidFill>
                <a:effectLst>
                  <a:outerShdw blurRad="38100" dist="38100" dir="2700000" algn="tl">
                    <a:srgbClr val="000000">
                      <a:alpha val="43137"/>
                    </a:srgbClr>
                  </a:outerShdw>
                </a:effectLst>
              </a:rPr>
              <a:t>“I landed the pharmacy job so at the time I’m doing okay.  The situation isn’t any too good on the job as </a:t>
            </a:r>
            <a:r>
              <a:rPr lang="en-US" sz="1600" i="1" dirty="0">
                <a:solidFill>
                  <a:srgbClr val="FF0000"/>
                </a:solidFill>
                <a:effectLst>
                  <a:outerShdw blurRad="38100" dist="38100" dir="2700000" algn="tl">
                    <a:srgbClr val="000000">
                      <a:alpha val="43137"/>
                    </a:srgbClr>
                  </a:outerShdw>
                </a:effectLst>
              </a:rPr>
              <a:t>I’m not exactly the best pharmacist</a:t>
            </a:r>
            <a:r>
              <a:rPr lang="en-US" sz="1600" i="1" dirty="0">
                <a:solidFill>
                  <a:srgbClr val="0C1BA6"/>
                </a:solidFill>
                <a:effectLst>
                  <a:outerShdw blurRad="38100" dist="38100" dir="2700000" algn="tl">
                    <a:srgbClr val="000000">
                      <a:alpha val="43137"/>
                    </a:srgbClr>
                  </a:outerShdw>
                </a:effectLst>
              </a:rPr>
              <a:t>.  I’m alright running a drug store but a hospital pharmacy is a little different.  </a:t>
            </a:r>
            <a:r>
              <a:rPr lang="en-US" sz="1600" i="1" dirty="0">
                <a:solidFill>
                  <a:srgbClr val="FF0000"/>
                </a:solidFill>
                <a:effectLst>
                  <a:outerShdw blurRad="38100" dist="38100" dir="2700000" algn="tl">
                    <a:srgbClr val="000000">
                      <a:alpha val="43137"/>
                    </a:srgbClr>
                  </a:outerShdw>
                </a:effectLst>
              </a:rPr>
              <a:t>All I can hope for is that the situations come up gradually so I can have plenty of time to meet it.  If this &amp; that come up all at once, I’m sunk</a:t>
            </a:r>
            <a:r>
              <a:rPr lang="en-US" sz="1600" i="1" dirty="0">
                <a:solidFill>
                  <a:srgbClr val="0C1BA6"/>
                </a:solidFill>
                <a:effectLst>
                  <a:outerShdw blurRad="38100" dist="38100" dir="2700000" algn="tl">
                    <a:srgbClr val="000000">
                      <a:alpha val="43137"/>
                    </a:srgbClr>
                  </a:outerShdw>
                </a:effectLst>
              </a:rPr>
              <a:t>.”</a:t>
            </a:r>
          </a:p>
          <a:p>
            <a:pPr marL="86360" indent="0">
              <a:buNone/>
            </a:pPr>
            <a:r>
              <a:rPr lang="en-US" sz="1600" dirty="0">
                <a:solidFill>
                  <a:srgbClr val="0C1BA6"/>
                </a:solidFill>
                <a:effectLst>
                  <a:outerShdw blurRad="38100" dist="38100" dir="2700000" algn="tl">
                    <a:srgbClr val="000000">
                      <a:alpha val="43137"/>
                    </a:srgbClr>
                  </a:outerShdw>
                </a:effectLst>
              </a:rPr>
              <a:t>		</a:t>
            </a:r>
            <a:r>
              <a:rPr lang="en-US" sz="1600" i="1" dirty="0">
                <a:solidFill>
                  <a:srgbClr val="0C1BA6"/>
                </a:solidFill>
                <a:effectLst>
                  <a:outerShdw blurRad="38100" dist="38100" dir="2700000" algn="tl">
                    <a:srgbClr val="000000">
                      <a:alpha val="43137"/>
                    </a:srgbClr>
                  </a:outerShdw>
                </a:effectLst>
              </a:rPr>
              <a:t>David S. Miyamoto</a:t>
            </a:r>
          </a:p>
        </p:txBody>
      </p:sp>
    </p:spTree>
    <p:extLst>
      <p:ext uri="{BB962C8B-B14F-4D97-AF65-F5344CB8AC3E}">
        <p14:creationId xmlns:p14="http://schemas.microsoft.com/office/powerpoint/2010/main" val="2809539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2">
            <a:extLst>
              <a:ext uri="{28A0092B-C50C-407E-A947-70E740481C1C}">
                <a14:useLocalDpi xmlns:a14="http://schemas.microsoft.com/office/drawing/2010/main" val="0"/>
              </a:ext>
            </a:extLst>
          </a:blip>
          <a:srcRect/>
          <a:stretch>
            <a:fillRect/>
          </a:stretch>
        </p:blipFill>
        <p:spPr bwMode="auto">
          <a:xfrm>
            <a:off x="563526" y="1371599"/>
            <a:ext cx="8016948" cy="4327451"/>
          </a:xfrm>
          <a:prstGeom prst="rect">
            <a:avLst/>
          </a:prstGeom>
          <a:noFill/>
          <a:ln>
            <a:noFill/>
          </a:ln>
        </p:spPr>
      </p:pic>
      <p:sp>
        <p:nvSpPr>
          <p:cNvPr id="4" name="Title 3"/>
          <p:cNvSpPr>
            <a:spLocks noGrp="1"/>
          </p:cNvSpPr>
          <p:nvPr>
            <p:ph type="title"/>
          </p:nvPr>
        </p:nvSpPr>
        <p:spPr>
          <a:xfrm>
            <a:off x="457200" y="274638"/>
            <a:ext cx="8229600" cy="809883"/>
          </a:xfrm>
        </p:spPr>
        <p:txBody>
          <a:bodyPr/>
          <a:lstStyle/>
          <a:p>
            <a:r>
              <a:rPr lang="en-US" sz="2400" dirty="0">
                <a:solidFill>
                  <a:srgbClr val="0C1BA6"/>
                </a:solidFill>
                <a:effectLst>
                  <a:outerShdw blurRad="38100" dist="38100" dir="2700000" algn="tl">
                    <a:srgbClr val="000000">
                      <a:alpha val="43137"/>
                    </a:srgbClr>
                  </a:outerShdw>
                </a:effectLst>
              </a:rPr>
              <a:t>June 3, 1942:  Updates from David S. Miyamoto</a:t>
            </a:r>
          </a:p>
        </p:txBody>
      </p:sp>
      <p:sp>
        <p:nvSpPr>
          <p:cNvPr id="5" name="Text Placeholder 4"/>
          <p:cNvSpPr>
            <a:spLocks noGrp="1"/>
          </p:cNvSpPr>
          <p:nvPr>
            <p:ph type="body" idx="1"/>
          </p:nvPr>
        </p:nvSpPr>
        <p:spPr>
          <a:xfrm>
            <a:off x="616688" y="1318438"/>
            <a:ext cx="8070111" cy="4391246"/>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“As it is now, I’ll receive $16.00 a month, $192 a year.  I’ll really be a rich man when we get out—(wait) we still have to receive our first pay check or scripts.</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Say, </a:t>
            </a:r>
            <a:r>
              <a:rPr lang="en-US" sz="1800" i="1" dirty="0">
                <a:solidFill>
                  <a:srgbClr val="FF0000"/>
                </a:solidFill>
                <a:effectLst>
                  <a:outerShdw blurRad="38100" dist="38100" dir="2700000" algn="tl">
                    <a:srgbClr val="000000">
                      <a:alpha val="43137"/>
                    </a:srgbClr>
                  </a:outerShdw>
                </a:effectLst>
              </a:rPr>
              <a:t>I owe you money for the Digitalis</a:t>
            </a:r>
            <a:r>
              <a:rPr lang="en-US" sz="1800" i="1" dirty="0">
                <a:solidFill>
                  <a:srgbClr val="0C1BA6"/>
                </a:solidFill>
                <a:effectLst>
                  <a:outerShdw blurRad="38100" dist="38100" dir="2700000" algn="tl">
                    <a:srgbClr val="000000">
                      <a:alpha val="43137"/>
                    </a:srgbClr>
                  </a:outerShdw>
                </a:effectLst>
              </a:rPr>
              <a:t>.  How much for postage &amp; all?  I’m going to pay you so please let me know.  </a:t>
            </a:r>
            <a:r>
              <a:rPr lang="en-US" sz="1800" i="1" dirty="0">
                <a:solidFill>
                  <a:srgbClr val="FF0000"/>
                </a:solidFill>
                <a:effectLst>
                  <a:outerShdw blurRad="38100" dist="38100" dir="2700000" algn="tl">
                    <a:srgbClr val="000000">
                      <a:alpha val="43137"/>
                    </a:srgbClr>
                  </a:outerShdw>
                </a:effectLst>
              </a:rPr>
              <a:t>You don’t know how handy it was that you sent it.  There’s so much red tape that it takes about 2 weeks before we get out things</a:t>
            </a:r>
            <a:r>
              <a:rPr lang="en-US" sz="1800" i="1" dirty="0">
                <a:solidFill>
                  <a:srgbClr val="0C1BA6"/>
                </a:solidFill>
                <a:effectLst>
                  <a:outerShdw blurRad="38100" dist="38100" dir="2700000" algn="tl">
                    <a:srgbClr val="000000">
                      <a:alpha val="43137"/>
                    </a:srgbClr>
                  </a:outerShdw>
                </a:effectLst>
              </a:rPr>
              <a:t>.  As it was, I was sort of in the hole, I forgot all about ordering it.”</a:t>
            </a:r>
          </a:p>
        </p:txBody>
      </p:sp>
    </p:spTree>
    <p:extLst>
      <p:ext uri="{BB962C8B-B14F-4D97-AF65-F5344CB8AC3E}">
        <p14:creationId xmlns:p14="http://schemas.microsoft.com/office/powerpoint/2010/main" val="94259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30629"/>
            <a:ext cx="8229600" cy="66765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2800"/>
              <a:buFont typeface="Verdana"/>
              <a:buNone/>
            </a:pPr>
            <a:r>
              <a:rPr lang="en-US"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Learning Objectives:  </a:t>
            </a:r>
            <a:r>
              <a:rPr lang="en-US" sz="3600" b="0" i="1" u="sng"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Review</a:t>
            </a:r>
            <a:r>
              <a:rPr lang="en-US"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rPr>
              <a:t> </a:t>
            </a:r>
            <a:endParaRPr sz="2800" b="0" i="0" u="none" strike="noStrike" cap="none" dirty="0">
              <a:solidFill>
                <a:srgbClr val="0C1BA6"/>
              </a:solidFill>
              <a:effectLst>
                <a:outerShdw blurRad="38100" dist="38100" dir="2700000" algn="tl">
                  <a:srgbClr val="000000">
                    <a:alpha val="43137"/>
                  </a:srgbClr>
                </a:outerShdw>
              </a:effectLst>
              <a:latin typeface="Verdana"/>
              <a:ea typeface="Verdana"/>
              <a:cs typeface="Verdana"/>
              <a:sym typeface="Verdana"/>
            </a:endParaRPr>
          </a:p>
        </p:txBody>
      </p:sp>
      <p:sp>
        <p:nvSpPr>
          <p:cNvPr id="64" name="Shape 64"/>
          <p:cNvSpPr txBox="1">
            <a:spLocks noGrp="1"/>
          </p:cNvSpPr>
          <p:nvPr>
            <p:ph type="body" idx="1"/>
          </p:nvPr>
        </p:nvSpPr>
        <p:spPr>
          <a:xfrm>
            <a:off x="695632" y="1135743"/>
            <a:ext cx="7991168" cy="4893695"/>
          </a:xfrm>
          <a:prstGeom prst="rect">
            <a:avLst/>
          </a:prstGeom>
          <a:noFill/>
          <a:ln>
            <a:noFill/>
          </a:ln>
        </p:spPr>
        <p:txBody>
          <a:bodyPr spcFirstLastPara="1" wrap="square" lIns="91425" tIns="45700" rIns="91425" bIns="45700" anchor="t" anchorCtr="0">
            <a:noAutofit/>
          </a:bodyPr>
          <a:lstStyle/>
          <a:p>
            <a:pPr marL="457200" marR="0" lvl="0" indent="-457200" algn="l" rtl="0">
              <a:lnSpc>
                <a:spcPct val="150000"/>
              </a:lnSpc>
              <a:spcBef>
                <a:spcPts val="0"/>
              </a:spcBef>
              <a:spcAft>
                <a:spcPts val="0"/>
              </a:spcAft>
              <a:buClr>
                <a:srgbClr val="E79805"/>
              </a:buClr>
              <a:buSzPts val="2240"/>
              <a:buFont typeface="Calibri"/>
              <a:buAutoNum type="arabicPeriod" startAt="3"/>
            </a:pPr>
            <a:r>
              <a:rPr lang="en-US" sz="2800" b="0" i="0" u="none" strike="noStrike" cap="none" dirty="0">
                <a:solidFill>
                  <a:srgbClr val="595959"/>
                </a:solidFill>
                <a:effectLst>
                  <a:outerShdw blurRad="38100" dist="38100" dir="2700000" algn="tl">
                    <a:srgbClr val="000000">
                      <a:alpha val="43137"/>
                    </a:srgbClr>
                  </a:outerShdw>
                </a:effectLst>
                <a:sym typeface="Verdana"/>
              </a:rPr>
              <a:t>Delivery of pharmacy-based services in context of the WWII era</a:t>
            </a:r>
          </a:p>
          <a:p>
            <a:pPr marL="457200" marR="0" lvl="0" indent="-457200" algn="l" rtl="0">
              <a:lnSpc>
                <a:spcPct val="150000"/>
              </a:lnSpc>
              <a:spcBef>
                <a:spcPts val="0"/>
              </a:spcBef>
              <a:spcAft>
                <a:spcPts val="0"/>
              </a:spcAft>
              <a:buClr>
                <a:srgbClr val="E79805"/>
              </a:buClr>
              <a:buSzPts val="2240"/>
              <a:buFont typeface="Calibri"/>
              <a:buAutoNum type="arabicPeriod" startAt="3"/>
            </a:pPr>
            <a:endParaRPr lang="en-US" sz="2800" b="0" i="0" u="none" strike="noStrike" cap="none" dirty="0">
              <a:solidFill>
                <a:srgbClr val="595959"/>
              </a:solidFill>
              <a:effectLst>
                <a:outerShdw blurRad="38100" dist="38100" dir="2700000" algn="tl">
                  <a:srgbClr val="000000">
                    <a:alpha val="43137"/>
                  </a:srgbClr>
                </a:outerShdw>
              </a:effectLst>
              <a:sym typeface="Verdana"/>
            </a:endParaRPr>
          </a:p>
          <a:p>
            <a:pPr marL="457200" marR="0" lvl="0" indent="-457200" algn="l" rtl="0">
              <a:lnSpc>
                <a:spcPct val="150000"/>
              </a:lnSpc>
              <a:spcBef>
                <a:spcPts val="0"/>
              </a:spcBef>
              <a:spcAft>
                <a:spcPts val="0"/>
              </a:spcAft>
              <a:buClr>
                <a:srgbClr val="E79805"/>
              </a:buClr>
              <a:buSzPts val="2240"/>
              <a:buFont typeface="Calibri"/>
              <a:buAutoNum type="arabicPeriod" startAt="3"/>
            </a:pPr>
            <a:r>
              <a:rPr lang="en-US" dirty="0">
                <a:effectLst>
                  <a:outerShdw blurRad="38100" dist="38100" dir="2700000" algn="tl">
                    <a:srgbClr val="000000">
                      <a:alpha val="43137"/>
                    </a:srgbClr>
                  </a:outerShdw>
                </a:effectLst>
              </a:rPr>
              <a:t>Disparity of care available to the Japanese and Japanese Americans within the WWII internment camps</a:t>
            </a:r>
            <a:endParaRPr lang="en-US" sz="2800" b="0" i="0" u="none" strike="noStrike" cap="none" dirty="0">
              <a:solidFill>
                <a:srgbClr val="595959"/>
              </a:solidFill>
              <a:effectLst>
                <a:outerShdw blurRad="38100" dist="38100" dir="2700000" algn="tl">
                  <a:srgbClr val="000000">
                    <a:alpha val="43137"/>
                  </a:srgbClr>
                </a:outerShdw>
              </a:effectLst>
              <a:sym typeface="Verdana"/>
            </a:endParaRPr>
          </a:p>
          <a:p>
            <a:pPr marL="0" marR="0" lvl="0" indent="0" algn="l" rtl="0">
              <a:lnSpc>
                <a:spcPct val="150000"/>
              </a:lnSpc>
              <a:spcBef>
                <a:spcPts val="0"/>
              </a:spcBef>
              <a:spcAft>
                <a:spcPts val="0"/>
              </a:spcAft>
              <a:buClr>
                <a:srgbClr val="E79805"/>
              </a:buClr>
              <a:buSzPts val="2240"/>
              <a:buNone/>
            </a:pPr>
            <a:endParaRPr lang="en-US" dirty="0">
              <a:effectLst>
                <a:outerShdw blurRad="38100" dist="38100" dir="2700000" algn="tl">
                  <a:srgbClr val="000000">
                    <a:alpha val="43137"/>
                  </a:srgbClr>
                </a:outerShdw>
              </a:effectLst>
            </a:endParaRPr>
          </a:p>
          <a:p>
            <a:pPr marL="0" marR="0" lvl="0" indent="0" algn="l" rtl="0">
              <a:lnSpc>
                <a:spcPct val="150000"/>
              </a:lnSpc>
              <a:spcBef>
                <a:spcPts val="0"/>
              </a:spcBef>
              <a:spcAft>
                <a:spcPts val="0"/>
              </a:spcAft>
              <a:buClr>
                <a:srgbClr val="E79805"/>
              </a:buClr>
              <a:buSzPts val="2240"/>
              <a:buFont typeface="Noto Sans Symbols"/>
              <a:buNone/>
            </a:pPr>
            <a:endParaRPr sz="2800" b="0" i="0" u="none" strike="noStrike" cap="none" dirty="0">
              <a:solidFill>
                <a:srgbClr val="595959"/>
              </a:solidFill>
              <a:effectLst>
                <a:outerShdw blurRad="38100" dist="38100" dir="2700000" algn="tl">
                  <a:srgbClr val="000000">
                    <a:alpha val="43137"/>
                  </a:srgbClr>
                </a:outerShdw>
              </a:effectLst>
              <a:latin typeface="Verdana"/>
              <a:ea typeface="Verdana"/>
              <a:cs typeface="Verdana"/>
              <a:sym typeface="Verdana"/>
            </a:endParaRPr>
          </a:p>
        </p:txBody>
      </p:sp>
      <p:sp>
        <p:nvSpPr>
          <p:cNvPr id="3" name="Rectangle 2"/>
          <p:cNvSpPr/>
          <p:nvPr/>
        </p:nvSpPr>
        <p:spPr>
          <a:xfrm>
            <a:off x="4454820" y="3275112"/>
            <a:ext cx="234360" cy="307777"/>
          </a:xfrm>
          <a:prstGeom prst="rect">
            <a:avLst/>
          </a:prstGeom>
        </p:spPr>
        <p:txBody>
          <a:bodyPr wrap="none">
            <a:spAutoFit/>
          </a:bodyPr>
          <a:lstStyle/>
          <a:p>
            <a:r>
              <a:rPr lang="en-US" dirty="0"/>
              <a:t> </a:t>
            </a:r>
          </a:p>
        </p:txBody>
      </p:sp>
      <p:sp>
        <p:nvSpPr>
          <p:cNvPr id="4" name="Rectangle 3"/>
          <p:cNvSpPr/>
          <p:nvPr/>
        </p:nvSpPr>
        <p:spPr>
          <a:xfrm>
            <a:off x="4454820" y="3275112"/>
            <a:ext cx="234360" cy="307777"/>
          </a:xfrm>
          <a:prstGeom prst="rect">
            <a:avLst/>
          </a:prstGeom>
        </p:spPr>
        <p:txBody>
          <a:bodyPr wrap="none">
            <a:spAutoFit/>
          </a:bodyPr>
          <a:lstStyle/>
          <a:p>
            <a:r>
              <a:rPr lang="en-US" dirty="0"/>
              <a:t> </a:t>
            </a:r>
          </a:p>
        </p:txBody>
      </p:sp>
      <p:sp>
        <p:nvSpPr>
          <p:cNvPr id="5" name="Rectangle 4"/>
          <p:cNvSpPr/>
          <p:nvPr/>
        </p:nvSpPr>
        <p:spPr>
          <a:xfrm>
            <a:off x="4454820" y="3275112"/>
            <a:ext cx="234360" cy="307777"/>
          </a:xfrm>
          <a:prstGeom prst="rect">
            <a:avLst/>
          </a:prstGeom>
        </p:spPr>
        <p:txBody>
          <a:bodyPr wrap="none">
            <a:spAutoFit/>
          </a:bodyPr>
          <a:lstStyle/>
          <a:p>
            <a:r>
              <a:rPr lang="en-US" dirty="0"/>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2">
            <a:extLst>
              <a:ext uri="{28A0092B-C50C-407E-A947-70E740481C1C}">
                <a14:useLocalDpi xmlns:a14="http://schemas.microsoft.com/office/drawing/2010/main" val="0"/>
              </a:ext>
            </a:extLst>
          </a:blip>
          <a:srcRect/>
          <a:stretch>
            <a:fillRect/>
          </a:stretch>
        </p:blipFill>
        <p:spPr bwMode="auto">
          <a:xfrm>
            <a:off x="446567" y="1371599"/>
            <a:ext cx="8378456" cy="4327451"/>
          </a:xfrm>
          <a:prstGeom prst="rect">
            <a:avLst/>
          </a:prstGeom>
          <a:noFill/>
          <a:ln>
            <a:noFill/>
          </a:ln>
        </p:spPr>
      </p:pic>
      <p:sp>
        <p:nvSpPr>
          <p:cNvPr id="4" name="Title 3"/>
          <p:cNvSpPr>
            <a:spLocks noGrp="1"/>
          </p:cNvSpPr>
          <p:nvPr>
            <p:ph type="title"/>
          </p:nvPr>
        </p:nvSpPr>
        <p:spPr>
          <a:xfrm>
            <a:off x="414669" y="264005"/>
            <a:ext cx="8442252" cy="1143000"/>
          </a:xfrm>
        </p:spPr>
        <p:txBody>
          <a:bodyPr/>
          <a:lstStyle/>
          <a:p>
            <a:r>
              <a:rPr lang="en-US" sz="2400" dirty="0">
                <a:solidFill>
                  <a:srgbClr val="0C1BA6"/>
                </a:solidFill>
                <a:effectLst>
                  <a:outerShdw blurRad="38100" dist="38100" dir="2700000" algn="tl">
                    <a:srgbClr val="000000">
                      <a:alpha val="43137"/>
                    </a:srgbClr>
                  </a:outerShdw>
                </a:effectLst>
              </a:rPr>
              <a:t>June 3, 1942 from </a:t>
            </a:r>
            <a:r>
              <a:rPr lang="en-US" sz="2400" dirty="0" err="1">
                <a:solidFill>
                  <a:srgbClr val="0C1BA6"/>
                </a:solidFill>
                <a:effectLst>
                  <a:outerShdw blurRad="38100" dist="38100" dir="2700000" algn="tl">
                    <a:srgbClr val="000000">
                      <a:alpha val="43137"/>
                    </a:srgbClr>
                  </a:outerShdw>
                </a:effectLst>
              </a:rPr>
              <a:t>Manzanar</a:t>
            </a:r>
            <a:r>
              <a:rPr lang="en-US" sz="2400" dirty="0">
                <a:solidFill>
                  <a:srgbClr val="0C1BA6"/>
                </a:solidFill>
                <a:effectLst>
                  <a:outerShdw blurRad="38100" dist="38100" dir="2700000" algn="tl">
                    <a:srgbClr val="000000">
                      <a:alpha val="43137"/>
                    </a:srgbClr>
                  </a:outerShdw>
                </a:effectLst>
              </a:rPr>
              <a:t>: Pharmacy Connections as related to John Bonomi…</a:t>
            </a:r>
          </a:p>
        </p:txBody>
      </p:sp>
      <p:sp>
        <p:nvSpPr>
          <p:cNvPr id="5" name="Text Placeholder 4"/>
          <p:cNvSpPr>
            <a:spLocks noGrp="1"/>
          </p:cNvSpPr>
          <p:nvPr>
            <p:ph type="body" idx="1"/>
          </p:nvPr>
        </p:nvSpPr>
        <p:spPr>
          <a:xfrm>
            <a:off x="393406" y="1435394"/>
            <a:ext cx="8293394" cy="4690769"/>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“You know Fred </a:t>
            </a:r>
            <a:r>
              <a:rPr lang="en-US" sz="1800" i="1" dirty="0" err="1">
                <a:solidFill>
                  <a:srgbClr val="0C1BA6"/>
                </a:solidFill>
                <a:effectLst>
                  <a:outerShdw blurRad="38100" dist="38100" dir="2700000" algn="tl">
                    <a:srgbClr val="000000">
                      <a:alpha val="43137"/>
                    </a:srgbClr>
                  </a:outerShdw>
                </a:effectLst>
              </a:rPr>
              <a:t>Sakuda</a:t>
            </a:r>
            <a:r>
              <a:rPr lang="en-US" sz="1800" i="1" dirty="0">
                <a:solidFill>
                  <a:srgbClr val="0C1BA6"/>
                </a:solidFill>
                <a:effectLst>
                  <a:outerShdw blurRad="38100" dist="38100" dir="2700000" algn="tl">
                    <a:srgbClr val="000000">
                      <a:alpha val="43137"/>
                    </a:srgbClr>
                  </a:outerShdw>
                </a:effectLst>
              </a:rPr>
              <a:t>, don’t you?  He used to work at Iwaki on First and San Pedro </a:t>
            </a:r>
            <a:r>
              <a:rPr lang="en-US" sz="1800" i="1" dirty="0" err="1">
                <a:solidFill>
                  <a:srgbClr val="0C1BA6"/>
                </a:solidFill>
                <a:effectLst>
                  <a:outerShdw blurRad="38100" dist="38100" dir="2700000" algn="tl">
                    <a:srgbClr val="000000">
                      <a:alpha val="43137"/>
                    </a:srgbClr>
                  </a:outerShdw>
                </a:effectLst>
              </a:rPr>
              <a:t>Sts</a:t>
            </a:r>
            <a:r>
              <a:rPr lang="en-US" sz="1800" i="1" dirty="0">
                <a:solidFill>
                  <a:srgbClr val="0C1BA6"/>
                </a:solidFill>
                <a:effectLst>
                  <a:outerShdw blurRad="38100" dist="38100" dir="2700000" algn="tl">
                    <a:srgbClr val="000000">
                      <a:alpha val="43137"/>
                    </a:srgbClr>
                  </a:outerShdw>
                </a:effectLst>
              </a:rPr>
              <a:t>.  Well, he’s working under me at the hospital.  </a:t>
            </a:r>
            <a:r>
              <a:rPr lang="en-US" sz="1800" i="1" dirty="0">
                <a:solidFill>
                  <a:srgbClr val="FF0000"/>
                </a:solidFill>
                <a:effectLst>
                  <a:outerShdw blurRad="38100" dist="38100" dir="2700000" algn="tl">
                    <a:srgbClr val="000000">
                      <a:alpha val="43137"/>
                    </a:srgbClr>
                  </a:outerShdw>
                </a:effectLst>
              </a:rPr>
              <a:t>So all in all, there’s two of us</a:t>
            </a:r>
            <a:r>
              <a:rPr lang="en-US" sz="1800" i="1" dirty="0">
                <a:solidFill>
                  <a:srgbClr val="0C1BA6"/>
                </a:solidFill>
                <a:effectLst>
                  <a:outerShdw blurRad="38100" dist="38100" dir="2700000" algn="tl">
                    <a:srgbClr val="000000">
                      <a:alpha val="43137"/>
                    </a:srgbClr>
                  </a:outerShdw>
                </a:effectLst>
              </a:rPr>
              <a:t>.  Eventually there’ll be 3 or 4 altogether in the pharmacy</a:t>
            </a:r>
            <a:r>
              <a:rPr lang="en-US" sz="1800" i="1" dirty="0">
                <a:solidFill>
                  <a:srgbClr val="FF0000"/>
                </a:solidFill>
                <a:effectLst>
                  <a:outerShdw blurRad="38100" dist="38100" dir="2700000" algn="tl">
                    <a:srgbClr val="000000">
                      <a:alpha val="43137"/>
                    </a:srgbClr>
                  </a:outerShdw>
                </a:effectLst>
              </a:rPr>
              <a:t>.  It’s big business—stocking up for 10,000 people.  When we get a run on medicine, they go like water</a:t>
            </a:r>
            <a:r>
              <a:rPr lang="en-US" sz="1800" i="1" dirty="0">
                <a:solidFill>
                  <a:srgbClr val="0C1BA6"/>
                </a:solidFill>
                <a:effectLst>
                  <a:outerShdw blurRad="38100" dist="38100" dir="2700000" algn="tl">
                    <a:srgbClr val="000000">
                      <a:alpha val="43137"/>
                    </a:srgbClr>
                  </a:outerShdw>
                </a:effectLst>
              </a:rPr>
              <a:t>.”</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“Good news I heard today—the new hospital (250 beds) will be ready on the 15</a:t>
            </a:r>
            <a:r>
              <a:rPr lang="en-US" sz="1800" i="1" baseline="30000" dirty="0">
                <a:solidFill>
                  <a:srgbClr val="0C1BA6"/>
                </a:solidFill>
                <a:effectLst>
                  <a:outerShdw blurRad="38100" dist="38100" dir="2700000" algn="tl">
                    <a:srgbClr val="000000">
                      <a:alpha val="43137"/>
                    </a:srgbClr>
                  </a:outerShdw>
                </a:effectLst>
              </a:rPr>
              <a:t>th</a:t>
            </a:r>
            <a:r>
              <a:rPr lang="en-US" sz="1800" i="1" dirty="0">
                <a:solidFill>
                  <a:srgbClr val="0C1BA6"/>
                </a:solidFill>
                <a:effectLst>
                  <a:outerShdw blurRad="38100" dist="38100" dir="2700000" algn="tl">
                    <a:srgbClr val="000000">
                      <a:alpha val="43137"/>
                    </a:srgbClr>
                  </a:outerShdw>
                </a:effectLst>
              </a:rPr>
              <a:t> of June.  </a:t>
            </a:r>
            <a:r>
              <a:rPr lang="en-US" sz="1800" i="1" dirty="0">
                <a:solidFill>
                  <a:srgbClr val="FF0000"/>
                </a:solidFill>
                <a:effectLst>
                  <a:outerShdw blurRad="38100" dist="38100" dir="2700000" algn="tl">
                    <a:srgbClr val="000000">
                      <a:alpha val="43137"/>
                    </a:srgbClr>
                  </a:outerShdw>
                </a:effectLst>
              </a:rPr>
              <a:t>We now have a 10 bed hospital with annex all filled up—total measles, chicken pox and all—over 100 patients</a:t>
            </a:r>
            <a:r>
              <a:rPr lang="en-US" sz="1800" i="1" dirty="0">
                <a:solidFill>
                  <a:srgbClr val="0C1BA6"/>
                </a:solidFill>
                <a:effectLst>
                  <a:outerShdw blurRad="38100" dist="38100" dir="2700000" algn="tl">
                    <a:srgbClr val="000000">
                      <a:alpha val="43137"/>
                    </a:srgbClr>
                  </a:outerShdw>
                </a:effectLst>
              </a:rPr>
              <a:t>.”</a:t>
            </a:r>
          </a:p>
          <a:p>
            <a:endParaRPr lang="en-US" i="1" dirty="0">
              <a:solidFill>
                <a:srgbClr val="0C1BA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8599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9" t="2680" r="1268" b="5773"/>
          <a:stretch/>
        </p:blipFill>
        <p:spPr bwMode="auto">
          <a:xfrm>
            <a:off x="542260" y="1233376"/>
            <a:ext cx="8165806" cy="472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97712" y="242741"/>
            <a:ext cx="8389088" cy="948106"/>
          </a:xfrm>
        </p:spPr>
        <p:txBody>
          <a:bodyPr/>
          <a:lstStyle/>
          <a:p>
            <a:r>
              <a:rPr lang="en-US" sz="2400" dirty="0">
                <a:solidFill>
                  <a:srgbClr val="0C1BA6"/>
                </a:solidFill>
                <a:effectLst>
                  <a:outerShdw blurRad="38100" dist="38100" dir="2700000" algn="tl">
                    <a:srgbClr val="000000">
                      <a:alpha val="43137"/>
                    </a:srgbClr>
                  </a:outerShdw>
                </a:effectLst>
              </a:rPr>
              <a:t>August 7, 1942:  David S Miyamoto to John Bonomi:</a:t>
            </a:r>
            <a:br>
              <a:rPr lang="en-US" sz="2400" dirty="0">
                <a:solidFill>
                  <a:srgbClr val="0C1BA6"/>
                </a:solidFill>
                <a:effectLst>
                  <a:outerShdw blurRad="38100" dist="38100" dir="2700000" algn="tl">
                    <a:srgbClr val="000000">
                      <a:alpha val="43137"/>
                    </a:srgbClr>
                  </a:outerShdw>
                </a:effectLst>
              </a:rPr>
            </a:br>
            <a:r>
              <a:rPr lang="en-US" sz="2400" dirty="0">
                <a:solidFill>
                  <a:srgbClr val="0C1BA6"/>
                </a:solidFill>
              </a:rPr>
              <a:t> </a:t>
            </a:r>
            <a:r>
              <a:rPr lang="en-US" sz="2000" dirty="0">
                <a:solidFill>
                  <a:srgbClr val="0C1BA6"/>
                </a:solidFill>
              </a:rPr>
              <a:t>“</a:t>
            </a:r>
            <a:r>
              <a:rPr lang="en-US" sz="2000" dirty="0">
                <a:solidFill>
                  <a:srgbClr val="FF0000"/>
                </a:solidFill>
              </a:rPr>
              <a:t>Another business letter—</a:t>
            </a:r>
            <a:br>
              <a:rPr lang="en-US" sz="2000" dirty="0">
                <a:solidFill>
                  <a:srgbClr val="FF0000"/>
                </a:solidFill>
              </a:rPr>
            </a:br>
            <a:r>
              <a:rPr lang="en-US" sz="2000" dirty="0">
                <a:solidFill>
                  <a:srgbClr val="FF0000"/>
                </a:solidFill>
              </a:rPr>
              <a:t>                                 … but a little profit this time</a:t>
            </a:r>
            <a:r>
              <a:rPr lang="en-US" sz="2000" dirty="0">
                <a:solidFill>
                  <a:srgbClr val="0C1BA6"/>
                </a:solidFill>
              </a:rPr>
              <a:t>”</a:t>
            </a:r>
          </a:p>
        </p:txBody>
      </p:sp>
      <p:sp>
        <p:nvSpPr>
          <p:cNvPr id="5" name="Text Placeholder 4"/>
          <p:cNvSpPr>
            <a:spLocks noGrp="1"/>
          </p:cNvSpPr>
          <p:nvPr>
            <p:ph type="body" idx="1"/>
          </p:nvPr>
        </p:nvSpPr>
        <p:spPr>
          <a:xfrm>
            <a:off x="350874" y="2126513"/>
            <a:ext cx="5199321" cy="4231758"/>
          </a:xfrm>
        </p:spPr>
        <p:txBody>
          <a:bodyPr/>
          <a:lstStyle/>
          <a:p>
            <a:pPr marL="86360" indent="0">
              <a:buNone/>
            </a:pPr>
            <a:r>
              <a:rPr lang="en-US" sz="1800" i="1" dirty="0">
                <a:solidFill>
                  <a:srgbClr val="0C1BA6"/>
                </a:solidFill>
              </a:rPr>
              <a:t>“I have a favor to ask of you.  Can you pick up a package of </a:t>
            </a:r>
            <a:r>
              <a:rPr lang="en-US" sz="1800" i="1" dirty="0" err="1">
                <a:solidFill>
                  <a:srgbClr val="0C1BA6"/>
                </a:solidFill>
              </a:rPr>
              <a:t>Euseals</a:t>
            </a:r>
            <a:r>
              <a:rPr lang="en-US" sz="1800" i="1" dirty="0">
                <a:solidFill>
                  <a:srgbClr val="0C1BA6"/>
                </a:solidFill>
              </a:rPr>
              <a:t> Potassium Thiocyanate 3 mg 100’s and send it over to Mrs. </a:t>
            </a:r>
            <a:r>
              <a:rPr lang="en-US" sz="1800" i="1" dirty="0" err="1">
                <a:solidFill>
                  <a:srgbClr val="0C1BA6"/>
                </a:solidFill>
              </a:rPr>
              <a:t>Momoye</a:t>
            </a:r>
            <a:r>
              <a:rPr lang="en-US" sz="1800" i="1" dirty="0">
                <a:solidFill>
                  <a:srgbClr val="0C1BA6"/>
                </a:solidFill>
              </a:rPr>
              <a:t> Sato, </a:t>
            </a:r>
            <a:r>
              <a:rPr lang="en-US" sz="1800" i="1" dirty="0" err="1">
                <a:solidFill>
                  <a:srgbClr val="0C1BA6"/>
                </a:solidFill>
              </a:rPr>
              <a:t>Blk</a:t>
            </a:r>
            <a:r>
              <a:rPr lang="en-US" sz="1800" i="1" dirty="0">
                <a:solidFill>
                  <a:srgbClr val="0C1BA6"/>
                </a:solidFill>
              </a:rPr>
              <a:t> 35-12-3, C.O.D.  I’ll guarantee you won’t lost anything on it.  Regardless of what it cost you, I want to make at least 25% profit.  This is a favor one of the doctors want done, so I’ll appreciate it if you can help me out.”</a:t>
            </a:r>
            <a:r>
              <a:rPr lang="en-US" sz="1800" dirty="0">
                <a:solidFill>
                  <a:srgbClr val="0C1BA6"/>
                </a:solidFill>
                <a:effectLst>
                  <a:outerShdw blurRad="38100" dist="38100" dir="2700000" algn="tl">
                    <a:srgbClr val="000000">
                      <a:alpha val="43137"/>
                    </a:srgbClr>
                  </a:outerShdw>
                </a:effectLst>
              </a:rPr>
              <a:t> 				David S Miyamoto </a:t>
            </a:r>
            <a:endParaRPr lang="en-US" sz="1800" i="1" dirty="0">
              <a:solidFill>
                <a:srgbClr val="0C1BA6"/>
              </a:solidFill>
            </a:endParaRPr>
          </a:p>
        </p:txBody>
      </p:sp>
      <p:sp>
        <p:nvSpPr>
          <p:cNvPr id="3" name="TextBox 2"/>
          <p:cNvSpPr txBox="1"/>
          <p:nvPr/>
        </p:nvSpPr>
        <p:spPr>
          <a:xfrm>
            <a:off x="6185794" y="3680460"/>
            <a:ext cx="2501006" cy="738664"/>
          </a:xfrm>
          <a:prstGeom prst="rect">
            <a:avLst/>
          </a:prstGeom>
          <a:noFill/>
        </p:spPr>
        <p:txBody>
          <a:bodyPr wrap="none" rtlCol="0">
            <a:spAutoFit/>
          </a:bodyPr>
          <a:lstStyle/>
          <a:p>
            <a:r>
              <a:rPr lang="en-US" dirty="0"/>
              <a:t>1940 marked the introduction</a:t>
            </a:r>
          </a:p>
          <a:p>
            <a:r>
              <a:rPr lang="en-US" dirty="0"/>
              <a:t>of potassium thiocyanate as </a:t>
            </a:r>
          </a:p>
          <a:p>
            <a:r>
              <a:rPr lang="en-US" dirty="0"/>
              <a:t>a treatment for hypertension</a:t>
            </a:r>
          </a:p>
        </p:txBody>
      </p:sp>
    </p:spTree>
    <p:extLst>
      <p:ext uri="{BB962C8B-B14F-4D97-AF65-F5344CB8AC3E}">
        <p14:creationId xmlns:p14="http://schemas.microsoft.com/office/powerpoint/2010/main" val="3778022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WJYXG0BZ\vintage_letters_12_quaddles_by_quaddles-d3am1pf[1].jpg"/>
          <p:cNvPicPr/>
          <p:nvPr/>
        </p:nvPicPr>
        <p:blipFill>
          <a:blip r:embed="rId2">
            <a:extLst>
              <a:ext uri="{28A0092B-C50C-407E-A947-70E740481C1C}">
                <a14:useLocalDpi xmlns:a14="http://schemas.microsoft.com/office/drawing/2010/main" val="0"/>
              </a:ext>
            </a:extLst>
          </a:blip>
          <a:srcRect/>
          <a:stretch>
            <a:fillRect/>
          </a:stretch>
        </p:blipFill>
        <p:spPr bwMode="auto">
          <a:xfrm>
            <a:off x="404192" y="266095"/>
            <a:ext cx="8378301" cy="2392045"/>
          </a:xfrm>
          <a:prstGeom prst="rect">
            <a:avLst/>
          </a:prstGeom>
          <a:noFill/>
          <a:ln>
            <a:noFill/>
          </a:ln>
        </p:spPr>
      </p:pic>
      <p:sp>
        <p:nvSpPr>
          <p:cNvPr id="4" name="Title 3"/>
          <p:cNvSpPr>
            <a:spLocks noGrp="1"/>
          </p:cNvSpPr>
          <p:nvPr>
            <p:ph type="title"/>
          </p:nvPr>
        </p:nvSpPr>
        <p:spPr>
          <a:xfrm>
            <a:off x="1222743" y="1137963"/>
            <a:ext cx="3700131" cy="1318157"/>
          </a:xfrm>
        </p:spPr>
        <p:txBody>
          <a:bodyPr/>
          <a:lstStyle/>
          <a:p>
            <a:r>
              <a:rPr lang="en-US" sz="1600" i="1" dirty="0">
                <a:solidFill>
                  <a:srgbClr val="0C1BA6"/>
                </a:solidFill>
                <a:effectLst>
                  <a:outerShdw blurRad="38100" dist="38100" dir="2700000" algn="tl">
                    <a:srgbClr val="000000">
                      <a:alpha val="43137"/>
                    </a:srgbClr>
                  </a:outerShdw>
                </a:effectLst>
              </a:rPr>
              <a:t>August 10, 1942:  </a:t>
            </a:r>
            <a:br>
              <a:rPr lang="en-US" sz="1600" i="1" dirty="0">
                <a:solidFill>
                  <a:srgbClr val="0C1BA6"/>
                </a:solidFill>
                <a:effectLst>
                  <a:outerShdw blurRad="38100" dist="38100" dir="2700000" algn="tl">
                    <a:srgbClr val="000000">
                      <a:alpha val="43137"/>
                    </a:srgbClr>
                  </a:outerShdw>
                </a:effectLst>
              </a:rPr>
            </a:br>
            <a:r>
              <a:rPr lang="en-US" sz="1600" i="1" dirty="0">
                <a:solidFill>
                  <a:srgbClr val="0C1BA6"/>
                </a:solidFill>
                <a:effectLst>
                  <a:outerShdw blurRad="38100" dist="38100" dir="2700000" algn="tl">
                    <a:srgbClr val="000000">
                      <a:alpha val="43137"/>
                    </a:srgbClr>
                  </a:outerShdw>
                </a:effectLst>
              </a:rPr>
              <a:t>“Please send one bottle of Lilly’s </a:t>
            </a:r>
            <a:r>
              <a:rPr lang="en-US" sz="1600" i="1" dirty="0" err="1">
                <a:solidFill>
                  <a:srgbClr val="0C1BA6"/>
                </a:solidFill>
                <a:effectLst>
                  <a:outerShdw blurRad="38100" dist="38100" dir="2700000" algn="tl">
                    <a:srgbClr val="000000">
                      <a:alpha val="43137"/>
                    </a:srgbClr>
                  </a:outerShdw>
                </a:effectLst>
              </a:rPr>
              <a:t>Multicebrin</a:t>
            </a:r>
            <a:r>
              <a:rPr lang="en-US" sz="1600" i="1" dirty="0">
                <a:solidFill>
                  <a:srgbClr val="0C1BA6"/>
                </a:solidFill>
                <a:effectLst>
                  <a:outerShdw blurRad="38100" dist="38100" dir="2700000" algn="tl">
                    <a:srgbClr val="000000">
                      <a:alpha val="43137"/>
                    </a:srgbClr>
                  </a:outerShdw>
                </a:effectLst>
              </a:rPr>
              <a:t> 100’s (C.O.D.) to</a:t>
            </a:r>
            <a:br>
              <a:rPr lang="en-US" sz="1600" i="1" dirty="0">
                <a:solidFill>
                  <a:srgbClr val="0C1BA6"/>
                </a:solidFill>
                <a:effectLst>
                  <a:outerShdw blurRad="38100" dist="38100" dir="2700000" algn="tl">
                    <a:srgbClr val="000000">
                      <a:alpha val="43137"/>
                    </a:srgbClr>
                  </a:outerShdw>
                </a:effectLst>
              </a:rPr>
            </a:br>
            <a:r>
              <a:rPr lang="en-US" sz="1600" i="1" dirty="0">
                <a:solidFill>
                  <a:srgbClr val="0C1BA6"/>
                </a:solidFill>
                <a:effectLst>
                  <a:outerShdw blurRad="38100" dist="38100" dir="2700000" algn="tl">
                    <a:srgbClr val="000000">
                      <a:alpha val="43137"/>
                    </a:srgbClr>
                  </a:outerShdw>
                </a:effectLst>
              </a:rPr>
              <a:t>Mr. Frank Murata, </a:t>
            </a:r>
            <a:r>
              <a:rPr lang="en-US" sz="1600" i="1" dirty="0" err="1">
                <a:solidFill>
                  <a:srgbClr val="0C1BA6"/>
                </a:solidFill>
                <a:effectLst>
                  <a:outerShdw blurRad="38100" dist="38100" dir="2700000" algn="tl">
                    <a:srgbClr val="000000">
                      <a:alpha val="43137"/>
                    </a:srgbClr>
                  </a:outerShdw>
                </a:effectLst>
              </a:rPr>
              <a:t>Blk</a:t>
            </a:r>
            <a:r>
              <a:rPr lang="en-US" sz="1600" i="1" dirty="0">
                <a:solidFill>
                  <a:srgbClr val="0C1BA6"/>
                </a:solidFill>
                <a:effectLst>
                  <a:outerShdw blurRad="38100" dist="38100" dir="2700000" algn="tl">
                    <a:srgbClr val="000000">
                      <a:alpha val="43137"/>
                    </a:srgbClr>
                  </a:outerShdw>
                </a:effectLst>
              </a:rPr>
              <a:t> 12-11-2, </a:t>
            </a:r>
            <a:r>
              <a:rPr lang="en-US" sz="1600" i="1" dirty="0" err="1">
                <a:solidFill>
                  <a:srgbClr val="0C1BA6"/>
                </a:solidFill>
                <a:effectLst>
                  <a:outerShdw blurRad="38100" dist="38100" dir="2700000" algn="tl">
                    <a:srgbClr val="000000">
                      <a:alpha val="43137"/>
                    </a:srgbClr>
                  </a:outerShdw>
                </a:effectLst>
              </a:rPr>
              <a:t>Manzanar</a:t>
            </a:r>
            <a:r>
              <a:rPr lang="en-US" sz="1600" i="1" dirty="0">
                <a:solidFill>
                  <a:srgbClr val="0C1BA6"/>
                </a:solidFill>
                <a:effectLst>
                  <a:outerShdw blurRad="38100" dist="38100" dir="2700000" algn="tl">
                    <a:srgbClr val="000000">
                      <a:alpha val="43137"/>
                    </a:srgbClr>
                  </a:outerShdw>
                </a:effectLst>
              </a:rPr>
              <a:t> Relocation Center”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53" y="2658140"/>
            <a:ext cx="8030366" cy="3262910"/>
          </a:xfrm>
          <a:prstGeom prst="rect">
            <a:avLst/>
          </a:prstGeom>
          <a:noFill/>
          <a:ln w="38100">
            <a:solidFill>
              <a:srgbClr val="0C1BA6"/>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228398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2">
            <a:extLst>
              <a:ext uri="{28A0092B-C50C-407E-A947-70E740481C1C}">
                <a14:useLocalDpi xmlns:a14="http://schemas.microsoft.com/office/drawing/2010/main" val="0"/>
              </a:ext>
            </a:extLst>
          </a:blip>
          <a:srcRect/>
          <a:stretch>
            <a:fillRect/>
          </a:stretch>
        </p:blipFill>
        <p:spPr bwMode="auto">
          <a:xfrm>
            <a:off x="398719" y="956929"/>
            <a:ext cx="8234917" cy="4976037"/>
          </a:xfrm>
          <a:prstGeom prst="rect">
            <a:avLst/>
          </a:prstGeom>
          <a:noFill/>
          <a:ln>
            <a:noFill/>
          </a:ln>
        </p:spPr>
      </p:pic>
      <p:sp>
        <p:nvSpPr>
          <p:cNvPr id="4" name="Title 3"/>
          <p:cNvSpPr>
            <a:spLocks noGrp="1"/>
          </p:cNvSpPr>
          <p:nvPr>
            <p:ph type="title"/>
          </p:nvPr>
        </p:nvSpPr>
        <p:spPr>
          <a:xfrm>
            <a:off x="202019" y="274638"/>
            <a:ext cx="8708065" cy="607864"/>
          </a:xfrm>
        </p:spPr>
        <p:txBody>
          <a:bodyPr/>
          <a:lstStyle/>
          <a:p>
            <a:r>
              <a:rPr lang="en-US" sz="2400" dirty="0">
                <a:solidFill>
                  <a:srgbClr val="0C1BA6"/>
                </a:solidFill>
                <a:effectLst>
                  <a:outerShdw blurRad="38100" dist="38100" dir="2700000" algn="tl">
                    <a:srgbClr val="000000">
                      <a:alpha val="43137"/>
                    </a:srgbClr>
                  </a:outerShdw>
                </a:effectLst>
              </a:rPr>
              <a:t>August 27, 1942:  David S. Miyamoto to John Bonomi</a:t>
            </a:r>
          </a:p>
        </p:txBody>
      </p:sp>
      <p:sp>
        <p:nvSpPr>
          <p:cNvPr id="5" name="Text Placeholder 4"/>
          <p:cNvSpPr>
            <a:spLocks noGrp="1"/>
          </p:cNvSpPr>
          <p:nvPr>
            <p:ph type="body" idx="1"/>
          </p:nvPr>
        </p:nvSpPr>
        <p:spPr>
          <a:xfrm>
            <a:off x="531628" y="956929"/>
            <a:ext cx="8155172" cy="5169235"/>
          </a:xfrm>
        </p:spPr>
        <p:txBody>
          <a:bodyPr/>
          <a:lstStyle/>
          <a:p>
            <a:pPr marL="86360" indent="0">
              <a:buNone/>
            </a:pPr>
            <a:r>
              <a:rPr lang="en-US" sz="1600" i="1" dirty="0">
                <a:solidFill>
                  <a:srgbClr val="0C1BA6"/>
                </a:solidFill>
                <a:effectLst>
                  <a:outerShdw blurRad="38100" dist="38100" dir="2700000" algn="tl">
                    <a:srgbClr val="000000">
                      <a:alpha val="43137"/>
                    </a:srgbClr>
                  </a:outerShdw>
                </a:effectLst>
              </a:rPr>
              <a:t>Thanks for all the favors and putting me on your account.  Everything so far has been swell.  We’re at the new hospital now and do we work.  They practically throw Rx’s at us—over 100 Rx a day.</a:t>
            </a:r>
          </a:p>
          <a:p>
            <a:pPr marL="86360" indent="0">
              <a:buNone/>
            </a:pP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We’ve received everything so far and so if possible, I wonder if you’ll send us a few more items.</a:t>
            </a:r>
          </a:p>
          <a:p>
            <a:pPr marL="86360" indent="0">
              <a:buNone/>
            </a:pP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1-250 </a:t>
            </a:r>
            <a:r>
              <a:rPr lang="en-US" sz="1600" i="1" dirty="0" err="1">
                <a:solidFill>
                  <a:srgbClr val="0C1BA6"/>
                </a:solidFill>
                <a:effectLst>
                  <a:outerShdw blurRad="38100" dist="38100" dir="2700000" algn="tl">
                    <a:srgbClr val="000000">
                      <a:alpha val="43137"/>
                    </a:srgbClr>
                  </a:outerShdw>
                </a:effectLst>
              </a:rPr>
              <a:t>Sels</a:t>
            </a:r>
            <a:r>
              <a:rPr lang="en-US" sz="1600" i="1" dirty="0">
                <a:solidFill>
                  <a:srgbClr val="0C1BA6"/>
                </a:solidFill>
                <a:effectLst>
                  <a:outerShdw blurRad="38100" dist="38100" dir="2700000" algn="tl">
                    <a:srgbClr val="000000">
                      <a:alpha val="43137"/>
                    </a:srgbClr>
                  </a:outerShdw>
                </a:effectLst>
              </a:rPr>
              <a:t> B complex caps</a:t>
            </a:r>
          </a:p>
          <a:p>
            <a:pPr marL="86360" indent="0">
              <a:buNone/>
            </a:pPr>
            <a:r>
              <a:rPr lang="en-US" sz="1600" i="1" dirty="0">
                <a:solidFill>
                  <a:srgbClr val="0C1BA6"/>
                </a:solidFill>
                <a:effectLst>
                  <a:outerShdw blurRad="38100" dist="38100" dir="2700000" algn="tl">
                    <a:srgbClr val="000000">
                      <a:alpha val="43137"/>
                    </a:srgbClr>
                  </a:outerShdw>
                </a:effectLst>
              </a:rPr>
              <a:t>1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Squibbs</a:t>
            </a:r>
            <a:r>
              <a:rPr lang="en-US" sz="1600" i="1" dirty="0">
                <a:solidFill>
                  <a:srgbClr val="0C1BA6"/>
                </a:solidFill>
                <a:effectLst>
                  <a:outerShdw blurRad="38100" dist="38100" dir="2700000" algn="tl">
                    <a:srgbClr val="000000">
                      <a:alpha val="43137"/>
                    </a:srgbClr>
                  </a:outerShdw>
                </a:effectLst>
              </a:rPr>
              <a:t> (Hi potency) </a:t>
            </a:r>
            <a:r>
              <a:rPr lang="en-US" sz="1600" i="1" dirty="0" err="1">
                <a:solidFill>
                  <a:srgbClr val="0C1BA6"/>
                </a:solidFill>
                <a:effectLst>
                  <a:outerShdw blurRad="38100" dist="38100" dir="2700000" algn="tl">
                    <a:srgbClr val="000000">
                      <a:alpha val="43137"/>
                    </a:srgbClr>
                  </a:outerShdw>
                </a:effectLst>
              </a:rPr>
              <a:t>Vit</a:t>
            </a:r>
            <a:r>
              <a:rPr lang="en-US" sz="1600" i="1" dirty="0">
                <a:solidFill>
                  <a:srgbClr val="0C1BA6"/>
                </a:solidFill>
                <a:effectLst>
                  <a:outerShdw blurRad="38100" dist="38100" dir="2700000" algn="tl">
                    <a:srgbClr val="000000">
                      <a:alpha val="43137"/>
                    </a:srgbClr>
                  </a:outerShdw>
                </a:effectLst>
              </a:rPr>
              <a:t>. ABDG caps 100’s</a:t>
            </a:r>
          </a:p>
          <a:p>
            <a:pPr marL="86360" indent="0">
              <a:buNone/>
            </a:pPr>
            <a:r>
              <a:rPr lang="en-US" sz="1600" i="1" dirty="0">
                <a:solidFill>
                  <a:srgbClr val="0C1BA6"/>
                </a:solidFill>
                <a:effectLst>
                  <a:outerShdw blurRad="38100" dist="38100" dir="2700000" algn="tl">
                    <a:srgbClr val="000000">
                      <a:alpha val="43137"/>
                    </a:srgbClr>
                  </a:outerShdw>
                </a:effectLst>
              </a:rPr>
              <a:t>½ </a:t>
            </a:r>
            <a:r>
              <a:rPr lang="en-US" sz="1600" i="1" dirty="0" err="1">
                <a:solidFill>
                  <a:srgbClr val="0C1BA6"/>
                </a:solidFill>
                <a:effectLst>
                  <a:outerShdw blurRad="38100" dist="38100" dir="2700000" algn="tl">
                    <a:srgbClr val="000000">
                      <a:alpha val="43137"/>
                    </a:srgbClr>
                  </a:outerShdw>
                </a:effectLst>
              </a:rPr>
              <a:t>doz</a:t>
            </a:r>
            <a:r>
              <a:rPr lang="en-US" sz="1600" i="1" dirty="0">
                <a:solidFill>
                  <a:srgbClr val="0C1BA6"/>
                </a:solidFill>
                <a:effectLst>
                  <a:outerShdw blurRad="38100" dist="38100" dir="2700000" algn="tl">
                    <a:srgbClr val="000000">
                      <a:alpha val="43137"/>
                    </a:srgbClr>
                  </a:outerShdw>
                </a:effectLst>
              </a:rPr>
              <a:t> Charms “All Purpose” Cream 6/- (large size)</a:t>
            </a:r>
          </a:p>
          <a:p>
            <a:pPr marL="86360" indent="0">
              <a:buNone/>
            </a:pP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I heard that </a:t>
            </a:r>
            <a:r>
              <a:rPr lang="en-US" sz="1600" i="1" dirty="0" err="1">
                <a:solidFill>
                  <a:srgbClr val="0C1BA6"/>
                </a:solidFill>
                <a:effectLst>
                  <a:outerShdw blurRad="38100" dist="38100" dir="2700000" algn="tl">
                    <a:srgbClr val="000000">
                      <a:alpha val="43137"/>
                    </a:srgbClr>
                  </a:outerShdw>
                </a:effectLst>
              </a:rPr>
              <a:t>Muts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Nobe</a:t>
            </a:r>
            <a:r>
              <a:rPr lang="en-US" sz="1600" i="1" dirty="0">
                <a:solidFill>
                  <a:srgbClr val="0C1BA6"/>
                </a:solidFill>
                <a:effectLst>
                  <a:outerShdw blurRad="38100" dist="38100" dir="2700000" algn="tl">
                    <a:srgbClr val="000000">
                      <a:alpha val="43137"/>
                    </a:srgbClr>
                  </a:outerShdw>
                </a:effectLst>
              </a:rPr>
              <a:t> left Poston, Arizona for someplace out east.  If you hear from him, let me know and also his address.</a:t>
            </a:r>
          </a:p>
        </p:txBody>
      </p:sp>
    </p:spTree>
    <p:extLst>
      <p:ext uri="{BB962C8B-B14F-4D97-AF65-F5344CB8AC3E}">
        <p14:creationId xmlns:p14="http://schemas.microsoft.com/office/powerpoint/2010/main" val="946750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2">
            <a:extLst>
              <a:ext uri="{28A0092B-C50C-407E-A947-70E740481C1C}">
                <a14:useLocalDpi xmlns:a14="http://schemas.microsoft.com/office/drawing/2010/main" val="0"/>
              </a:ext>
            </a:extLst>
          </a:blip>
          <a:srcRect/>
          <a:stretch>
            <a:fillRect/>
          </a:stretch>
        </p:blipFill>
        <p:spPr bwMode="auto">
          <a:xfrm>
            <a:off x="398719" y="956929"/>
            <a:ext cx="8234917" cy="4976037"/>
          </a:xfrm>
          <a:prstGeom prst="rect">
            <a:avLst/>
          </a:prstGeom>
          <a:noFill/>
          <a:ln>
            <a:noFill/>
          </a:ln>
        </p:spPr>
      </p:pic>
      <p:sp>
        <p:nvSpPr>
          <p:cNvPr id="4" name="Title 3"/>
          <p:cNvSpPr>
            <a:spLocks noGrp="1"/>
          </p:cNvSpPr>
          <p:nvPr>
            <p:ph type="title"/>
          </p:nvPr>
        </p:nvSpPr>
        <p:spPr>
          <a:xfrm>
            <a:off x="191386" y="83252"/>
            <a:ext cx="8654902" cy="1143000"/>
          </a:xfrm>
        </p:spPr>
        <p:txBody>
          <a:bodyPr/>
          <a:lstStyle/>
          <a:p>
            <a:r>
              <a:rPr lang="en-US" sz="2200" dirty="0">
                <a:solidFill>
                  <a:srgbClr val="0C1BA6"/>
                </a:solidFill>
                <a:effectLst>
                  <a:outerShdw blurRad="38100" dist="38100" dir="2700000" algn="tl">
                    <a:srgbClr val="000000">
                      <a:alpha val="43137"/>
                    </a:srgbClr>
                  </a:outerShdw>
                </a:effectLst>
              </a:rPr>
              <a:t>September 18, 1942:  David S. Miyamoto to John Bonomi</a:t>
            </a:r>
          </a:p>
        </p:txBody>
      </p:sp>
      <p:sp>
        <p:nvSpPr>
          <p:cNvPr id="5" name="Text Placeholder 4"/>
          <p:cNvSpPr>
            <a:spLocks noGrp="1"/>
          </p:cNvSpPr>
          <p:nvPr>
            <p:ph type="body" idx="1"/>
          </p:nvPr>
        </p:nvSpPr>
        <p:spPr>
          <a:xfrm>
            <a:off x="636352" y="1132368"/>
            <a:ext cx="7837797" cy="4525963"/>
          </a:xfrm>
        </p:spPr>
        <p:txBody>
          <a:bodyPr/>
          <a:lstStyle/>
          <a:p>
            <a:pPr marL="86360" indent="0">
              <a:buNone/>
            </a:pPr>
            <a:r>
              <a:rPr lang="en-US" sz="1400" i="1" dirty="0">
                <a:solidFill>
                  <a:srgbClr val="0C1BA6"/>
                </a:solidFill>
                <a:effectLst>
                  <a:outerShdw blurRad="38100" dist="38100" dir="2700000" algn="tl">
                    <a:srgbClr val="000000">
                      <a:alpha val="43137"/>
                    </a:srgbClr>
                  </a:outerShdw>
                </a:effectLst>
              </a:rPr>
              <a:t>Boy, the wind’s terrific—been blowing since 9 pm and hasn’t stopped yet.  And it’s not just plain wind—it must be those 60 miles an hour kind.  It practically picks up the whole desert upon one side and takes it to the other side.</a:t>
            </a:r>
          </a:p>
          <a:p>
            <a:pPr marL="86360" indent="0">
              <a:buNone/>
            </a:pPr>
            <a:endParaRPr lang="en-US" sz="1400" i="1" dirty="0">
              <a:solidFill>
                <a:srgbClr val="0C1BA6"/>
              </a:solidFill>
              <a:effectLst>
                <a:outerShdw blurRad="38100" dist="38100" dir="2700000" algn="tl">
                  <a:srgbClr val="000000">
                    <a:alpha val="43137"/>
                  </a:srgbClr>
                </a:outerShdw>
              </a:effectLst>
            </a:endParaRPr>
          </a:p>
          <a:p>
            <a:pPr marL="86360" indent="0">
              <a:buNone/>
            </a:pPr>
            <a:r>
              <a:rPr lang="en-US" sz="1400" i="1" dirty="0">
                <a:solidFill>
                  <a:srgbClr val="0C1BA6"/>
                </a:solidFill>
                <a:effectLst>
                  <a:outerShdw blurRad="38100" dist="38100" dir="2700000" algn="tl">
                    <a:srgbClr val="000000">
                      <a:alpha val="43137"/>
                    </a:srgbClr>
                  </a:outerShdw>
                </a:effectLst>
              </a:rPr>
              <a:t>Well, I have a couple more items to order—you can mail it direct to the hospital as it doesn’t make any difference.</a:t>
            </a:r>
          </a:p>
          <a:p>
            <a:pPr marL="86360" indent="0">
              <a:buNone/>
            </a:pPr>
            <a:endParaRPr lang="en-US" sz="1400" i="1" dirty="0">
              <a:solidFill>
                <a:srgbClr val="0C1BA6"/>
              </a:solidFill>
              <a:effectLst>
                <a:outerShdw blurRad="38100" dist="38100" dir="2700000" algn="tl">
                  <a:srgbClr val="000000">
                    <a:alpha val="43137"/>
                  </a:srgbClr>
                </a:outerShdw>
              </a:effectLst>
            </a:endParaRPr>
          </a:p>
          <a:p>
            <a:pPr marL="86360" indent="0">
              <a:buNone/>
            </a:pPr>
            <a:r>
              <a:rPr lang="en-US" sz="1400" i="1" dirty="0">
                <a:solidFill>
                  <a:srgbClr val="0C1BA6"/>
                </a:solidFill>
                <a:effectLst>
                  <a:outerShdw blurRad="38100" dist="38100" dir="2700000" algn="tl">
                    <a:srgbClr val="000000">
                      <a:alpha val="43137"/>
                    </a:srgbClr>
                  </a:outerShdw>
                </a:effectLst>
              </a:rPr>
              <a:t>2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a:t>
            </a:r>
            <a:r>
              <a:rPr lang="en-US" sz="1400" i="1" dirty="0" err="1">
                <a:solidFill>
                  <a:srgbClr val="0C1BA6"/>
                </a:solidFill>
                <a:effectLst>
                  <a:outerShdw blurRad="38100" dist="38100" dir="2700000" algn="tl">
                    <a:srgbClr val="000000">
                      <a:alpha val="43137"/>
                    </a:srgbClr>
                  </a:outerShdw>
                </a:effectLst>
              </a:rPr>
              <a:t>Gelseal</a:t>
            </a:r>
            <a:r>
              <a:rPr lang="en-US" sz="1400" i="1" dirty="0">
                <a:solidFill>
                  <a:srgbClr val="0C1BA6"/>
                </a:solidFill>
                <a:effectLst>
                  <a:outerShdw blurRad="38100" dist="38100" dir="2700000" algn="tl">
                    <a:srgbClr val="000000">
                      <a:alpha val="43137"/>
                    </a:srgbClr>
                  </a:outerShdw>
                </a:effectLst>
              </a:rPr>
              <a:t> </a:t>
            </a:r>
            <a:r>
              <a:rPr lang="en-US" sz="1400" i="1" dirty="0" err="1">
                <a:solidFill>
                  <a:srgbClr val="0C1BA6"/>
                </a:solidFill>
                <a:effectLst>
                  <a:outerShdw blurRad="38100" dist="38100" dir="2700000" algn="tl">
                    <a:srgbClr val="000000">
                      <a:alpha val="43137"/>
                    </a:srgbClr>
                  </a:outerShdw>
                </a:effectLst>
              </a:rPr>
              <a:t>Hepicebrin</a:t>
            </a:r>
            <a:r>
              <a:rPr lang="en-US" sz="1400" i="1" dirty="0">
                <a:solidFill>
                  <a:srgbClr val="0C1BA6"/>
                </a:solidFill>
                <a:effectLst>
                  <a:outerShdw blurRad="38100" dist="38100" dir="2700000" algn="tl">
                    <a:srgbClr val="000000">
                      <a:alpha val="43137"/>
                    </a:srgbClr>
                  </a:outerShdw>
                </a:effectLst>
              </a:rPr>
              <a:t> 100’s</a:t>
            </a:r>
          </a:p>
          <a:p>
            <a:pPr marL="86360" indent="0">
              <a:buNone/>
            </a:pPr>
            <a:r>
              <a:rPr lang="en-US" sz="1400" i="1" dirty="0">
                <a:solidFill>
                  <a:srgbClr val="0C1BA6"/>
                </a:solidFill>
                <a:effectLst>
                  <a:outerShdw blurRad="38100" dist="38100" dir="2700000" algn="tl">
                    <a:srgbClr val="000000">
                      <a:alpha val="43137"/>
                    </a:srgbClr>
                  </a:outerShdw>
                </a:effectLst>
              </a:rPr>
              <a:t>2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Benzedrine Inhaler 60 c</a:t>
            </a:r>
          </a:p>
          <a:p>
            <a:pPr marL="86360" indent="0">
              <a:buNone/>
            </a:pPr>
            <a:r>
              <a:rPr lang="en-US" sz="1400" i="1" dirty="0">
                <a:solidFill>
                  <a:srgbClr val="0C1BA6"/>
                </a:solidFill>
                <a:effectLst>
                  <a:outerShdw blurRad="38100" dist="38100" dir="2700000" algn="tl">
                    <a:srgbClr val="000000">
                      <a:alpha val="43137"/>
                    </a:srgbClr>
                  </a:outerShdw>
                </a:effectLst>
              </a:rPr>
              <a:t>Also add 2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a:t>
            </a:r>
            <a:r>
              <a:rPr lang="en-US" sz="1400" i="1" dirty="0" err="1">
                <a:solidFill>
                  <a:srgbClr val="FF0000"/>
                </a:solidFill>
                <a:effectLst>
                  <a:outerShdw blurRad="38100" dist="38100" dir="2700000" algn="tl">
                    <a:srgbClr val="000000">
                      <a:alpha val="43137"/>
                    </a:srgbClr>
                  </a:outerShdw>
                </a:effectLst>
              </a:rPr>
              <a:t>Vacagen</a:t>
            </a:r>
            <a:r>
              <a:rPr lang="en-US" sz="1400" i="1" dirty="0">
                <a:solidFill>
                  <a:srgbClr val="FF0000"/>
                </a:solidFill>
                <a:effectLst>
                  <a:outerShdw blurRad="38100" dist="38100" dir="2700000" algn="tl">
                    <a:srgbClr val="000000">
                      <a:alpha val="43137"/>
                    </a:srgbClr>
                  </a:outerShdw>
                </a:effectLst>
              </a:rPr>
              <a:t> Tabs </a:t>
            </a:r>
            <a:r>
              <a:rPr lang="en-US" sz="1400" i="1" dirty="0">
                <a:solidFill>
                  <a:srgbClr val="0C1BA6"/>
                </a:solidFill>
                <a:effectLst>
                  <a:outerShdw blurRad="38100" dist="38100" dir="2700000" algn="tl">
                    <a:srgbClr val="000000">
                      <a:alpha val="43137"/>
                    </a:srgbClr>
                  </a:outerShdw>
                </a:effectLst>
              </a:rPr>
              <a:t>(Sharp &amp; Dohme) 100’s</a:t>
            </a:r>
          </a:p>
          <a:p>
            <a:pPr marL="86360" indent="0">
              <a:buNone/>
            </a:pPr>
            <a:r>
              <a:rPr lang="en-US" sz="1400" i="1" dirty="0">
                <a:solidFill>
                  <a:srgbClr val="0C1BA6"/>
                </a:solidFill>
                <a:effectLst>
                  <a:outerShdw blurRad="38100" dist="38100" dir="2700000" algn="tl">
                    <a:srgbClr val="000000">
                      <a:alpha val="43137"/>
                    </a:srgbClr>
                  </a:outerShdw>
                </a:effectLst>
              </a:rPr>
              <a:t>2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Meads </a:t>
            </a:r>
            <a:r>
              <a:rPr lang="en-US" sz="1400" i="1" dirty="0" err="1">
                <a:solidFill>
                  <a:srgbClr val="0C1BA6"/>
                </a:solidFill>
                <a:effectLst>
                  <a:outerShdw blurRad="38100" dist="38100" dir="2700000" algn="tl">
                    <a:srgbClr val="000000">
                      <a:alpha val="43137"/>
                    </a:srgbClr>
                  </a:outerShdw>
                </a:effectLst>
              </a:rPr>
              <a:t>Viosterol</a:t>
            </a:r>
            <a:r>
              <a:rPr lang="en-US" sz="1400" i="1" dirty="0">
                <a:solidFill>
                  <a:srgbClr val="0C1BA6"/>
                </a:solidFill>
                <a:effectLst>
                  <a:outerShdw blurRad="38100" dist="38100" dir="2700000" algn="tl">
                    <a:srgbClr val="000000">
                      <a:alpha val="43137"/>
                    </a:srgbClr>
                  </a:outerShdw>
                </a:effectLst>
              </a:rPr>
              <a:t> in Halibut Liver Oil 50 cc</a:t>
            </a:r>
          </a:p>
          <a:p>
            <a:pPr marL="86360" indent="0">
              <a:buNone/>
            </a:pPr>
            <a:r>
              <a:rPr lang="en-US" sz="1400" i="1" dirty="0">
                <a:solidFill>
                  <a:srgbClr val="0C1BA6"/>
                </a:solidFill>
                <a:effectLst>
                  <a:outerShdw blurRad="38100" dist="38100" dir="2700000" algn="tl">
                    <a:srgbClr val="000000">
                      <a:alpha val="43137"/>
                    </a:srgbClr>
                  </a:outerShdw>
                </a:effectLst>
              </a:rPr>
              <a:t>1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a:t>
            </a:r>
            <a:r>
              <a:rPr lang="en-US" sz="1400" i="1" dirty="0" err="1">
                <a:solidFill>
                  <a:srgbClr val="0C1BA6"/>
                </a:solidFill>
                <a:effectLst>
                  <a:outerShdw blurRad="38100" dist="38100" dir="2700000" algn="tl">
                    <a:srgbClr val="000000">
                      <a:alpha val="43137"/>
                    </a:srgbClr>
                  </a:outerShdw>
                </a:effectLst>
              </a:rPr>
              <a:t>Oreton</a:t>
            </a:r>
            <a:r>
              <a:rPr lang="en-US" sz="1400" i="1" dirty="0">
                <a:solidFill>
                  <a:srgbClr val="0C1BA6"/>
                </a:solidFill>
                <a:effectLst>
                  <a:outerShdw blurRad="38100" dist="38100" dir="2700000" algn="tl">
                    <a:srgbClr val="000000">
                      <a:alpha val="43137"/>
                    </a:srgbClr>
                  </a:outerShdw>
                </a:effectLst>
              </a:rPr>
              <a:t>” Schering 5 </a:t>
            </a:r>
            <a:r>
              <a:rPr lang="en-US" sz="1400" i="1" dirty="0" err="1">
                <a:solidFill>
                  <a:srgbClr val="0C1BA6"/>
                </a:solidFill>
                <a:effectLst>
                  <a:outerShdw blurRad="38100" dist="38100" dir="2700000" algn="tl">
                    <a:srgbClr val="000000">
                      <a:alpha val="43137"/>
                    </a:srgbClr>
                  </a:outerShdw>
                </a:effectLst>
              </a:rPr>
              <a:t>mgm</a:t>
            </a:r>
            <a:r>
              <a:rPr lang="en-US" sz="1400" i="1" dirty="0">
                <a:solidFill>
                  <a:srgbClr val="0C1BA6"/>
                </a:solidFill>
                <a:effectLst>
                  <a:outerShdw blurRad="38100" dist="38100" dir="2700000" algn="tl">
                    <a:srgbClr val="000000">
                      <a:alpha val="43137"/>
                    </a:srgbClr>
                  </a:outerShdw>
                </a:effectLst>
              </a:rPr>
              <a:t> 6’s</a:t>
            </a:r>
          </a:p>
          <a:p>
            <a:pPr marL="86360" indent="0">
              <a:buNone/>
            </a:pPr>
            <a:r>
              <a:rPr lang="en-US" sz="1400" i="1" dirty="0">
                <a:solidFill>
                  <a:srgbClr val="0C1BA6"/>
                </a:solidFill>
                <a:effectLst>
                  <a:outerShdw blurRad="38100" dist="38100" dir="2700000" algn="tl">
                    <a:srgbClr val="000000">
                      <a:alpha val="43137"/>
                    </a:srgbClr>
                  </a:outerShdw>
                </a:effectLst>
              </a:rPr>
              <a:t>1 </a:t>
            </a:r>
            <a:r>
              <a:rPr lang="en-US" sz="1400" i="1" dirty="0" err="1">
                <a:solidFill>
                  <a:srgbClr val="0C1BA6"/>
                </a:solidFill>
                <a:effectLst>
                  <a:outerShdw blurRad="38100" dist="38100" dir="2700000" algn="tl">
                    <a:srgbClr val="000000">
                      <a:alpha val="43137"/>
                    </a:srgbClr>
                  </a:outerShdw>
                </a:effectLst>
              </a:rPr>
              <a:t>pkg</a:t>
            </a:r>
            <a:r>
              <a:rPr lang="en-US" sz="1400" i="1" dirty="0">
                <a:solidFill>
                  <a:srgbClr val="0C1BA6"/>
                </a:solidFill>
                <a:effectLst>
                  <a:outerShdw blurRad="38100" dist="38100" dir="2700000" algn="tl">
                    <a:srgbClr val="000000">
                      <a:alpha val="43137"/>
                    </a:srgbClr>
                  </a:outerShdw>
                </a:effectLst>
              </a:rPr>
              <a:t> Lilly’s </a:t>
            </a:r>
            <a:r>
              <a:rPr lang="en-US" sz="1400" i="1" dirty="0" err="1">
                <a:solidFill>
                  <a:srgbClr val="0C1BA6"/>
                </a:solidFill>
                <a:effectLst>
                  <a:outerShdw blurRad="38100" dist="38100" dir="2700000" algn="tl">
                    <a:srgbClr val="000000">
                      <a:alpha val="43137"/>
                    </a:srgbClr>
                  </a:outerShdw>
                </a:effectLst>
              </a:rPr>
              <a:t>Multicebrin</a:t>
            </a:r>
            <a:r>
              <a:rPr lang="en-US" sz="1400" i="1" dirty="0">
                <a:solidFill>
                  <a:srgbClr val="0C1BA6"/>
                </a:solidFill>
                <a:effectLst>
                  <a:outerShdw blurRad="38100" dist="38100" dir="2700000" algn="tl">
                    <a:srgbClr val="000000">
                      <a:alpha val="43137"/>
                    </a:srgbClr>
                  </a:outerShdw>
                </a:effectLst>
              </a:rPr>
              <a:t> 30’s</a:t>
            </a:r>
          </a:p>
        </p:txBody>
      </p:sp>
    </p:spTree>
    <p:extLst>
      <p:ext uri="{BB962C8B-B14F-4D97-AF65-F5344CB8AC3E}">
        <p14:creationId xmlns:p14="http://schemas.microsoft.com/office/powerpoint/2010/main" val="1157194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5" y="941388"/>
            <a:ext cx="8235950" cy="497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89098" y="136414"/>
            <a:ext cx="8314660" cy="980005"/>
          </a:xfrm>
        </p:spPr>
        <p:txBody>
          <a:bodyPr/>
          <a:lstStyle/>
          <a:p>
            <a:r>
              <a:rPr lang="en-US" sz="2400" i="1" dirty="0">
                <a:solidFill>
                  <a:srgbClr val="0C1BA6"/>
                </a:solidFill>
                <a:effectLst>
                  <a:outerShdw blurRad="38100" dist="38100" dir="2700000" algn="tl">
                    <a:srgbClr val="000000">
                      <a:alpha val="43137"/>
                    </a:srgbClr>
                  </a:outerShdw>
                </a:effectLst>
              </a:rPr>
              <a:t>October 5, 1942:  “Well, here’s a few more items…”</a:t>
            </a:r>
          </a:p>
        </p:txBody>
      </p:sp>
      <p:sp>
        <p:nvSpPr>
          <p:cNvPr id="5" name="Text Placeholder 4"/>
          <p:cNvSpPr>
            <a:spLocks noGrp="1"/>
          </p:cNvSpPr>
          <p:nvPr>
            <p:ph type="body" idx="1"/>
          </p:nvPr>
        </p:nvSpPr>
        <p:spPr>
          <a:xfrm>
            <a:off x="542260" y="941388"/>
            <a:ext cx="8144540" cy="4975225"/>
          </a:xfrm>
        </p:spPr>
        <p:txBody>
          <a:bodyPr/>
          <a:lstStyle/>
          <a:p>
            <a:pPr marL="86360" indent="0">
              <a:buNone/>
            </a:pPr>
            <a:r>
              <a:rPr lang="en-US" sz="1600" i="1" dirty="0">
                <a:solidFill>
                  <a:srgbClr val="0C1BA6"/>
                </a:solidFill>
                <a:effectLst>
                  <a:outerShdw blurRad="38100" dist="38100" dir="2700000" algn="tl">
                    <a:srgbClr val="000000">
                      <a:alpha val="43137"/>
                    </a:srgbClr>
                  </a:outerShdw>
                </a:effectLst>
              </a:rPr>
              <a:t>1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Lilly “</a:t>
            </a:r>
            <a:r>
              <a:rPr lang="en-US" sz="1600" i="1" dirty="0" err="1">
                <a:solidFill>
                  <a:srgbClr val="0C1BA6"/>
                </a:solidFill>
                <a:effectLst>
                  <a:outerShdw blurRad="38100" dist="38100" dir="2700000" algn="tl">
                    <a:srgbClr val="000000">
                      <a:alpha val="43137"/>
                    </a:srgbClr>
                  </a:outerShdw>
                </a:effectLst>
              </a:rPr>
              <a:t>Lextron</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Pulvules</a:t>
            </a:r>
            <a:r>
              <a:rPr lang="en-US" sz="1600" i="1" dirty="0">
                <a:solidFill>
                  <a:srgbClr val="0C1BA6"/>
                </a:solidFill>
                <a:effectLst>
                  <a:outerShdw blurRad="38100" dist="38100" dir="2700000" algn="tl">
                    <a:srgbClr val="000000">
                      <a:alpha val="43137"/>
                    </a:srgbClr>
                  </a:outerShdw>
                </a:effectLst>
              </a:rPr>
              <a:t> 500’s  #55</a:t>
            </a:r>
          </a:p>
          <a:p>
            <a:pPr marL="86360" indent="0">
              <a:buNone/>
            </a:pPr>
            <a:r>
              <a:rPr lang="en-US" sz="1600" i="1" dirty="0">
                <a:solidFill>
                  <a:srgbClr val="0C1BA6"/>
                </a:solidFill>
                <a:effectLst>
                  <a:outerShdw blurRad="38100" dist="38100" dir="2700000" algn="tl">
                    <a:srgbClr val="000000">
                      <a:alpha val="43137"/>
                    </a:srgbClr>
                  </a:outerShdw>
                </a:effectLst>
              </a:rPr>
              <a:t>3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Lilly #238 </a:t>
            </a:r>
            <a:r>
              <a:rPr lang="en-US" sz="1600" i="1" dirty="0" err="1">
                <a:solidFill>
                  <a:srgbClr val="0C1BA6"/>
                </a:solidFill>
                <a:effectLst>
                  <a:outerShdw blurRad="38100" dist="38100" dir="2700000" algn="tl">
                    <a:srgbClr val="000000">
                      <a:alpha val="43137"/>
                    </a:srgbClr>
                  </a:outerShdw>
                </a:effectLst>
              </a:rPr>
              <a:t>Pulvules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Theamin</a:t>
            </a:r>
            <a:r>
              <a:rPr lang="en-US" sz="1600" i="1" dirty="0">
                <a:solidFill>
                  <a:srgbClr val="0C1BA6"/>
                </a:solidFill>
                <a:effectLst>
                  <a:outerShdw blurRad="38100" dist="38100" dir="2700000" algn="tl">
                    <a:srgbClr val="000000">
                      <a:alpha val="43137"/>
                    </a:srgbClr>
                  </a:outerShdw>
                </a:effectLst>
              </a:rPr>
              <a:t> &amp; Amytal </a:t>
            </a:r>
            <a:r>
              <a:rPr lang="en-US" sz="1600" i="1" dirty="0" err="1">
                <a:solidFill>
                  <a:srgbClr val="0C1BA6"/>
                </a:solidFill>
                <a:effectLst>
                  <a:outerShdw blurRad="38100" dist="38100" dir="2700000" algn="tl">
                    <a:srgbClr val="000000">
                      <a:alpha val="43137"/>
                    </a:srgbClr>
                  </a:outerShdw>
                </a:effectLst>
              </a:rPr>
              <a:t>RxB</a:t>
            </a:r>
            <a:r>
              <a:rPr lang="en-US" sz="1600" i="1" dirty="0">
                <a:solidFill>
                  <a:srgbClr val="0C1BA6"/>
                </a:solidFill>
                <a:effectLst>
                  <a:outerShdw blurRad="38100" dist="38100" dir="2700000" algn="tl">
                    <a:srgbClr val="000000">
                      <a:alpha val="43137"/>
                    </a:srgbClr>
                  </a:outerShdw>
                </a:effectLst>
              </a:rPr>
              <a:t> 40’s</a:t>
            </a:r>
          </a:p>
          <a:p>
            <a:pPr marL="86360" indent="0">
              <a:buNone/>
            </a:pPr>
            <a:r>
              <a:rPr lang="en-US" sz="1600" i="1" dirty="0">
                <a:solidFill>
                  <a:srgbClr val="0C1BA6"/>
                </a:solidFill>
                <a:effectLst>
                  <a:outerShdw blurRad="38100" dist="38100" dir="2700000" algn="tl">
                    <a:srgbClr val="000000">
                      <a:alpha val="43137"/>
                    </a:srgbClr>
                  </a:outerShdw>
                </a:effectLst>
              </a:rPr>
              <a:t>2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Lilly #1592 Tab. </a:t>
            </a:r>
            <a:r>
              <a:rPr lang="en-US" sz="1600" i="1" dirty="0" err="1">
                <a:solidFill>
                  <a:srgbClr val="0C1BA6"/>
                </a:solidFill>
                <a:effectLst>
                  <a:outerShdw blurRad="38100" dist="38100" dir="2700000" algn="tl">
                    <a:srgbClr val="000000">
                      <a:alpha val="43137"/>
                    </a:srgbClr>
                  </a:outerShdw>
                </a:effectLst>
              </a:rPr>
              <a:t>Trisomin</a:t>
            </a:r>
            <a:r>
              <a:rPr lang="en-US" sz="1600" i="1" dirty="0">
                <a:solidFill>
                  <a:srgbClr val="0C1BA6"/>
                </a:solidFill>
                <a:effectLst>
                  <a:outerShdw blurRad="38100" dist="38100" dir="2700000" algn="tl">
                    <a:srgbClr val="000000">
                      <a:alpha val="43137"/>
                    </a:srgbClr>
                  </a:outerShdw>
                </a:effectLst>
              </a:rPr>
              <a:t> 100’s</a:t>
            </a:r>
          </a:p>
          <a:p>
            <a:pPr marL="86360" indent="0">
              <a:buNone/>
            </a:pPr>
            <a:r>
              <a:rPr lang="en-US" sz="1600" i="1" dirty="0">
                <a:solidFill>
                  <a:srgbClr val="0C1BA6"/>
                </a:solidFill>
                <a:effectLst>
                  <a:outerShdw blurRad="38100" dist="38100" dir="2700000" algn="tl">
                    <a:srgbClr val="000000">
                      <a:alpha val="43137"/>
                    </a:srgbClr>
                  </a:outerShdw>
                </a:effectLst>
              </a:rPr>
              <a:t>1 </a:t>
            </a:r>
            <a:r>
              <a:rPr lang="en-US" sz="1600" i="1" dirty="0" err="1">
                <a:solidFill>
                  <a:srgbClr val="0C1BA6"/>
                </a:solidFill>
                <a:effectLst>
                  <a:outerShdw blurRad="38100" dist="38100" dir="2700000" algn="tl">
                    <a:srgbClr val="000000">
                      <a:alpha val="43137"/>
                    </a:srgbClr>
                  </a:outerShdw>
                </a:effectLst>
              </a:rPr>
              <a:t>pt</a:t>
            </a:r>
            <a:r>
              <a:rPr lang="en-US" sz="1600" i="1" dirty="0">
                <a:solidFill>
                  <a:srgbClr val="0C1BA6"/>
                </a:solidFill>
                <a:effectLst>
                  <a:outerShdw blurRad="38100" dist="38100" dir="2700000" algn="tl">
                    <a:srgbClr val="000000">
                      <a:alpha val="43137"/>
                    </a:srgbClr>
                  </a:outerShdw>
                </a:effectLst>
              </a:rPr>
              <a:t> Upjohn </a:t>
            </a:r>
            <a:r>
              <a:rPr lang="en-US" sz="1600" i="1" dirty="0" err="1">
                <a:solidFill>
                  <a:srgbClr val="0C1BA6"/>
                </a:solidFill>
                <a:effectLst>
                  <a:outerShdw blurRad="38100" dist="38100" dir="2700000" algn="tl">
                    <a:srgbClr val="000000">
                      <a:alpha val="43137"/>
                    </a:srgbClr>
                  </a:outerShdw>
                </a:effectLst>
              </a:rPr>
              <a:t>Caripeptic</a:t>
            </a:r>
            <a:r>
              <a:rPr lang="en-US" sz="1600" i="1" dirty="0">
                <a:solidFill>
                  <a:srgbClr val="0C1BA6"/>
                </a:solidFill>
                <a:effectLst>
                  <a:outerShdw blurRad="38100" dist="38100" dir="2700000" algn="tl">
                    <a:srgbClr val="000000">
                      <a:alpha val="43137"/>
                    </a:srgbClr>
                  </a:outerShdw>
                </a:effectLst>
              </a:rPr>
              <a:t> Liq.</a:t>
            </a:r>
          </a:p>
          <a:p>
            <a:pPr marL="86360" indent="0">
              <a:buNone/>
            </a:pPr>
            <a:r>
              <a:rPr lang="en-US" sz="1600" i="1" dirty="0">
                <a:solidFill>
                  <a:srgbClr val="0C1BA6"/>
                </a:solidFill>
                <a:effectLst>
                  <a:outerShdw blurRad="38100" dist="38100" dir="2700000" algn="tl">
                    <a:srgbClr val="000000">
                      <a:alpha val="43137"/>
                    </a:srgbClr>
                  </a:outerShdw>
                </a:effectLst>
              </a:rPr>
              <a:t>1/6 </a:t>
            </a:r>
            <a:r>
              <a:rPr lang="en-US" sz="1600" i="1" dirty="0" err="1">
                <a:solidFill>
                  <a:srgbClr val="0C1BA6"/>
                </a:solidFill>
                <a:effectLst>
                  <a:outerShdw blurRad="38100" dist="38100" dir="2700000" algn="tl">
                    <a:srgbClr val="000000">
                      <a:alpha val="43137"/>
                    </a:srgbClr>
                  </a:outerShdw>
                </a:effectLst>
              </a:rPr>
              <a:t>doz</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Denticators</a:t>
            </a: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¼ </a:t>
            </a:r>
            <a:r>
              <a:rPr lang="en-US" sz="1600" i="1" dirty="0" err="1">
                <a:solidFill>
                  <a:srgbClr val="0C1BA6"/>
                </a:solidFill>
                <a:effectLst>
                  <a:outerShdw blurRad="38100" dist="38100" dir="2700000" algn="tl">
                    <a:srgbClr val="000000">
                      <a:alpha val="43137"/>
                    </a:srgbClr>
                  </a:outerShdw>
                </a:effectLst>
              </a:rPr>
              <a:t>doz</a:t>
            </a:r>
            <a:r>
              <a:rPr lang="en-US" sz="1600" i="1" dirty="0">
                <a:solidFill>
                  <a:srgbClr val="0C1BA6"/>
                </a:solidFill>
                <a:effectLst>
                  <a:outerShdw blurRad="38100" dist="38100" dir="2700000" algn="tl">
                    <a:srgbClr val="000000">
                      <a:alpha val="43137"/>
                    </a:srgbClr>
                  </a:outerShdw>
                </a:effectLst>
              </a:rPr>
              <a:t> Clean-b-tween Tooth Brushed Red </a:t>
            </a:r>
            <a:r>
              <a:rPr lang="en-US" sz="1600" i="1" dirty="0" err="1">
                <a:solidFill>
                  <a:srgbClr val="0C1BA6"/>
                </a:solidFill>
                <a:effectLst>
                  <a:outerShdw blurRad="38100" dist="38100" dir="2700000" algn="tl">
                    <a:srgbClr val="000000">
                      <a:alpha val="43137"/>
                    </a:srgbClr>
                  </a:outerShdw>
                </a:effectLst>
              </a:rPr>
              <a:t>pref</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Xtra</a:t>
            </a:r>
            <a:r>
              <a:rPr lang="en-US" sz="1600" i="1" dirty="0">
                <a:solidFill>
                  <a:srgbClr val="0C1BA6"/>
                </a:solidFill>
                <a:effectLst>
                  <a:outerShdw blurRad="38100" dist="38100" dir="2700000" algn="tl">
                    <a:srgbClr val="000000">
                      <a:alpha val="43137"/>
                    </a:srgbClr>
                  </a:outerShdw>
                </a:effectLst>
              </a:rPr>
              <a:t> hard)</a:t>
            </a:r>
          </a:p>
          <a:p>
            <a:pPr marL="86360" indent="0">
              <a:buNone/>
            </a:pPr>
            <a:r>
              <a:rPr lang="en-US" sz="1600" i="1" dirty="0">
                <a:solidFill>
                  <a:srgbClr val="0C1BA6"/>
                </a:solidFill>
                <a:effectLst>
                  <a:outerShdw blurRad="38100" dist="38100" dir="2700000" algn="tl">
                    <a:srgbClr val="000000">
                      <a:alpha val="43137"/>
                    </a:srgbClr>
                  </a:outerShdw>
                </a:effectLst>
              </a:rPr>
              <a:t>¼ </a:t>
            </a:r>
            <a:r>
              <a:rPr lang="en-US" sz="1600" i="1" dirty="0" err="1">
                <a:solidFill>
                  <a:srgbClr val="0C1BA6"/>
                </a:solidFill>
                <a:effectLst>
                  <a:outerShdw blurRad="38100" dist="38100" dir="2700000" algn="tl">
                    <a:srgbClr val="000000">
                      <a:alpha val="43137"/>
                    </a:srgbClr>
                  </a:outerShdw>
                </a:effectLst>
              </a:rPr>
              <a:t>doz</a:t>
            </a:r>
            <a:r>
              <a:rPr lang="en-US" sz="1600" i="1" dirty="0">
                <a:solidFill>
                  <a:srgbClr val="0C1BA6"/>
                </a:solidFill>
                <a:effectLst>
                  <a:outerShdw blurRad="38100" dist="38100" dir="2700000" algn="tl">
                    <a:srgbClr val="000000">
                      <a:alpha val="43137"/>
                    </a:srgbClr>
                  </a:outerShdw>
                </a:effectLst>
              </a:rPr>
              <a:t> Clean-b-tween Refills 3’s –</a:t>
            </a:r>
            <a:r>
              <a:rPr lang="en-US" sz="1600" i="1" u="sng" dirty="0" err="1">
                <a:solidFill>
                  <a:srgbClr val="0C1BA6"/>
                </a:solidFill>
                <a:effectLst>
                  <a:outerShdw blurRad="38100" dist="38100" dir="2700000" algn="tl">
                    <a:srgbClr val="000000">
                      <a:alpha val="43137"/>
                    </a:srgbClr>
                  </a:outerShdw>
                </a:effectLst>
              </a:rPr>
              <a:t>Xtra</a:t>
            </a:r>
            <a:r>
              <a:rPr lang="en-US" sz="1600" i="1" u="sng" dirty="0">
                <a:solidFill>
                  <a:srgbClr val="0C1BA6"/>
                </a:solidFill>
                <a:effectLst>
                  <a:outerShdw blurRad="38100" dist="38100" dir="2700000" algn="tl">
                    <a:srgbClr val="000000">
                      <a:alpha val="43137"/>
                    </a:srgbClr>
                  </a:outerShdw>
                </a:effectLst>
              </a:rPr>
              <a:t>-hard</a:t>
            </a: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1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Sharpe &amp; Dohme </a:t>
            </a:r>
            <a:r>
              <a:rPr lang="en-US" sz="1600" i="1" dirty="0" err="1">
                <a:solidFill>
                  <a:srgbClr val="0C1BA6"/>
                </a:solidFill>
                <a:effectLst>
                  <a:outerShdw blurRad="38100" dist="38100" dir="2700000" algn="tl">
                    <a:srgbClr val="000000">
                      <a:alpha val="43137"/>
                    </a:srgbClr>
                  </a:outerShdw>
                </a:effectLst>
              </a:rPr>
              <a:t>Vacagen</a:t>
            </a:r>
            <a:r>
              <a:rPr lang="en-US" sz="1600" i="1" dirty="0">
                <a:solidFill>
                  <a:srgbClr val="0C1BA6"/>
                </a:solidFill>
                <a:effectLst>
                  <a:outerShdw blurRad="38100" dist="38100" dir="2700000" algn="tl">
                    <a:srgbClr val="000000">
                      <a:alpha val="43137"/>
                    </a:srgbClr>
                  </a:outerShdw>
                </a:effectLst>
              </a:rPr>
              <a:t> 100’s</a:t>
            </a:r>
          </a:p>
          <a:p>
            <a:pPr marL="86360" indent="0">
              <a:buNone/>
            </a:pPr>
            <a:r>
              <a:rPr lang="en-US" sz="1600" i="1" dirty="0">
                <a:solidFill>
                  <a:srgbClr val="0C1BA6"/>
                </a:solidFill>
                <a:effectLst>
                  <a:outerShdw blurRad="38100" dist="38100" dir="2700000" algn="tl">
                    <a:srgbClr val="000000">
                      <a:alpha val="43137"/>
                    </a:srgbClr>
                  </a:outerShdw>
                </a:effectLst>
              </a:rPr>
              <a:t>1 </a:t>
            </a:r>
            <a:r>
              <a:rPr lang="en-US" sz="1600" i="1" dirty="0" err="1">
                <a:solidFill>
                  <a:srgbClr val="0C1BA6"/>
                </a:solidFill>
                <a:effectLst>
                  <a:outerShdw blurRad="38100" dist="38100" dir="2700000" algn="tl">
                    <a:srgbClr val="000000">
                      <a:alpha val="43137"/>
                    </a:srgbClr>
                  </a:outerShdw>
                </a:effectLst>
              </a:rPr>
              <a:t>pkg</a:t>
            </a:r>
            <a:r>
              <a:rPr lang="en-US" sz="1600" i="1" dirty="0">
                <a:solidFill>
                  <a:srgbClr val="0C1BA6"/>
                </a:solidFill>
                <a:effectLst>
                  <a:outerShdw blurRad="38100" dist="38100" dir="2700000" algn="tl">
                    <a:srgbClr val="000000">
                      <a:alpha val="43137"/>
                    </a:srgbClr>
                  </a:outerShdw>
                </a:effectLst>
              </a:rPr>
              <a:t> “Meads” Oleum </a:t>
            </a:r>
            <a:r>
              <a:rPr lang="en-US" sz="1600" i="1" dirty="0" err="1">
                <a:solidFill>
                  <a:srgbClr val="0C1BA6"/>
                </a:solidFill>
                <a:effectLst>
                  <a:outerShdw blurRad="38100" dist="38100" dir="2700000" algn="tl">
                    <a:srgbClr val="000000">
                      <a:alpha val="43137"/>
                    </a:srgbClr>
                  </a:outerShdw>
                </a:effectLst>
              </a:rPr>
              <a:t>Percomorphum</a:t>
            </a:r>
            <a:r>
              <a:rPr lang="en-US" sz="1600" i="1" dirty="0">
                <a:solidFill>
                  <a:srgbClr val="0C1BA6"/>
                </a:solidFill>
                <a:effectLst>
                  <a:outerShdw blurRad="38100" dist="38100" dir="2700000" algn="tl">
                    <a:srgbClr val="000000">
                      <a:alpha val="43137"/>
                    </a:srgbClr>
                  </a:outerShdw>
                </a:effectLst>
              </a:rPr>
              <a:t> 50 cc</a:t>
            </a:r>
          </a:p>
          <a:p>
            <a:pPr marL="86360" indent="0">
              <a:buNone/>
            </a:pPr>
            <a:r>
              <a:rPr lang="en-US" sz="1600" i="1" dirty="0">
                <a:solidFill>
                  <a:srgbClr val="0C1BA6"/>
                </a:solidFill>
                <a:effectLst>
                  <a:outerShdw blurRad="38100" dist="38100" dir="2700000" algn="tl">
                    <a:srgbClr val="000000">
                      <a:alpha val="43137"/>
                    </a:srgbClr>
                  </a:outerShdw>
                </a:effectLst>
              </a:rPr>
              <a:t>A roll B&amp;B Adhesive 12” (one piece width-not in strips)</a:t>
            </a:r>
          </a:p>
          <a:p>
            <a:pPr marL="86360" indent="0">
              <a:buNone/>
            </a:pPr>
            <a:r>
              <a:rPr lang="en-US" sz="1600" i="1" dirty="0">
                <a:solidFill>
                  <a:srgbClr val="0C1BA6"/>
                </a:solidFill>
                <a:effectLst>
                  <a:outerShdw blurRad="38100" dist="38100" dir="2700000" algn="tl">
                    <a:srgbClr val="000000">
                      <a:alpha val="43137"/>
                    </a:srgbClr>
                  </a:outerShdw>
                </a:effectLst>
              </a:rPr>
              <a:t>1 jar emo Special Night Cream or Tissue Cream (</a:t>
            </a:r>
            <a:r>
              <a:rPr lang="en-US" sz="1600" i="1" dirty="0" err="1">
                <a:solidFill>
                  <a:srgbClr val="0C1BA6"/>
                </a:solidFill>
                <a:effectLst>
                  <a:outerShdw blurRad="38100" dist="38100" dir="2700000" algn="tl">
                    <a:srgbClr val="000000">
                      <a:alpha val="43137"/>
                    </a:srgbClr>
                  </a:outerShdw>
                </a:effectLst>
              </a:rPr>
              <a:t>lg</a:t>
            </a:r>
            <a:r>
              <a:rPr lang="en-US" sz="1600" i="1" dirty="0">
                <a:solidFill>
                  <a:srgbClr val="0C1BA6"/>
                </a:solidFill>
                <a:effectLst>
                  <a:outerShdw blurRad="38100" dist="38100" dir="2700000" algn="tl">
                    <a:srgbClr val="000000">
                      <a:alpha val="43137"/>
                    </a:srgbClr>
                  </a:outerShdw>
                </a:effectLst>
              </a:rPr>
              <a:t> size)</a:t>
            </a:r>
          </a:p>
          <a:p>
            <a:pPr marL="86360" indent="0">
              <a:buNone/>
            </a:pPr>
            <a:r>
              <a:rPr lang="en-US" sz="1600" i="1" dirty="0">
                <a:solidFill>
                  <a:srgbClr val="0C1BA6"/>
                </a:solidFill>
                <a:effectLst>
                  <a:outerShdw blurRad="38100" dist="38100" dir="2700000" algn="tl">
                    <a:srgbClr val="000000">
                      <a:alpha val="43137"/>
                    </a:srgbClr>
                  </a:outerShdw>
                </a:effectLst>
              </a:rPr>
              <a:t>1 case Colgate Soap (any perfume) 3 </a:t>
            </a:r>
            <a:r>
              <a:rPr lang="en-US" sz="1600" i="1" dirty="0" err="1">
                <a:solidFill>
                  <a:srgbClr val="0C1BA6"/>
                </a:solidFill>
                <a:effectLst>
                  <a:outerShdw blurRad="38100" dist="38100" dir="2700000" algn="tl">
                    <a:srgbClr val="000000">
                      <a:alpha val="43137"/>
                    </a:srgbClr>
                  </a:outerShdw>
                </a:effectLst>
              </a:rPr>
              <a:t>doz</a:t>
            </a:r>
            <a:r>
              <a:rPr lang="en-US" sz="1600" i="1" dirty="0">
                <a:solidFill>
                  <a:srgbClr val="0C1BA6"/>
                </a:solidFill>
                <a:effectLst>
                  <a:outerShdw blurRad="38100" dist="38100" dir="2700000" algn="tl">
                    <a:srgbClr val="000000">
                      <a:alpha val="43137"/>
                    </a:srgbClr>
                  </a:outerShdw>
                </a:effectLst>
              </a:rPr>
              <a:t> to case</a:t>
            </a:r>
          </a:p>
          <a:p>
            <a:pPr marL="86360" indent="0">
              <a:buNone/>
            </a:pPr>
            <a:r>
              <a:rPr lang="en-US" sz="1600" i="1" dirty="0">
                <a:solidFill>
                  <a:srgbClr val="0C1BA6"/>
                </a:solidFill>
                <a:effectLst>
                  <a:outerShdw blurRad="38100" dist="38100" dir="2700000" algn="tl">
                    <a:srgbClr val="000000">
                      <a:alpha val="43137"/>
                    </a:srgbClr>
                  </a:outerShdw>
                </a:effectLst>
              </a:rPr>
              <a:t>1 oz. Milford’s </a:t>
            </a:r>
            <a:r>
              <a:rPr lang="en-US" sz="1600" i="1" dirty="0" err="1">
                <a:solidFill>
                  <a:srgbClr val="0C1BA6"/>
                </a:solidFill>
                <a:effectLst>
                  <a:outerShdw blurRad="38100" dist="38100" dir="2700000" algn="tl">
                    <a:srgbClr val="000000">
                      <a:alpha val="43137"/>
                    </a:srgbClr>
                  </a:outerShdw>
                </a:effectLst>
              </a:rPr>
              <a:t>Digitol</a:t>
            </a:r>
            <a:r>
              <a:rPr lang="en-US" sz="1600" i="1" dirty="0">
                <a:solidFill>
                  <a:srgbClr val="0C1BA6"/>
                </a:solidFill>
                <a:effectLst>
                  <a:outerShdw blurRad="38100" dist="38100" dir="2700000" algn="tl">
                    <a:srgbClr val="000000">
                      <a:alpha val="43137"/>
                    </a:srgbClr>
                  </a:outerShdw>
                </a:effectLst>
              </a:rPr>
              <a:t> (or </a:t>
            </a:r>
            <a:r>
              <a:rPr lang="en-US" sz="1600" i="1" dirty="0" err="1">
                <a:solidFill>
                  <a:srgbClr val="0C1BA6"/>
                </a:solidFill>
                <a:effectLst>
                  <a:outerShdw blurRad="38100" dist="38100" dir="2700000" algn="tl">
                    <a:srgbClr val="000000">
                      <a:alpha val="43137"/>
                    </a:srgbClr>
                  </a:outerShdw>
                </a:effectLst>
              </a:rPr>
              <a:t>Mulford’s</a:t>
            </a:r>
            <a:r>
              <a:rPr lang="en-US" sz="1600" i="1" dirty="0">
                <a:solidFill>
                  <a:srgbClr val="0C1BA6"/>
                </a:solidFill>
                <a:effectLst>
                  <a:outerShdw blurRad="38100" dist="38100" dir="2700000" algn="tl">
                    <a:srgbClr val="000000">
                      <a:alpha val="43137"/>
                    </a:srgbClr>
                  </a:outerShdw>
                </a:effectLst>
              </a:rPr>
              <a:t> </a:t>
            </a:r>
            <a:r>
              <a:rPr lang="en-US" sz="1600" i="1" dirty="0" err="1">
                <a:solidFill>
                  <a:srgbClr val="0C1BA6"/>
                </a:solidFill>
                <a:effectLst>
                  <a:outerShdw blurRad="38100" dist="38100" dir="2700000" algn="tl">
                    <a:srgbClr val="000000">
                      <a:alpha val="43137"/>
                    </a:srgbClr>
                  </a:outerShdw>
                </a:effectLst>
              </a:rPr>
              <a:t>Digitol</a:t>
            </a:r>
            <a:r>
              <a:rPr lang="en-US" sz="1600" i="1" dirty="0">
                <a:solidFill>
                  <a:srgbClr val="0C1BA6"/>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353497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t>Vacagen</a:t>
            </a:r>
            <a:r>
              <a:rPr lang="en-US" dirty="0"/>
              <a:t> Tablets</a:t>
            </a:r>
          </a:p>
        </p:txBody>
      </p:sp>
      <p:sp>
        <p:nvSpPr>
          <p:cNvPr id="5" name="Text Placeholder 4"/>
          <p:cNvSpPr>
            <a:spLocks noGrp="1"/>
          </p:cNvSpPr>
          <p:nvPr>
            <p:ph type="body" idx="1"/>
          </p:nvPr>
        </p:nvSpPr>
        <p:spPr/>
        <p:txBody>
          <a:bodyPr/>
          <a:lstStyle/>
          <a:p>
            <a:endParaRPr lang="en-US" dirty="0"/>
          </a:p>
        </p:txBody>
      </p:sp>
      <p:pic>
        <p:nvPicPr>
          <p:cNvPr id="5122" name="Picture 2" descr="C:\Users\Undeberg\Pictures\When Pharmacy Goes to War Images\Vacagen tab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2" y="1428750"/>
            <a:ext cx="7132318" cy="5349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8389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53" y="1068980"/>
            <a:ext cx="8094552" cy="488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55182" y="232107"/>
            <a:ext cx="8697432" cy="1143000"/>
          </a:xfrm>
        </p:spPr>
        <p:txBody>
          <a:bodyPr/>
          <a:lstStyle/>
          <a:p>
            <a:r>
              <a:rPr lang="en-US" sz="2400" i="1" dirty="0">
                <a:solidFill>
                  <a:srgbClr val="0C1BA6"/>
                </a:solidFill>
                <a:effectLst>
                  <a:outerShdw blurRad="38100" dist="38100" dir="2700000" algn="tl">
                    <a:srgbClr val="000000">
                      <a:alpha val="43137"/>
                    </a:srgbClr>
                  </a:outerShdw>
                </a:effectLst>
              </a:rPr>
              <a:t>Dear John:  I’ll bet you’re surprised to hear from me….</a:t>
            </a:r>
          </a:p>
        </p:txBody>
      </p:sp>
      <p:sp>
        <p:nvSpPr>
          <p:cNvPr id="5" name="Text Placeholder 4"/>
          <p:cNvSpPr>
            <a:spLocks noGrp="1"/>
          </p:cNvSpPr>
          <p:nvPr>
            <p:ph type="body" idx="1"/>
          </p:nvPr>
        </p:nvSpPr>
        <p:spPr>
          <a:xfrm>
            <a:off x="528452" y="1180214"/>
            <a:ext cx="8073287" cy="4710223"/>
          </a:xfrm>
        </p:spPr>
        <p:txBody>
          <a:bodyPr/>
          <a:lstStyle/>
          <a:p>
            <a:pPr marL="86360" indent="0">
              <a:buNone/>
            </a:pPr>
            <a:r>
              <a:rPr lang="en-US" sz="1800" dirty="0"/>
              <a:t>“…</a:t>
            </a:r>
            <a:r>
              <a:rPr lang="en-US" sz="1800" i="1" dirty="0">
                <a:solidFill>
                  <a:srgbClr val="0C1BA6"/>
                </a:solidFill>
                <a:effectLst>
                  <a:outerShdw blurRad="38100" dist="38100" dir="2700000" algn="tl">
                    <a:srgbClr val="000000">
                      <a:alpha val="43137"/>
                    </a:srgbClr>
                  </a:outerShdw>
                </a:effectLst>
              </a:rPr>
              <a:t>I thought I’d better let you know that I’m going to be settled here for the next six months or so.</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Gosh, what a difference to be out of camp</a:t>
            </a:r>
            <a:r>
              <a:rPr lang="en-US" sz="1800" dirty="0"/>
              <a:t>.  </a:t>
            </a:r>
            <a:r>
              <a:rPr lang="en-US" sz="1800" i="1" dirty="0">
                <a:solidFill>
                  <a:srgbClr val="C00000"/>
                </a:solidFill>
                <a:effectLst>
                  <a:outerShdw blurRad="38100" dist="38100" dir="2700000" algn="tl">
                    <a:srgbClr val="000000">
                      <a:alpha val="43137"/>
                    </a:srgbClr>
                  </a:outerShdw>
                </a:effectLst>
              </a:rPr>
              <a:t>We never realized how free you can be regardless of prejudices and rationing.  </a:t>
            </a:r>
            <a:r>
              <a:rPr lang="en-US" sz="1800" i="1" dirty="0">
                <a:solidFill>
                  <a:srgbClr val="0C1BA6"/>
                </a:solidFill>
                <a:effectLst>
                  <a:outerShdw blurRad="38100" dist="38100" dir="2700000" algn="tl">
                    <a:srgbClr val="000000">
                      <a:alpha val="43137"/>
                    </a:srgbClr>
                  </a:outerShdw>
                </a:effectLst>
              </a:rPr>
              <a:t>Oh yes, I think I mentioned it but I’m out here by myself.  My wife and babies will stay in camp until June when I plan to go and pick them up.”</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543560" lvl="1" indent="0">
              <a:buNone/>
            </a:pPr>
            <a:r>
              <a:rPr lang="en-US" sz="1800" i="1" dirty="0">
                <a:solidFill>
                  <a:srgbClr val="0C1BA6"/>
                </a:solidFill>
                <a:effectLst>
                  <a:outerShdw blurRad="38100" dist="38100" dir="2700000" algn="tl">
                    <a:srgbClr val="000000">
                      <a:alpha val="43137"/>
                    </a:srgbClr>
                  </a:outerShdw>
                </a:effectLst>
              </a:rPr>
              <a:t>David S. Miyamoto, February 9, 1944</a:t>
            </a:r>
          </a:p>
          <a:p>
            <a:pPr marL="543560" lvl="1" indent="0">
              <a:buNone/>
            </a:pPr>
            <a:r>
              <a:rPr lang="en-US" sz="1800" i="1" dirty="0">
                <a:solidFill>
                  <a:srgbClr val="0C1BA6"/>
                </a:solidFill>
                <a:effectLst>
                  <a:outerShdw blurRad="38100" dist="38100" dir="2700000" algn="tl">
                    <a:srgbClr val="000000">
                      <a:alpha val="43137"/>
                    </a:srgbClr>
                  </a:outerShdw>
                </a:effectLst>
              </a:rPr>
              <a:t>117 So. Church St, Zeeland, </a:t>
            </a:r>
            <a:r>
              <a:rPr lang="en-US" sz="1800" i="1" dirty="0" err="1">
                <a:solidFill>
                  <a:srgbClr val="0C1BA6"/>
                </a:solidFill>
                <a:effectLst>
                  <a:outerShdw blurRad="38100" dist="38100" dir="2700000" algn="tl">
                    <a:srgbClr val="000000">
                      <a:alpha val="43137"/>
                    </a:srgbClr>
                  </a:outerShdw>
                </a:effectLst>
              </a:rPr>
              <a:t>Mich</a:t>
            </a:r>
            <a:endParaRPr lang="en-US" sz="1800" i="1" dirty="0">
              <a:solidFill>
                <a:srgbClr val="0C1BA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51314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27" y="1084263"/>
            <a:ext cx="7995682"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04037" y="255181"/>
            <a:ext cx="8282763" cy="1162457"/>
          </a:xfrm>
        </p:spPr>
        <p:txBody>
          <a:bodyPr/>
          <a:lstStyle/>
          <a:p>
            <a:r>
              <a:rPr lang="en-US" sz="2400" i="1" dirty="0">
                <a:solidFill>
                  <a:srgbClr val="0C1BA6"/>
                </a:solidFill>
                <a:effectLst>
                  <a:outerShdw blurRad="38100" dist="38100" dir="2700000" algn="tl">
                    <a:srgbClr val="000000">
                      <a:alpha val="43137"/>
                    </a:srgbClr>
                  </a:outerShdw>
                </a:effectLst>
              </a:rPr>
              <a:t> March 11, 1944:  </a:t>
            </a:r>
            <a:r>
              <a:rPr lang="en-US" sz="2400" b="1" i="1" dirty="0">
                <a:solidFill>
                  <a:srgbClr val="0C1BA6"/>
                </a:solidFill>
                <a:effectLst>
                  <a:outerShdw blurRad="38100" dist="38100" dir="2700000" algn="tl">
                    <a:srgbClr val="000000">
                      <a:alpha val="43137"/>
                    </a:srgbClr>
                  </a:outerShdw>
                </a:effectLst>
              </a:rPr>
              <a:t>Reply</a:t>
            </a:r>
            <a:r>
              <a:rPr lang="en-US" sz="2400" i="1" dirty="0">
                <a:solidFill>
                  <a:srgbClr val="0C1BA6"/>
                </a:solidFill>
                <a:effectLst>
                  <a:outerShdw blurRad="38100" dist="38100" dir="2700000" algn="tl">
                    <a:srgbClr val="000000">
                      <a:alpha val="43137"/>
                    </a:srgbClr>
                  </a:outerShdw>
                </a:effectLst>
              </a:rPr>
              <a:t> to John Bonomi’s letter</a:t>
            </a:r>
          </a:p>
        </p:txBody>
      </p:sp>
      <p:sp>
        <p:nvSpPr>
          <p:cNvPr id="5" name="Text Placeholder 4"/>
          <p:cNvSpPr>
            <a:spLocks noGrp="1"/>
          </p:cNvSpPr>
          <p:nvPr>
            <p:ph type="body" idx="1"/>
          </p:nvPr>
        </p:nvSpPr>
        <p:spPr>
          <a:xfrm>
            <a:off x="563528" y="1093825"/>
            <a:ext cx="8102008" cy="4678325"/>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“Thanks a million for your letter.  I was certainly surprised to hear from you so soon. </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Well, I’ve started to work now and so it’s no time to loaf except on Saturdays.  We work every day but then.  </a:t>
            </a:r>
            <a:r>
              <a:rPr lang="en-US" sz="1800" i="1" dirty="0">
                <a:solidFill>
                  <a:srgbClr val="FF0000"/>
                </a:solidFill>
                <a:effectLst>
                  <a:outerShdw blurRad="38100" dist="38100" dir="2700000" algn="tl">
                    <a:srgbClr val="000000">
                      <a:alpha val="43137"/>
                    </a:srgbClr>
                  </a:outerShdw>
                </a:effectLst>
              </a:rPr>
              <a:t>One good thing about our job—the more we work the more we make</a:t>
            </a:r>
            <a:r>
              <a:rPr lang="en-US" sz="1800" i="1" dirty="0">
                <a:solidFill>
                  <a:srgbClr val="0C1BA6"/>
                </a:solidFill>
                <a:effectLst>
                  <a:outerShdw blurRad="38100" dist="38100" dir="2700000" algn="tl">
                    <a:srgbClr val="000000">
                      <a:alpha val="43137"/>
                    </a:srgbClr>
                  </a:outerShdw>
                </a:effectLst>
              </a:rPr>
              <a:t>.  We’re on a sort of piece work basis.</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FF0000"/>
                </a:solidFill>
                <a:effectLst>
                  <a:outerShdw blurRad="38100" dist="38100" dir="2700000" algn="tl">
                    <a:srgbClr val="000000">
                      <a:alpha val="43137"/>
                    </a:srgbClr>
                  </a:outerShdw>
                </a:effectLst>
              </a:rPr>
              <a:t>Thanks again for helping us out at camp with drug orders</a:t>
            </a:r>
            <a:r>
              <a:rPr lang="en-US" sz="1800" i="1" dirty="0">
                <a:solidFill>
                  <a:srgbClr val="0C1BA6"/>
                </a:solidFill>
                <a:effectLst>
                  <a:outerShdw blurRad="38100" dist="38100" dir="2700000" algn="tl">
                    <a:srgbClr val="000000">
                      <a:alpha val="43137"/>
                    </a:srgbClr>
                  </a:outerShdw>
                </a:effectLst>
              </a:rPr>
              <a:t>.  I’ll bet Fred (</a:t>
            </a:r>
            <a:r>
              <a:rPr lang="en-US" sz="1800" i="1" dirty="0" err="1">
                <a:solidFill>
                  <a:srgbClr val="0C1BA6"/>
                </a:solidFill>
                <a:effectLst>
                  <a:outerShdw blurRad="38100" dist="38100" dir="2700000" algn="tl">
                    <a:srgbClr val="000000">
                      <a:alpha val="43137"/>
                    </a:srgbClr>
                  </a:outerShdw>
                </a:effectLst>
              </a:rPr>
              <a:t>Sakuda</a:t>
            </a:r>
            <a:r>
              <a:rPr lang="en-US" sz="1800" i="1" dirty="0">
                <a:solidFill>
                  <a:srgbClr val="0C1BA6"/>
                </a:solidFill>
                <a:effectLst>
                  <a:outerShdw blurRad="38100" dist="38100" dir="2700000" algn="tl">
                    <a:srgbClr val="000000">
                      <a:alpha val="43137"/>
                    </a:srgbClr>
                  </a:outerShdw>
                </a:effectLst>
              </a:rPr>
              <a:t>) and the boys appreciate all you’re doing for them too.”</a:t>
            </a:r>
          </a:p>
        </p:txBody>
      </p:sp>
    </p:spTree>
    <p:extLst>
      <p:ext uri="{BB962C8B-B14F-4D97-AF65-F5344CB8AC3E}">
        <p14:creationId xmlns:p14="http://schemas.microsoft.com/office/powerpoint/2010/main" val="6748442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590" y="264006"/>
            <a:ext cx="8633637" cy="735454"/>
          </a:xfrm>
        </p:spPr>
        <p:txBody>
          <a:bodyPr/>
          <a:lstStyle/>
          <a:p>
            <a:r>
              <a:rPr lang="en-US" sz="2200" dirty="0">
                <a:solidFill>
                  <a:srgbClr val="0C1BA6"/>
                </a:solidFill>
                <a:effectLst>
                  <a:outerShdw blurRad="38100" dist="38100" dir="2700000" algn="tl">
                    <a:srgbClr val="000000">
                      <a:alpha val="43137"/>
                    </a:srgbClr>
                  </a:outerShdw>
                </a:effectLst>
              </a:rPr>
              <a:t>Zeeland, Michigan: WWII Role and Japanese Americans</a:t>
            </a:r>
          </a:p>
        </p:txBody>
      </p:sp>
      <p:sp>
        <p:nvSpPr>
          <p:cNvPr id="5" name="Text Placeholder 4"/>
          <p:cNvSpPr>
            <a:spLocks noGrp="1"/>
          </p:cNvSpPr>
          <p:nvPr>
            <p:ph type="body" idx="1"/>
          </p:nvPr>
        </p:nvSpPr>
        <p:spPr>
          <a:xfrm>
            <a:off x="646985" y="1217428"/>
            <a:ext cx="7752735" cy="4525963"/>
          </a:xfrm>
        </p:spPr>
        <p:txBody>
          <a:bodyPr/>
          <a:lstStyle/>
          <a:p>
            <a:pPr>
              <a:buFont typeface="Wingdings" panose="05000000000000000000" pitchFamily="2" charset="2"/>
              <a:buChar char="Ø"/>
            </a:pPr>
            <a:r>
              <a:rPr lang="en-US" sz="1800" dirty="0">
                <a:solidFill>
                  <a:schemeClr val="tx1"/>
                </a:solidFill>
                <a:effectLst>
                  <a:outerShdw blurRad="38100" dist="38100" dir="2700000" algn="tl">
                    <a:srgbClr val="000000">
                      <a:alpha val="43137"/>
                    </a:srgbClr>
                  </a:outerShdw>
                </a:effectLst>
              </a:rPr>
              <a:t>Zeeland, MI was the home of the Herman Miller Furniture Company, which, during the war years, was known as the Michigan Star Furniture Company</a:t>
            </a:r>
          </a:p>
          <a:p>
            <a:pPr>
              <a:buFont typeface="Wingdings" panose="05000000000000000000" pitchFamily="2" charset="2"/>
              <a:buChar char="Ø"/>
            </a:pPr>
            <a:endParaRPr lang="en-US" sz="18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Ø"/>
            </a:pPr>
            <a:r>
              <a:rPr lang="en-US" sz="1800" dirty="0">
                <a:solidFill>
                  <a:schemeClr val="tx1"/>
                </a:solidFill>
                <a:effectLst>
                  <a:outerShdw blurRad="38100" dist="38100" dir="2700000" algn="tl">
                    <a:srgbClr val="000000">
                      <a:alpha val="43137"/>
                    </a:srgbClr>
                  </a:outerShdw>
                </a:effectLst>
              </a:rPr>
              <a:t>The company had military contracts which utilized their specialty molded plywood to design lightweight splits and stretchers for use in the field instead of their previous manufacturing of lightweight furniture</a:t>
            </a:r>
          </a:p>
          <a:p>
            <a:pPr>
              <a:buFont typeface="Wingdings" panose="05000000000000000000" pitchFamily="2" charset="2"/>
              <a:buChar char="Ø"/>
            </a:pPr>
            <a:endParaRPr lang="en-US" sz="1800" dirty="0">
              <a:solidFill>
                <a:schemeClr val="tx1"/>
              </a:solidFill>
              <a:effectLst>
                <a:outerShdw blurRad="38100" dist="38100" dir="2700000" algn="tl">
                  <a:srgbClr val="000000">
                    <a:alpha val="43137"/>
                  </a:srgbClr>
                </a:outerShdw>
              </a:effectLst>
            </a:endParaRPr>
          </a:p>
          <a:p>
            <a:pPr>
              <a:buFont typeface="Wingdings" panose="05000000000000000000" pitchFamily="2" charset="2"/>
              <a:buChar char="Ø"/>
            </a:pPr>
            <a:r>
              <a:rPr lang="en-US" sz="1800" dirty="0">
                <a:solidFill>
                  <a:schemeClr val="tx1"/>
                </a:solidFill>
                <a:effectLst>
                  <a:outerShdw blurRad="38100" dist="38100" dir="2700000" algn="tl">
                    <a:srgbClr val="000000">
                      <a:alpha val="43137"/>
                    </a:srgbClr>
                  </a:outerShdw>
                </a:effectLst>
              </a:rPr>
              <a:t>To meet war demands, they hired additional workers</a:t>
            </a:r>
          </a:p>
        </p:txBody>
      </p:sp>
    </p:spTree>
    <p:custDataLst>
      <p:tags r:id="rId1"/>
    </p:custDataLst>
    <p:extLst>
      <p:ext uri="{BB962C8B-B14F-4D97-AF65-F5344CB8AC3E}">
        <p14:creationId xmlns:p14="http://schemas.microsoft.com/office/powerpoint/2010/main" val="328042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2890" y="240348"/>
            <a:ext cx="8229600" cy="1143000"/>
          </a:xfrm>
        </p:spPr>
        <p:txBody>
          <a:bodyPr>
            <a:normAutofit fontScale="90000"/>
          </a:bodyPr>
          <a:lstStyle/>
          <a:p>
            <a:r>
              <a:rPr lang="en-US" sz="3600" dirty="0">
                <a:solidFill>
                  <a:srgbClr val="0C1BA6"/>
                </a:solidFill>
                <a:effectLst>
                  <a:outerShdw blurRad="38100" dist="38100" dir="2700000" algn="tl">
                    <a:srgbClr val="000000">
                      <a:alpha val="43137"/>
                    </a:srgbClr>
                  </a:outerShdw>
                </a:effectLst>
              </a:rPr>
              <a:t>February 19, 1942:  FDR and Signing of Executive Order 9066</a:t>
            </a:r>
          </a:p>
        </p:txBody>
      </p:sp>
      <p:sp>
        <p:nvSpPr>
          <p:cNvPr id="5" name="Text Placeholder 4"/>
          <p:cNvSpPr>
            <a:spLocks noGrp="1"/>
          </p:cNvSpPr>
          <p:nvPr>
            <p:ph type="body" idx="1"/>
          </p:nvPr>
        </p:nvSpPr>
        <p:spPr/>
        <p:txBody>
          <a:bodyPr/>
          <a:lstStyle/>
          <a:p>
            <a:r>
              <a:rPr lang="en-US" dirty="0"/>
              <a:t>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208" y="1440180"/>
            <a:ext cx="6600825" cy="4655820"/>
          </a:xfrm>
          <a:prstGeom prst="rect">
            <a:avLst/>
          </a:prstGeom>
          <a:noFill/>
          <a:ln w="38100">
            <a:solidFill>
              <a:schemeClr val="tx1"/>
            </a:solidFill>
            <a:prstDash val="sysDot"/>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35801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422" y="1190589"/>
            <a:ext cx="8133907"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78464" y="274638"/>
            <a:ext cx="8208335" cy="809883"/>
          </a:xfrm>
        </p:spPr>
        <p:txBody>
          <a:bodyPr/>
          <a:lstStyle/>
          <a:p>
            <a:r>
              <a:rPr lang="en-US" sz="2400" dirty="0">
                <a:solidFill>
                  <a:srgbClr val="0C1BA6"/>
                </a:solidFill>
                <a:effectLst>
                  <a:outerShdw blurRad="38100" dist="38100" dir="2700000" algn="tl">
                    <a:srgbClr val="000000">
                      <a:alpha val="43137"/>
                    </a:srgbClr>
                  </a:outerShdw>
                </a:effectLst>
              </a:rPr>
              <a:t>One letter from Fred </a:t>
            </a:r>
            <a:r>
              <a:rPr lang="en-US" sz="2400" dirty="0" err="1">
                <a:solidFill>
                  <a:srgbClr val="0C1BA6"/>
                </a:solidFill>
                <a:effectLst>
                  <a:outerShdw blurRad="38100" dist="38100" dir="2700000" algn="tl">
                    <a:srgbClr val="000000">
                      <a:alpha val="43137"/>
                    </a:srgbClr>
                  </a:outerShdw>
                </a:effectLst>
              </a:rPr>
              <a:t>Sakuda</a:t>
            </a:r>
            <a:r>
              <a:rPr lang="en-US" sz="2400" dirty="0">
                <a:solidFill>
                  <a:srgbClr val="0C1BA6"/>
                </a:solidFill>
                <a:effectLst>
                  <a:outerShdw blurRad="38100" dist="38100" dir="2700000" algn="tl">
                    <a:srgbClr val="000000">
                      <a:alpha val="43137"/>
                    </a:srgbClr>
                  </a:outerShdw>
                </a:effectLst>
              </a:rPr>
              <a:t>, after David S. Miyamoto’s departure from </a:t>
            </a:r>
            <a:r>
              <a:rPr lang="en-US" sz="2400" dirty="0" err="1">
                <a:solidFill>
                  <a:srgbClr val="0C1BA6"/>
                </a:solidFill>
                <a:effectLst>
                  <a:outerShdw blurRad="38100" dist="38100" dir="2700000" algn="tl">
                    <a:srgbClr val="000000">
                      <a:alpha val="43137"/>
                    </a:srgbClr>
                  </a:outerShdw>
                </a:effectLst>
              </a:rPr>
              <a:t>Manzanar</a:t>
            </a:r>
            <a:r>
              <a:rPr lang="en-US" sz="2400" dirty="0">
                <a:solidFill>
                  <a:srgbClr val="0C1BA6"/>
                </a:solidFill>
                <a:effectLst>
                  <a:outerShdw blurRad="38100" dist="38100" dir="2700000" algn="tl">
                    <a:srgbClr val="000000">
                      <a:alpha val="43137"/>
                    </a:srgbClr>
                  </a:outerShdw>
                </a:effectLst>
              </a:rPr>
              <a:t> …</a:t>
            </a:r>
          </a:p>
        </p:txBody>
      </p:sp>
      <p:sp>
        <p:nvSpPr>
          <p:cNvPr id="5" name="Text Placeholder 4"/>
          <p:cNvSpPr>
            <a:spLocks noGrp="1"/>
          </p:cNvSpPr>
          <p:nvPr>
            <p:ph type="body" idx="1"/>
          </p:nvPr>
        </p:nvSpPr>
        <p:spPr>
          <a:xfrm>
            <a:off x="595424" y="1169582"/>
            <a:ext cx="7857460" cy="4914052"/>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Dear Mr. Bonomi:</a:t>
            </a:r>
          </a:p>
          <a:p>
            <a:pPr marL="86360" indent="0">
              <a:buNone/>
            </a:pPr>
            <a:r>
              <a:rPr lang="en-US" sz="1800" i="1" dirty="0">
                <a:solidFill>
                  <a:srgbClr val="0C1BA6"/>
                </a:solidFill>
                <a:effectLst>
                  <a:outerShdw blurRad="38100" dist="38100" dir="2700000" algn="tl">
                    <a:srgbClr val="000000">
                      <a:alpha val="43137"/>
                    </a:srgbClr>
                  </a:outerShdw>
                </a:effectLst>
              </a:rPr>
              <a:t>Will you please send the following by </a:t>
            </a:r>
            <a:r>
              <a:rPr lang="en-US" sz="1800" i="1" u="sng" dirty="0">
                <a:solidFill>
                  <a:srgbClr val="0C1BA6"/>
                </a:solidFill>
                <a:effectLst>
                  <a:outerShdw blurRad="38100" dist="38100" dir="2700000" algn="tl">
                    <a:srgbClr val="000000">
                      <a:alpha val="43137"/>
                    </a:srgbClr>
                  </a:outerShdw>
                </a:effectLst>
              </a:rPr>
              <a:t>Parcel Post</a:t>
            </a:r>
            <a:r>
              <a:rPr lang="en-US" sz="1800" i="1" dirty="0">
                <a:solidFill>
                  <a:srgbClr val="0C1BA6"/>
                </a:solidFill>
                <a:effectLst>
                  <a:outerShdw blurRad="38100" dist="38100" dir="2700000" algn="tl">
                    <a:srgbClr val="000000">
                      <a:alpha val="43137"/>
                    </a:srgbClr>
                  </a:outerShdw>
                </a:effectLst>
              </a:rPr>
              <a:t> and please address care of Pharmacy</a:t>
            </a:r>
          </a:p>
          <a:p>
            <a:pPr marL="543560" lvl="1" indent="0">
              <a:buNone/>
            </a:pPr>
            <a:r>
              <a:rPr lang="en-US" sz="1800" i="1" dirty="0">
                <a:solidFill>
                  <a:srgbClr val="0C1BA6"/>
                </a:solidFill>
                <a:effectLst>
                  <a:outerShdw blurRad="38100" dist="38100" dir="2700000" algn="tl">
                    <a:srgbClr val="000000">
                      <a:alpha val="43137"/>
                    </a:srgbClr>
                  </a:outerShdw>
                </a:effectLst>
              </a:rPr>
              <a:t>1 only Vitamin B Complex with Iron</a:t>
            </a:r>
          </a:p>
          <a:p>
            <a:pPr marL="543560" lvl="1" indent="0">
              <a:buNone/>
            </a:pPr>
            <a:r>
              <a:rPr lang="en-US" sz="1800" i="1" dirty="0">
                <a:solidFill>
                  <a:srgbClr val="0C1BA6"/>
                </a:solidFill>
                <a:effectLst>
                  <a:outerShdw blurRad="38100" dist="38100" dir="2700000" algn="tl">
                    <a:srgbClr val="000000">
                      <a:alpha val="43137"/>
                    </a:srgbClr>
                  </a:outerShdw>
                </a:effectLst>
              </a:rPr>
              <a:t>1/100 </a:t>
            </a:r>
            <a:r>
              <a:rPr lang="en-US" sz="1800" i="1" dirty="0" err="1">
                <a:solidFill>
                  <a:srgbClr val="0C1BA6"/>
                </a:solidFill>
                <a:effectLst>
                  <a:outerShdw blurRad="38100" dist="38100" dir="2700000" algn="tl">
                    <a:srgbClr val="000000">
                      <a:alpha val="43137"/>
                    </a:srgbClr>
                  </a:outerShdw>
                </a:effectLst>
              </a:rPr>
              <a:t>Trisomin</a:t>
            </a:r>
            <a:r>
              <a:rPr lang="en-US" sz="1800" i="1" dirty="0">
                <a:solidFill>
                  <a:srgbClr val="0C1BA6"/>
                </a:solidFill>
                <a:effectLst>
                  <a:outerShdw blurRad="38100" dist="38100" dir="2700000" algn="tl">
                    <a:srgbClr val="000000">
                      <a:alpha val="43137"/>
                    </a:srgbClr>
                  </a:outerShdw>
                </a:effectLst>
              </a:rPr>
              <a:t> Tab</a:t>
            </a:r>
          </a:p>
          <a:p>
            <a:pPr marL="543560" lvl="1" indent="0">
              <a:buNone/>
            </a:pPr>
            <a:r>
              <a:rPr lang="en-US" sz="1800" i="1" dirty="0">
                <a:solidFill>
                  <a:srgbClr val="0C1BA6"/>
                </a:solidFill>
                <a:effectLst>
                  <a:outerShdw blurRad="38100" dist="38100" dir="2700000" algn="tl">
                    <a:srgbClr val="000000">
                      <a:alpha val="43137"/>
                    </a:srgbClr>
                  </a:outerShdw>
                </a:effectLst>
              </a:rPr>
              <a:t>3 only A.R.T. Tablet 8/-</a:t>
            </a:r>
          </a:p>
          <a:p>
            <a:pPr marL="543560" lvl="1" indent="0">
              <a:buNone/>
            </a:pPr>
            <a:r>
              <a:rPr lang="en-US" sz="1800" i="1" dirty="0">
                <a:solidFill>
                  <a:srgbClr val="0C1BA6"/>
                </a:solidFill>
                <a:effectLst>
                  <a:outerShdw blurRad="38100" dist="38100" dir="2700000" algn="tl">
                    <a:srgbClr val="000000">
                      <a:alpha val="43137"/>
                    </a:srgbClr>
                  </a:outerShdw>
                </a:effectLst>
              </a:rPr>
              <a:t>1 only Ponds Vanishing Cream $1.50</a:t>
            </a:r>
          </a:p>
          <a:p>
            <a:pPr marL="543560" lvl="1" indent="0">
              <a:buNone/>
            </a:pPr>
            <a:r>
              <a:rPr lang="en-US" sz="1800" i="1" dirty="0">
                <a:solidFill>
                  <a:srgbClr val="0C1BA6"/>
                </a:solidFill>
                <a:effectLst>
                  <a:outerShdw blurRad="38100" dist="38100" dir="2700000" algn="tl">
                    <a:srgbClr val="000000">
                      <a:alpha val="43137"/>
                    </a:srgbClr>
                  </a:outerShdw>
                </a:effectLst>
              </a:rPr>
              <a:t>1 only Vitamin B Complex Syrup 12 </a:t>
            </a:r>
            <a:r>
              <a:rPr lang="en-US" sz="1800" i="1" dirty="0" err="1">
                <a:solidFill>
                  <a:srgbClr val="0C1BA6"/>
                </a:solidFill>
                <a:effectLst>
                  <a:outerShdw blurRad="38100" dist="38100" dir="2700000" algn="tl">
                    <a:srgbClr val="000000">
                      <a:alpha val="43137"/>
                    </a:srgbClr>
                  </a:outerShdw>
                </a:effectLst>
              </a:rPr>
              <a:t>fl</a:t>
            </a:r>
            <a:r>
              <a:rPr lang="en-US" sz="1800" i="1" dirty="0">
                <a:solidFill>
                  <a:srgbClr val="0C1BA6"/>
                </a:solidFill>
                <a:effectLst>
                  <a:outerShdw blurRad="38100" dist="38100" dir="2700000" algn="tl">
                    <a:srgbClr val="000000">
                      <a:alpha val="43137"/>
                    </a:srgbClr>
                  </a:outerShdw>
                </a:effectLst>
              </a:rPr>
              <a:t> </a:t>
            </a:r>
            <a:r>
              <a:rPr lang="en-US" sz="1800" i="1" dirty="0" err="1">
                <a:solidFill>
                  <a:srgbClr val="0C1BA6"/>
                </a:solidFill>
                <a:effectLst>
                  <a:outerShdw blurRad="38100" dist="38100" dir="2700000" algn="tl">
                    <a:srgbClr val="000000">
                      <a:alpha val="43137"/>
                    </a:srgbClr>
                  </a:outerShdw>
                </a:effectLst>
              </a:rPr>
              <a:t>oz</a:t>
            </a:r>
            <a:r>
              <a:rPr lang="en-US" sz="1800" i="1" dirty="0">
                <a:solidFill>
                  <a:srgbClr val="0C1BA6"/>
                </a:solidFill>
                <a:effectLst>
                  <a:outerShdw blurRad="38100" dist="38100" dir="2700000" algn="tl">
                    <a:srgbClr val="000000">
                      <a:alpha val="43137"/>
                    </a:srgbClr>
                  </a:outerShdw>
                </a:effectLst>
              </a:rPr>
              <a:t> (Squibb)</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Please Rush and Thank You John.  Enclosed find $16.00 in money order.  If short, I will send money next time.</a:t>
            </a:r>
          </a:p>
        </p:txBody>
      </p:sp>
    </p:spTree>
    <p:extLst>
      <p:ext uri="{BB962C8B-B14F-4D97-AF65-F5344CB8AC3E}">
        <p14:creationId xmlns:p14="http://schemas.microsoft.com/office/powerpoint/2010/main" val="27141951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628" y="274638"/>
            <a:ext cx="8155172" cy="852413"/>
          </a:xfrm>
        </p:spPr>
        <p:txBody>
          <a:bodyPr/>
          <a:lstStyle/>
          <a:p>
            <a:r>
              <a:rPr lang="en-US" sz="2400" dirty="0">
                <a:solidFill>
                  <a:srgbClr val="0C1BA6"/>
                </a:solidFill>
                <a:effectLst>
                  <a:outerShdw blurRad="38100" dist="38100" dir="2700000" algn="tl">
                    <a:srgbClr val="000000">
                      <a:alpha val="43137"/>
                    </a:srgbClr>
                  </a:outerShdw>
                </a:effectLst>
              </a:rPr>
              <a:t>Frank “Match” Kumamoto and John Bonomi</a:t>
            </a:r>
          </a:p>
        </p:txBody>
      </p:sp>
      <p:sp>
        <p:nvSpPr>
          <p:cNvPr id="5" name="Text Placeholder 4"/>
          <p:cNvSpPr>
            <a:spLocks noGrp="1"/>
          </p:cNvSpPr>
          <p:nvPr>
            <p:ph type="body" idx="1"/>
          </p:nvPr>
        </p:nvSpPr>
        <p:spPr>
          <a:xfrm>
            <a:off x="691116" y="956930"/>
            <a:ext cx="7995683" cy="5169233"/>
          </a:xfrm>
        </p:spPr>
        <p:txBody>
          <a:bodyPr/>
          <a:lstStyle/>
          <a:p>
            <a:pPr>
              <a:buFont typeface="Wingdings" panose="05000000000000000000" pitchFamily="2" charset="2"/>
              <a:buChar char="Ø"/>
            </a:pPr>
            <a:r>
              <a:rPr lang="en-US" sz="2000" dirty="0">
                <a:effectLst>
                  <a:outerShdw blurRad="38100" dist="38100" dir="2700000" algn="tl">
                    <a:srgbClr val="000000">
                      <a:alpha val="43137"/>
                    </a:srgbClr>
                  </a:outerShdw>
                </a:effectLst>
              </a:rPr>
              <a:t>Match Kumamoto started writing to John Bonomi July 1, 1942 when he was relocated to the Santa Anita Assembly Center.  </a:t>
            </a:r>
          </a:p>
          <a:p>
            <a:pPr>
              <a:buFont typeface="Wingdings" panose="05000000000000000000" pitchFamily="2" charset="2"/>
              <a:buChar char="Ø"/>
            </a:pPr>
            <a:endParaRPr lang="en-US" sz="2000" dirty="0">
              <a:effectLst>
                <a:outerShdw blurRad="38100" dist="38100" dir="2700000" algn="tl">
                  <a:srgbClr val="000000">
                    <a:alpha val="43137"/>
                  </a:srgbClr>
                </a:outerShdw>
              </a:effectLst>
            </a:endParaRPr>
          </a:p>
          <a:p>
            <a:pPr>
              <a:buFont typeface="Wingdings" panose="05000000000000000000" pitchFamily="2" charset="2"/>
              <a:buChar char="Ø"/>
            </a:pPr>
            <a:r>
              <a:rPr lang="en-US" sz="2000" dirty="0">
                <a:effectLst>
                  <a:outerShdw blurRad="38100" dist="38100" dir="2700000" algn="tl">
                    <a:srgbClr val="000000">
                      <a:alpha val="43137"/>
                    </a:srgbClr>
                  </a:outerShdw>
                </a:effectLst>
              </a:rPr>
              <a:t>There—or nearby—he worked on a National Project by the WPA making camouflage nets for the Army</a:t>
            </a:r>
          </a:p>
          <a:p>
            <a:pPr>
              <a:buFont typeface="Wingdings" panose="05000000000000000000" pitchFamily="2" charset="2"/>
              <a:buChar char="Ø"/>
            </a:pPr>
            <a:endParaRPr lang="en-US" sz="2000" dirty="0">
              <a:effectLst>
                <a:outerShdw blurRad="38100" dist="38100" dir="2700000" algn="tl">
                  <a:srgbClr val="000000">
                    <a:alpha val="43137"/>
                  </a:srgbClr>
                </a:outerShdw>
              </a:effectLst>
            </a:endParaRPr>
          </a:p>
          <a:p>
            <a:pPr>
              <a:buFont typeface="Wingdings" panose="05000000000000000000" pitchFamily="2" charset="2"/>
              <a:buChar char="Ø"/>
            </a:pPr>
            <a:r>
              <a:rPr lang="en-US" sz="2000" dirty="0">
                <a:effectLst>
                  <a:outerShdw blurRad="38100" dist="38100" dir="2700000" algn="tl">
                    <a:srgbClr val="000000">
                      <a:alpha val="43137"/>
                    </a:srgbClr>
                  </a:outerShdw>
                </a:effectLst>
              </a:rPr>
              <a:t>He was paid $12 a month</a:t>
            </a:r>
          </a:p>
          <a:p>
            <a:pPr>
              <a:buFont typeface="Wingdings" panose="05000000000000000000" pitchFamily="2" charset="2"/>
              <a:buChar char="Ø"/>
            </a:pPr>
            <a:endParaRPr lang="en-US" sz="2000" dirty="0">
              <a:effectLst>
                <a:outerShdw blurRad="38100" dist="38100" dir="2700000" algn="tl">
                  <a:srgbClr val="000000">
                    <a:alpha val="43137"/>
                  </a:srgbClr>
                </a:outerShdw>
              </a:effectLst>
            </a:endParaRPr>
          </a:p>
          <a:p>
            <a:pPr>
              <a:buFont typeface="Wingdings" panose="05000000000000000000" pitchFamily="2" charset="2"/>
              <a:buChar char="Ø"/>
            </a:pPr>
            <a:r>
              <a:rPr lang="en-US" sz="2000" dirty="0">
                <a:effectLst>
                  <a:outerShdw blurRad="38100" dist="38100" dir="2700000" algn="tl">
                    <a:srgbClr val="000000">
                      <a:alpha val="43137"/>
                    </a:srgbClr>
                  </a:outerShdw>
                </a:effectLst>
              </a:rPr>
              <a:t>By October 11, 1942, he wrote from Wyoming—home of the Heart Mountain Relocation Center</a:t>
            </a:r>
          </a:p>
          <a:p>
            <a:pPr>
              <a:buFont typeface="Wingdings" panose="05000000000000000000" pitchFamily="2" charset="2"/>
              <a:buChar char="Ø"/>
            </a:pPr>
            <a:endParaRPr lang="en-US" sz="2000" dirty="0">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23967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1000"/>
                                        <p:tgtEl>
                                          <p:spTgt spid="5">
                                            <p:txEl>
                                              <p:pRg st="4" end="4"/>
                                            </p:txEl>
                                          </p:spTgt>
                                        </p:tgtEl>
                                      </p:cBhvr>
                                    </p:animEffect>
                                    <p:anim calcmode="lin" valueType="num">
                                      <p:cBhvr>
                                        <p:cTn id="22"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1000"/>
                                        <p:tgtEl>
                                          <p:spTgt spid="5">
                                            <p:txEl>
                                              <p:pRg st="6" end="6"/>
                                            </p:txEl>
                                          </p:spTgt>
                                        </p:tgtEl>
                                      </p:cBhvr>
                                    </p:animEffect>
                                    <p:anim calcmode="lin" valueType="num">
                                      <p:cBhvr>
                                        <p:cTn id="29"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953" y="1573619"/>
            <a:ext cx="7836196" cy="427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sz="2400" dirty="0">
                <a:solidFill>
                  <a:srgbClr val="0C1BA6"/>
                </a:solidFill>
                <a:effectLst>
                  <a:outerShdw blurRad="38100" dist="38100" dir="2700000" algn="tl">
                    <a:srgbClr val="000000">
                      <a:alpha val="43137"/>
                    </a:srgbClr>
                  </a:outerShdw>
                </a:effectLst>
              </a:rPr>
              <a:t>October 11, 1942:  Match Kumamoto to John Bonomi</a:t>
            </a:r>
            <a:endParaRPr lang="en-US" sz="2400" dirty="0">
              <a:solidFill>
                <a:srgbClr val="FF0000"/>
              </a:solidFill>
              <a:effectLst>
                <a:outerShdw blurRad="38100" dist="38100" dir="2700000" algn="tl">
                  <a:srgbClr val="000000">
                    <a:alpha val="43137"/>
                  </a:srgbClr>
                </a:outerShdw>
              </a:effectLst>
            </a:endParaRPr>
          </a:p>
        </p:txBody>
      </p:sp>
      <p:sp>
        <p:nvSpPr>
          <p:cNvPr id="5" name="Text Placeholder 4"/>
          <p:cNvSpPr>
            <a:spLocks noGrp="1"/>
          </p:cNvSpPr>
          <p:nvPr>
            <p:ph type="body" idx="1"/>
          </p:nvPr>
        </p:nvSpPr>
        <p:spPr>
          <a:xfrm>
            <a:off x="625720" y="1504506"/>
            <a:ext cx="7816531" cy="4525963"/>
          </a:xfrm>
        </p:spPr>
        <p:txBody>
          <a:bodyPr/>
          <a:lstStyle/>
          <a:p>
            <a:pPr marL="86360" indent="0">
              <a:buNone/>
            </a:pPr>
            <a:r>
              <a:rPr lang="en-US" sz="1800" dirty="0">
                <a:solidFill>
                  <a:srgbClr val="0C1BA6"/>
                </a:solidFill>
                <a:effectLst>
                  <a:outerShdw blurRad="38100" dist="38100" dir="2700000" algn="tl">
                    <a:srgbClr val="000000">
                      <a:alpha val="43137"/>
                    </a:srgbClr>
                  </a:outerShdw>
                </a:effectLst>
              </a:rPr>
              <a:t>“Sorry I didn’t write right away but ever since I came to Wyoming I’ve been pretty busy.  I started working in the Hospital the day after I came here &amp; since every thing were unsettled it kept me pretty busy</a:t>
            </a:r>
            <a:r>
              <a:rPr lang="en-US" sz="1800" dirty="0">
                <a:solidFill>
                  <a:srgbClr val="FF0000"/>
                </a:solidFill>
                <a:effectLst>
                  <a:outerShdw blurRad="38100" dist="38100" dir="2700000" algn="tl">
                    <a:srgbClr val="000000">
                      <a:alpha val="43137"/>
                    </a:srgbClr>
                  </a:outerShdw>
                </a:effectLst>
              </a:rPr>
              <a:t>.  </a:t>
            </a:r>
            <a:r>
              <a:rPr lang="en-US" sz="1800" i="1" dirty="0">
                <a:solidFill>
                  <a:srgbClr val="C00000"/>
                </a:solidFill>
                <a:effectLst>
                  <a:outerShdw blurRad="38100" dist="38100" dir="2700000" algn="tl">
                    <a:srgbClr val="000000">
                      <a:alpha val="43137"/>
                    </a:srgbClr>
                  </a:outerShdw>
                </a:effectLst>
              </a:rPr>
              <a:t>Most of the stocks &amp; drugs supplies which are furnished by the St. Louis Army Medical Depot are not here so we’re having one heck of a time trying to fill the prescriptions of the Doctors.  </a:t>
            </a:r>
            <a:r>
              <a:rPr lang="en-US" sz="1800" dirty="0">
                <a:solidFill>
                  <a:srgbClr val="0C1BA6"/>
                </a:solidFill>
                <a:effectLst>
                  <a:outerShdw blurRad="38100" dist="38100" dir="2700000" algn="tl">
                    <a:srgbClr val="000000">
                      <a:alpha val="43137"/>
                    </a:srgbClr>
                  </a:outerShdw>
                </a:effectLst>
              </a:rPr>
              <a:t>We’re getting some of the needed stocks on an emergency purchase from a drug store in Cody, </a:t>
            </a:r>
            <a:r>
              <a:rPr lang="en-US" sz="1800" dirty="0" err="1">
                <a:solidFill>
                  <a:srgbClr val="0C1BA6"/>
                </a:solidFill>
                <a:effectLst>
                  <a:outerShdw blurRad="38100" dist="38100" dir="2700000" algn="tl">
                    <a:srgbClr val="000000">
                      <a:alpha val="43137"/>
                    </a:srgbClr>
                  </a:outerShdw>
                </a:effectLst>
              </a:rPr>
              <a:t>Wyo</a:t>
            </a:r>
            <a:r>
              <a:rPr lang="en-US" sz="1800" dirty="0">
                <a:solidFill>
                  <a:srgbClr val="0C1BA6"/>
                </a:solidFill>
                <a:effectLst>
                  <a:outerShdw blurRad="38100" dist="38100" dir="2700000" algn="tl">
                    <a:srgbClr val="000000">
                      <a:alpha val="43137"/>
                    </a:srgbClr>
                  </a:outerShdw>
                </a:effectLst>
              </a:rPr>
              <a:t>, so it helps a lot.  Pretty soon we’ll have all we need in the hospital</a:t>
            </a:r>
            <a:r>
              <a:rPr lang="en-US" sz="18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191188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278" y="1148315"/>
            <a:ext cx="7868093" cy="493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265814" y="276446"/>
            <a:ext cx="8420986" cy="871869"/>
          </a:xfrm>
        </p:spPr>
        <p:txBody>
          <a:bodyPr/>
          <a:lstStyle/>
          <a:p>
            <a:pPr algn="ctr"/>
            <a:r>
              <a:rPr lang="en-US" sz="2400" dirty="0">
                <a:solidFill>
                  <a:srgbClr val="0C1BA6"/>
                </a:solidFill>
                <a:effectLst>
                  <a:outerShdw blurRad="38100" dist="38100" dir="2700000" algn="tl">
                    <a:srgbClr val="000000">
                      <a:alpha val="43137"/>
                    </a:srgbClr>
                  </a:outerShdw>
                </a:effectLst>
              </a:rPr>
              <a:t>Match Kumamoto continues to John Bonomi—</a:t>
            </a:r>
            <a:br>
              <a:rPr lang="en-US" sz="2400" dirty="0">
                <a:solidFill>
                  <a:srgbClr val="0C1BA6"/>
                </a:solidFill>
                <a:effectLst>
                  <a:outerShdw blurRad="38100" dist="38100" dir="2700000" algn="tl">
                    <a:srgbClr val="000000">
                      <a:alpha val="43137"/>
                    </a:srgbClr>
                  </a:outerShdw>
                </a:effectLst>
              </a:rPr>
            </a:br>
            <a:r>
              <a:rPr lang="en-US" sz="2400" dirty="0">
                <a:solidFill>
                  <a:srgbClr val="0C1BA6"/>
                </a:solidFill>
                <a:effectLst>
                  <a:outerShdw blurRad="38100" dist="38100" dir="2700000" algn="tl">
                    <a:srgbClr val="000000">
                      <a:alpha val="43137"/>
                    </a:srgbClr>
                  </a:outerShdw>
                </a:effectLst>
              </a:rPr>
              <a:t>October 11, 1942</a:t>
            </a:r>
          </a:p>
        </p:txBody>
      </p:sp>
      <p:sp>
        <p:nvSpPr>
          <p:cNvPr id="5" name="Text Placeholder 4"/>
          <p:cNvSpPr>
            <a:spLocks noGrp="1"/>
          </p:cNvSpPr>
          <p:nvPr>
            <p:ph type="body" idx="1"/>
          </p:nvPr>
        </p:nvSpPr>
        <p:spPr>
          <a:xfrm>
            <a:off x="744278" y="1233376"/>
            <a:ext cx="7655442" cy="4710223"/>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“Tom </a:t>
            </a:r>
            <a:r>
              <a:rPr lang="en-US" sz="1800" i="1" dirty="0" err="1">
                <a:solidFill>
                  <a:srgbClr val="0C1BA6"/>
                </a:solidFill>
                <a:effectLst>
                  <a:outerShdw blurRad="38100" dist="38100" dir="2700000" algn="tl">
                    <a:srgbClr val="000000">
                      <a:alpha val="43137"/>
                    </a:srgbClr>
                  </a:outerShdw>
                </a:effectLst>
              </a:rPr>
              <a:t>Saskehara</a:t>
            </a:r>
            <a:r>
              <a:rPr lang="en-US" sz="1800" i="1" dirty="0">
                <a:solidFill>
                  <a:srgbClr val="0C1BA6"/>
                </a:solidFill>
                <a:effectLst>
                  <a:outerShdw blurRad="38100" dist="38100" dir="2700000" algn="tl">
                    <a:srgbClr val="000000">
                      <a:alpha val="43137"/>
                    </a:srgbClr>
                  </a:outerShdw>
                </a:effectLst>
              </a:rPr>
              <a:t> is working in the pharmacy along with 10 others &amp; with myself included, </a:t>
            </a:r>
            <a:r>
              <a:rPr lang="en-US" sz="1800" i="1" dirty="0">
                <a:solidFill>
                  <a:srgbClr val="FF0000"/>
                </a:solidFill>
                <a:effectLst>
                  <a:outerShdw blurRad="38100" dist="38100" dir="2700000" algn="tl">
                    <a:srgbClr val="000000">
                      <a:alpha val="43137"/>
                    </a:srgbClr>
                  </a:outerShdw>
                </a:effectLst>
              </a:rPr>
              <a:t>we have 12 </a:t>
            </a:r>
            <a:r>
              <a:rPr lang="en-US" sz="1800" i="1" dirty="0">
                <a:solidFill>
                  <a:srgbClr val="0C1BA6"/>
                </a:solidFill>
                <a:effectLst>
                  <a:outerShdw blurRad="38100" dist="38100" dir="2700000" algn="tl">
                    <a:srgbClr val="000000">
                      <a:alpha val="43137"/>
                    </a:srgbClr>
                  </a:outerShdw>
                </a:effectLst>
              </a:rPr>
              <a:t>at present.  We have a </a:t>
            </a:r>
            <a:r>
              <a:rPr lang="en-US" sz="1800" i="1" dirty="0">
                <a:solidFill>
                  <a:srgbClr val="FF0000"/>
                </a:solidFill>
                <a:effectLst>
                  <a:outerShdw blurRad="38100" dist="38100" dir="2700000" algn="tl">
                    <a:srgbClr val="000000">
                      <a:alpha val="43137"/>
                    </a:srgbClr>
                  </a:outerShdw>
                </a:effectLst>
              </a:rPr>
              <a:t>24 hr. service </a:t>
            </a:r>
            <a:r>
              <a:rPr lang="en-US" sz="1800" i="1" dirty="0">
                <a:solidFill>
                  <a:srgbClr val="0C1BA6"/>
                </a:solidFill>
                <a:effectLst>
                  <a:outerShdw blurRad="38100" dist="38100" dir="2700000" algn="tl">
                    <a:srgbClr val="000000">
                      <a:alpha val="43137"/>
                    </a:srgbClr>
                  </a:outerShdw>
                </a:effectLst>
              </a:rPr>
              <a:t>and </a:t>
            </a:r>
            <a:r>
              <a:rPr lang="en-US" sz="1800" i="1" u="sng" dirty="0">
                <a:solidFill>
                  <a:srgbClr val="0C1BA6"/>
                </a:solidFill>
                <a:effectLst>
                  <a:outerShdw blurRad="38100" dist="38100" dir="2700000" algn="tl">
                    <a:srgbClr val="000000">
                      <a:alpha val="43137"/>
                    </a:srgbClr>
                  </a:outerShdw>
                </a:effectLst>
              </a:rPr>
              <a:t>right now</a:t>
            </a:r>
            <a:r>
              <a:rPr lang="en-US" sz="1800" i="1" dirty="0">
                <a:solidFill>
                  <a:srgbClr val="0C1BA6"/>
                </a:solidFill>
                <a:effectLst>
                  <a:outerShdw blurRad="38100" dist="38100" dir="2700000" algn="tl">
                    <a:srgbClr val="000000">
                      <a:alpha val="43137"/>
                    </a:srgbClr>
                  </a:outerShdw>
                </a:effectLst>
              </a:rPr>
              <a:t> at this moment, I’m on the 12:00 AM to 8:00 AM shift.  It’s only once every Sat., so I don’t mind.  Dr. </a:t>
            </a:r>
            <a:r>
              <a:rPr lang="en-US" sz="1800" i="1" dirty="0" err="1">
                <a:solidFill>
                  <a:srgbClr val="0C1BA6"/>
                </a:solidFill>
                <a:effectLst>
                  <a:outerShdw blurRad="38100" dist="38100" dir="2700000" algn="tl">
                    <a:srgbClr val="000000">
                      <a:alpha val="43137"/>
                    </a:srgbClr>
                  </a:outerShdw>
                </a:effectLst>
              </a:rPr>
              <a:t>Hauaoka</a:t>
            </a:r>
            <a:r>
              <a:rPr lang="en-US" sz="1800" i="1" dirty="0">
                <a:solidFill>
                  <a:srgbClr val="0C1BA6"/>
                </a:solidFill>
                <a:effectLst>
                  <a:outerShdw blurRad="38100" dist="38100" dir="2700000" algn="tl">
                    <a:srgbClr val="000000">
                      <a:alpha val="43137"/>
                    </a:srgbClr>
                  </a:outerShdw>
                </a:effectLst>
              </a:rPr>
              <a:t> who use to come to </a:t>
            </a:r>
            <a:r>
              <a:rPr lang="en-US" sz="1800" i="1" dirty="0" err="1">
                <a:solidFill>
                  <a:srgbClr val="0C1BA6"/>
                </a:solidFill>
                <a:effectLst>
                  <a:outerShdw blurRad="38100" dist="38100" dir="2700000" algn="tl">
                    <a:srgbClr val="000000">
                      <a:alpha val="43137"/>
                    </a:srgbClr>
                  </a:outerShdw>
                </a:effectLst>
              </a:rPr>
              <a:t>Kyosai</a:t>
            </a:r>
            <a:r>
              <a:rPr lang="en-US" sz="1800" i="1" dirty="0">
                <a:solidFill>
                  <a:srgbClr val="0C1BA6"/>
                </a:solidFill>
                <a:effectLst>
                  <a:outerShdw blurRad="38100" dist="38100" dir="2700000" algn="tl">
                    <a:srgbClr val="000000">
                      <a:alpha val="43137"/>
                    </a:srgbClr>
                  </a:outerShdw>
                </a:effectLst>
              </a:rPr>
              <a:t> Drug is the head man among the Japanese MD’s so thru his efforts I got the job right away.</a:t>
            </a:r>
          </a:p>
          <a:p>
            <a:pPr marL="86360" indent="0">
              <a:buNone/>
            </a:pPr>
            <a:r>
              <a:rPr lang="en-US" sz="1800" i="1" dirty="0">
                <a:solidFill>
                  <a:srgbClr val="C00000"/>
                </a:solidFill>
                <a:effectLst>
                  <a:outerShdw blurRad="38100" dist="38100" dir="2700000" algn="tl">
                    <a:srgbClr val="000000">
                      <a:alpha val="43137"/>
                    </a:srgbClr>
                  </a:outerShdw>
                </a:effectLst>
              </a:rPr>
              <a:t>This country </a:t>
            </a:r>
            <a:r>
              <a:rPr lang="en-US" sz="1800" i="1" u="sng" dirty="0">
                <a:solidFill>
                  <a:srgbClr val="C00000"/>
                </a:solidFill>
                <a:effectLst>
                  <a:outerShdw blurRad="38100" dist="38100" dir="2700000" algn="tl">
                    <a:srgbClr val="000000">
                      <a:alpha val="43137"/>
                    </a:srgbClr>
                  </a:outerShdw>
                </a:effectLst>
              </a:rPr>
              <a:t>is</a:t>
            </a:r>
            <a:r>
              <a:rPr lang="en-US" sz="1800" i="1" dirty="0">
                <a:solidFill>
                  <a:srgbClr val="C00000"/>
                </a:solidFill>
                <a:effectLst>
                  <a:outerShdw blurRad="38100" dist="38100" dir="2700000" algn="tl">
                    <a:srgbClr val="000000">
                      <a:alpha val="43137"/>
                    </a:srgbClr>
                  </a:outerShdw>
                </a:effectLst>
              </a:rPr>
              <a:t> very bleak &amp; if you really want to know—as the residents around here calls it:  </a:t>
            </a:r>
            <a:r>
              <a:rPr lang="en-US" sz="1800" b="1" i="1" dirty="0">
                <a:solidFill>
                  <a:srgbClr val="C00000"/>
                </a:solidFill>
                <a:effectLst>
                  <a:outerShdw blurRad="38100" dist="38100" dir="2700000" algn="tl">
                    <a:srgbClr val="000000">
                      <a:alpha val="43137"/>
                    </a:srgbClr>
                  </a:outerShdw>
                </a:effectLst>
              </a:rPr>
              <a:t>The country where God took his rest, after making the rest of the U.S. &amp; forgot to work on it afterward.”</a:t>
            </a:r>
            <a:endParaRPr lang="en-US" sz="1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00754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344" y="159488"/>
            <a:ext cx="8304028" cy="882503"/>
          </a:xfrm>
        </p:spPr>
        <p:txBody>
          <a:bodyPr/>
          <a:lstStyle/>
          <a:p>
            <a:r>
              <a:rPr lang="en-US" sz="2400" dirty="0">
                <a:solidFill>
                  <a:srgbClr val="0C1BA6"/>
                </a:solidFill>
                <a:effectLst>
                  <a:outerShdw blurRad="38100" dist="38100" dir="2700000" algn="tl">
                    <a:srgbClr val="000000">
                      <a:alpha val="43137"/>
                    </a:srgbClr>
                  </a:outerShdw>
                </a:effectLst>
              </a:rPr>
              <a:t>Single letter to John Bonomi from Ryo </a:t>
            </a:r>
            <a:r>
              <a:rPr lang="en-US" sz="2400" dirty="0" err="1">
                <a:solidFill>
                  <a:srgbClr val="0C1BA6"/>
                </a:solidFill>
                <a:effectLst>
                  <a:outerShdw blurRad="38100" dist="38100" dir="2700000" algn="tl">
                    <a:srgbClr val="000000">
                      <a:alpha val="43137"/>
                    </a:srgbClr>
                  </a:outerShdw>
                </a:effectLst>
              </a:rPr>
              <a:t>Komae</a:t>
            </a:r>
            <a:r>
              <a:rPr lang="en-US" sz="2400" dirty="0">
                <a:solidFill>
                  <a:srgbClr val="0C1BA6"/>
                </a:solidFill>
                <a:effectLst>
                  <a:outerShdw blurRad="38100" dist="38100" dir="2700000" algn="tl">
                    <a:srgbClr val="000000">
                      <a:alpha val="43137"/>
                    </a:srgbClr>
                  </a:outerShdw>
                </a:effectLst>
              </a:rPr>
              <a:t>:</a:t>
            </a:r>
          </a:p>
        </p:txBody>
      </p:sp>
      <p:sp>
        <p:nvSpPr>
          <p:cNvPr id="5" name="Text Placeholder 4"/>
          <p:cNvSpPr>
            <a:spLocks noGrp="1"/>
          </p:cNvSpPr>
          <p:nvPr>
            <p:ph type="body" idx="1"/>
          </p:nvPr>
        </p:nvSpPr>
        <p:spPr>
          <a:xfrm>
            <a:off x="861236" y="1150103"/>
            <a:ext cx="7752735" cy="5090677"/>
          </a:xfrm>
        </p:spPr>
        <p:txBody>
          <a:bodyPr/>
          <a:lstStyle/>
          <a:p>
            <a:r>
              <a:rPr lang="en-US" dirty="0"/>
              <a:t> 				</a:t>
            </a:r>
            <a:r>
              <a:rPr lang="en-US" dirty="0">
                <a:solidFill>
                  <a:srgbClr val="0C1BA6"/>
                </a:solidFill>
                <a:effectLst>
                  <a:outerShdw blurRad="38100" dist="38100" dir="2700000" algn="tl">
                    <a:srgbClr val="000000">
                      <a:alpha val="43137"/>
                    </a:srgbClr>
                  </a:outerShdw>
                </a:effectLst>
              </a:rPr>
              <a:t>Ryo </a:t>
            </a:r>
            <a:r>
              <a:rPr lang="en-US" dirty="0" err="1">
                <a:solidFill>
                  <a:srgbClr val="0C1BA6"/>
                </a:solidFill>
                <a:effectLst>
                  <a:outerShdw blurRad="38100" dist="38100" dir="2700000" algn="tl">
                    <a:srgbClr val="000000">
                      <a:alpha val="43137"/>
                    </a:srgbClr>
                  </a:outerShdw>
                </a:effectLst>
              </a:rPr>
              <a:t>Komae</a:t>
            </a:r>
            <a:endParaRPr lang="en-US" dirty="0">
              <a:solidFill>
                <a:srgbClr val="0C1BA6"/>
              </a:solidFill>
              <a:effectLst>
                <a:outerShdw blurRad="38100" dist="38100" dir="2700000" algn="tl">
                  <a:srgbClr val="000000">
                    <a:alpha val="43137"/>
                  </a:srgbClr>
                </a:outerShdw>
              </a:effectLst>
            </a:endParaRPr>
          </a:p>
          <a:p>
            <a:pPr lvl="7">
              <a:buFont typeface="Wingdings" panose="05000000000000000000" pitchFamily="2" charset="2"/>
              <a:buChar char="Ø"/>
            </a:pPr>
            <a:r>
              <a:rPr lang="en-US" sz="2400" dirty="0">
                <a:solidFill>
                  <a:schemeClr val="tx1"/>
                </a:solidFill>
                <a:effectLst>
                  <a:outerShdw blurRad="38100" dist="38100" dir="2700000" algn="tl">
                    <a:srgbClr val="000000">
                      <a:alpha val="43137"/>
                    </a:srgbClr>
                  </a:outerShdw>
                </a:effectLst>
              </a:rPr>
              <a:t>Born 1918</a:t>
            </a:r>
          </a:p>
          <a:p>
            <a:pPr lvl="7">
              <a:buFont typeface="Wingdings" panose="05000000000000000000" pitchFamily="2" charset="2"/>
              <a:buChar char="Ø"/>
            </a:pPr>
            <a:r>
              <a:rPr lang="en-US" sz="2400" dirty="0">
                <a:solidFill>
                  <a:schemeClr val="tx1"/>
                </a:solidFill>
                <a:effectLst>
                  <a:outerShdw blurRad="38100" dist="38100" dir="2700000" algn="tl">
                    <a:srgbClr val="000000">
                      <a:alpha val="43137"/>
                    </a:srgbClr>
                  </a:outerShdw>
                </a:effectLst>
              </a:rPr>
              <a:t>Enlisted February 3, 1942 at Fort MacArthur, San Pedro, CA as a private.</a:t>
            </a:r>
          </a:p>
          <a:p>
            <a:pPr lvl="7">
              <a:buFont typeface="Wingdings" panose="05000000000000000000" pitchFamily="2" charset="2"/>
              <a:buChar char="Ø"/>
            </a:pPr>
            <a:r>
              <a:rPr lang="en-US" sz="2400" dirty="0">
                <a:solidFill>
                  <a:schemeClr val="tx1"/>
                </a:solidFill>
                <a:effectLst>
                  <a:outerShdw blurRad="38100" dist="38100" dir="2700000" algn="tl">
                    <a:srgbClr val="000000">
                      <a:alpha val="43137"/>
                    </a:srgbClr>
                  </a:outerShdw>
                </a:effectLst>
              </a:rPr>
              <a:t>His term of enlistment was the duration of the war plus 6 months.</a:t>
            </a:r>
          </a:p>
          <a:p>
            <a:pPr marL="3302000" lvl="7" indent="0">
              <a:buNone/>
            </a:pPr>
            <a:endParaRPr lang="en-US" sz="2400" dirty="0">
              <a:solidFill>
                <a:schemeClr val="tx1"/>
              </a:solidFill>
              <a:effectLst>
                <a:outerShdw blurRad="38100" dist="38100" dir="2700000" algn="tl">
                  <a:srgbClr val="000000">
                    <a:alpha val="43137"/>
                  </a:srgbClr>
                </a:outerShdw>
              </a:effectLst>
            </a:endParaRPr>
          </a:p>
          <a:p>
            <a:pPr lvl="7">
              <a:buFont typeface="Wingdings" panose="05000000000000000000" pitchFamily="2" charset="2"/>
              <a:buChar char="Ø"/>
            </a:pPr>
            <a:r>
              <a:rPr lang="en-US" sz="2400" dirty="0">
                <a:solidFill>
                  <a:schemeClr val="tx1"/>
                </a:solidFill>
                <a:effectLst>
                  <a:outerShdw blurRad="38100" dist="38100" dir="2700000" algn="tl">
                    <a:srgbClr val="000000">
                      <a:alpha val="43137"/>
                    </a:srgbClr>
                  </a:outerShdw>
                </a:effectLst>
              </a:rPr>
              <a:t>He was already a pharmacist when he enlisted</a:t>
            </a:r>
            <a:r>
              <a:rPr lang="en-US" dirty="0"/>
              <a:t>.</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236" y="1373386"/>
            <a:ext cx="3178263" cy="4517052"/>
          </a:xfrm>
          <a:prstGeom prst="rect">
            <a:avLst/>
          </a:prstGeom>
          <a:noFill/>
          <a:ln w="38100">
            <a:solidFill>
              <a:schemeClr val="bg2">
                <a:lumMod val="60000"/>
                <a:lumOff val="40000"/>
              </a:schemeClr>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740091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364" y="958850"/>
            <a:ext cx="8144538"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89098" y="274638"/>
            <a:ext cx="8197702" cy="703557"/>
          </a:xfrm>
        </p:spPr>
        <p:txBody>
          <a:bodyPr/>
          <a:lstStyle/>
          <a:p>
            <a:r>
              <a:rPr lang="en-US" sz="2400" dirty="0">
                <a:solidFill>
                  <a:srgbClr val="0C1BA6"/>
                </a:solidFill>
                <a:effectLst>
                  <a:outerShdw blurRad="38100" dist="38100" dir="2700000" algn="tl">
                    <a:srgbClr val="000000">
                      <a:alpha val="43137"/>
                    </a:srgbClr>
                  </a:outerShdw>
                </a:effectLst>
              </a:rPr>
              <a:t>Ryo’s letter to John Bonomi:</a:t>
            </a:r>
          </a:p>
        </p:txBody>
      </p:sp>
      <p:sp>
        <p:nvSpPr>
          <p:cNvPr id="5" name="Text Placeholder 4"/>
          <p:cNvSpPr>
            <a:spLocks noGrp="1"/>
          </p:cNvSpPr>
          <p:nvPr>
            <p:ph type="body" idx="1"/>
          </p:nvPr>
        </p:nvSpPr>
        <p:spPr>
          <a:xfrm>
            <a:off x="489098" y="1031358"/>
            <a:ext cx="8197702" cy="4933507"/>
          </a:xfrm>
        </p:spPr>
        <p:txBody>
          <a:bodyPr/>
          <a:lstStyle/>
          <a:p>
            <a:pPr marL="86360" indent="0">
              <a:buNone/>
            </a:pPr>
            <a:r>
              <a:rPr lang="en-US" sz="1600" i="1" dirty="0">
                <a:solidFill>
                  <a:srgbClr val="0C1BA6"/>
                </a:solidFill>
                <a:effectLst>
                  <a:outerShdw blurRad="38100" dist="38100" dir="2700000" algn="tl">
                    <a:srgbClr val="000000">
                      <a:alpha val="43137"/>
                    </a:srgbClr>
                  </a:outerShdw>
                </a:effectLst>
              </a:rPr>
              <a:t>Well, you asked for it to here I go---</a:t>
            </a:r>
          </a:p>
          <a:p>
            <a:pPr marL="86360" indent="0">
              <a:buNone/>
            </a:pP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About the middle of Nov. I visited </a:t>
            </a:r>
            <a:r>
              <a:rPr lang="en-US" sz="1600" i="1" dirty="0">
                <a:solidFill>
                  <a:srgbClr val="FF0000"/>
                </a:solidFill>
                <a:effectLst>
                  <a:outerShdw blurRad="38100" dist="38100" dir="2700000" algn="tl">
                    <a:srgbClr val="000000">
                      <a:alpha val="43137"/>
                    </a:srgbClr>
                  </a:outerShdw>
                </a:effectLst>
              </a:rPr>
              <a:t>John Toshiyuki </a:t>
            </a:r>
            <a:r>
              <a:rPr lang="en-US" sz="1600" i="1" dirty="0">
                <a:solidFill>
                  <a:srgbClr val="0C1BA6"/>
                </a:solidFill>
                <a:effectLst>
                  <a:outerShdw blurRad="38100" dist="38100" dir="2700000" algn="tl">
                    <a:srgbClr val="000000">
                      <a:alpha val="43137"/>
                    </a:srgbClr>
                  </a:outerShdw>
                </a:effectLst>
              </a:rPr>
              <a:t>at Jerome &amp; we had a talk about old times.  Naturally I asked about the store and during the course of our conversation John T. </a:t>
            </a:r>
            <a:r>
              <a:rPr lang="en-US" sz="1600" i="1" dirty="0">
                <a:solidFill>
                  <a:srgbClr val="FF0000"/>
                </a:solidFill>
                <a:effectLst>
                  <a:outerShdw blurRad="38100" dist="38100" dir="2700000" algn="tl">
                    <a:srgbClr val="000000">
                      <a:alpha val="43137"/>
                    </a:srgbClr>
                  </a:outerShdw>
                </a:effectLst>
              </a:rPr>
              <a:t>told me how liberally you aided him in disposing of his mdse.  He had naught but praises for you &amp; Brunswig &amp; regretted very much that he had traded on such a larger scale with McKesson</a:t>
            </a:r>
            <a:r>
              <a:rPr lang="en-US" sz="1600" i="1" dirty="0">
                <a:solidFill>
                  <a:srgbClr val="0C1BA6"/>
                </a:solidFill>
                <a:effectLst>
                  <a:outerShdw blurRad="38100" dist="38100" dir="2700000" algn="tl">
                    <a:srgbClr val="000000">
                      <a:alpha val="43137"/>
                    </a:srgbClr>
                  </a:outerShdw>
                </a:effectLst>
              </a:rPr>
              <a:t>.  </a:t>
            </a:r>
          </a:p>
          <a:p>
            <a:pPr marL="86360" indent="0">
              <a:buNone/>
            </a:pPr>
            <a:endParaRPr lang="en-US" sz="1600" i="1" dirty="0">
              <a:solidFill>
                <a:srgbClr val="0C1BA6"/>
              </a:solidFill>
              <a:effectLst>
                <a:outerShdw blurRad="38100" dist="38100" dir="2700000" algn="tl">
                  <a:srgbClr val="000000">
                    <a:alpha val="43137"/>
                  </a:srgbClr>
                </a:outerShdw>
              </a:effectLst>
            </a:endParaRPr>
          </a:p>
          <a:p>
            <a:pPr marL="86360" indent="0">
              <a:buNone/>
            </a:pPr>
            <a:r>
              <a:rPr lang="en-US" sz="1600" i="1" dirty="0">
                <a:solidFill>
                  <a:srgbClr val="0C1BA6"/>
                </a:solidFill>
                <a:effectLst>
                  <a:outerShdw blurRad="38100" dist="38100" dir="2700000" algn="tl">
                    <a:srgbClr val="000000">
                      <a:alpha val="43137"/>
                    </a:srgbClr>
                  </a:outerShdw>
                </a:effectLst>
              </a:rPr>
              <a:t>About the middle of April, about 80 of us </a:t>
            </a:r>
            <a:r>
              <a:rPr lang="en-US" sz="1600" i="1" dirty="0" err="1">
                <a:solidFill>
                  <a:srgbClr val="0C1BA6"/>
                </a:solidFill>
                <a:effectLst>
                  <a:outerShdw blurRad="38100" dist="38100" dir="2700000" algn="tl">
                    <a:srgbClr val="000000">
                      <a:alpha val="43137"/>
                    </a:srgbClr>
                  </a:outerShdw>
                </a:effectLst>
              </a:rPr>
              <a:t>Niseis</a:t>
            </a:r>
            <a:r>
              <a:rPr lang="en-US" sz="1600" i="1" dirty="0">
                <a:solidFill>
                  <a:srgbClr val="0C1BA6"/>
                </a:solidFill>
                <a:effectLst>
                  <a:outerShdw blurRad="38100" dist="38100" dir="2700000" algn="tl">
                    <a:srgbClr val="000000">
                      <a:alpha val="43137"/>
                    </a:srgbClr>
                  </a:outerShdw>
                </a:effectLst>
              </a:rPr>
              <a:t> were shipped here where we became attached to the headquarter detachment</a:t>
            </a:r>
            <a:r>
              <a:rPr lang="en-US" sz="1600" i="1" dirty="0">
                <a:effectLst>
                  <a:outerShdw blurRad="38100" dist="38100" dir="2700000" algn="tl">
                    <a:srgbClr val="000000">
                      <a:alpha val="43137"/>
                    </a:srgbClr>
                  </a:outerShdw>
                </a:effectLst>
              </a:rPr>
              <a:t>.  </a:t>
            </a:r>
            <a:r>
              <a:rPr lang="en-US" sz="1600" i="1" dirty="0">
                <a:solidFill>
                  <a:srgbClr val="FF0000"/>
                </a:solidFill>
                <a:effectLst>
                  <a:outerShdw blurRad="38100" dist="38100" dir="2700000" algn="tl">
                    <a:srgbClr val="000000">
                      <a:alpha val="43137"/>
                    </a:srgbClr>
                  </a:outerShdw>
                </a:effectLst>
              </a:rPr>
              <a:t>Upon arrival I asked for a transfer to the medics but my efforts were in vain.  </a:t>
            </a:r>
            <a:r>
              <a:rPr lang="en-US" sz="1600" i="1" dirty="0">
                <a:solidFill>
                  <a:srgbClr val="0C1BA6"/>
                </a:solidFill>
                <a:effectLst>
                  <a:outerShdw blurRad="38100" dist="38100" dir="2700000" algn="tl">
                    <a:srgbClr val="000000">
                      <a:alpha val="43137"/>
                    </a:srgbClr>
                  </a:outerShdw>
                </a:effectLst>
              </a:rPr>
              <a:t>So for four months I worked as a cashier &amp; bookkeeper for the officers club.</a:t>
            </a:r>
          </a:p>
        </p:txBody>
      </p:sp>
    </p:spTree>
    <p:extLst>
      <p:ext uri="{BB962C8B-B14F-4D97-AF65-F5344CB8AC3E}">
        <p14:creationId xmlns:p14="http://schemas.microsoft.com/office/powerpoint/2010/main" val="1902932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588" y="958850"/>
            <a:ext cx="7870825" cy="502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46566" y="104517"/>
            <a:ext cx="8197703" cy="1033167"/>
          </a:xfrm>
        </p:spPr>
        <p:txBody>
          <a:bodyPr/>
          <a:lstStyle/>
          <a:p>
            <a:r>
              <a:rPr lang="en-US" sz="2400" dirty="0">
                <a:solidFill>
                  <a:srgbClr val="0C1BA6"/>
                </a:solidFill>
                <a:effectLst>
                  <a:outerShdw blurRad="38100" dist="38100" dir="2700000" algn="tl">
                    <a:srgbClr val="000000">
                      <a:alpha val="43137"/>
                    </a:srgbClr>
                  </a:outerShdw>
                </a:effectLst>
              </a:rPr>
              <a:t>Ryo’s continuation and conclusion of letter:</a:t>
            </a:r>
          </a:p>
        </p:txBody>
      </p:sp>
      <p:sp>
        <p:nvSpPr>
          <p:cNvPr id="5" name="Text Placeholder 4"/>
          <p:cNvSpPr>
            <a:spLocks noGrp="1"/>
          </p:cNvSpPr>
          <p:nvPr>
            <p:ph type="body" idx="1"/>
          </p:nvPr>
        </p:nvSpPr>
        <p:spPr>
          <a:xfrm>
            <a:off x="636352" y="988828"/>
            <a:ext cx="7752735" cy="4997302"/>
          </a:xfrm>
        </p:spPr>
        <p:txBody>
          <a:bodyPr/>
          <a:lstStyle/>
          <a:p>
            <a:pPr marL="86360" indent="0">
              <a:buNone/>
            </a:pPr>
            <a:r>
              <a:rPr lang="en-US" sz="1800" i="1" dirty="0">
                <a:solidFill>
                  <a:srgbClr val="0C1BA6"/>
                </a:solidFill>
                <a:effectLst>
                  <a:outerShdw blurRad="38100" dist="38100" dir="2700000" algn="tl">
                    <a:srgbClr val="000000">
                      <a:alpha val="43137"/>
                    </a:srgbClr>
                  </a:outerShdw>
                </a:effectLst>
              </a:rPr>
              <a:t>I became acquainted with a captain in the medics &amp; he arranged to have me transferred to the medical detach.  This was the first week in Sept. so I came to work as a laboratory technician.  </a:t>
            </a:r>
            <a:r>
              <a:rPr lang="en-US" sz="1800" i="1" dirty="0">
                <a:solidFill>
                  <a:srgbClr val="FF0000"/>
                </a:solidFill>
                <a:effectLst>
                  <a:outerShdw blurRad="38100" dist="38100" dir="2700000" algn="tl">
                    <a:srgbClr val="000000">
                      <a:alpha val="43137"/>
                    </a:srgbClr>
                  </a:outerShdw>
                </a:effectLst>
              </a:rPr>
              <a:t>They had some queer idea about not being able to trust me in pharmacy</a:t>
            </a:r>
            <a:r>
              <a:rPr lang="en-US" sz="1800" i="1" dirty="0">
                <a:effectLst>
                  <a:outerShdw blurRad="38100" dist="38100" dir="2700000" algn="tl">
                    <a:srgbClr val="000000">
                      <a:alpha val="43137"/>
                    </a:srgbClr>
                  </a:outerShdw>
                </a:effectLst>
              </a:rPr>
              <a:t>.  </a:t>
            </a:r>
            <a:r>
              <a:rPr lang="en-US" sz="1800" i="1" dirty="0">
                <a:solidFill>
                  <a:srgbClr val="0C1BA6"/>
                </a:solidFill>
                <a:effectLst>
                  <a:outerShdw blurRad="38100" dist="38100" dir="2700000" algn="tl">
                    <a:srgbClr val="000000">
                      <a:alpha val="43137"/>
                    </a:srgbClr>
                  </a:outerShdw>
                </a:effectLst>
              </a:rPr>
              <a:t>Yet I am satisfied as my work is interesting &amp; I am gaining new knowledge every day.  </a:t>
            </a:r>
            <a:r>
              <a:rPr lang="en-US" sz="1800" i="1" dirty="0">
                <a:solidFill>
                  <a:srgbClr val="FF0000"/>
                </a:solidFill>
                <a:effectLst>
                  <a:outerShdw blurRad="38100" dist="38100" dir="2700000" algn="tl">
                    <a:srgbClr val="000000">
                      <a:alpha val="43137"/>
                    </a:srgbClr>
                  </a:outerShdw>
                </a:effectLst>
              </a:rPr>
              <a:t>At present, I am working as a bacteriologist</a:t>
            </a:r>
            <a:r>
              <a:rPr lang="en-US" sz="1800" i="1" dirty="0">
                <a:solidFill>
                  <a:srgbClr val="0C1BA6"/>
                </a:solidFill>
                <a:effectLst>
                  <a:outerShdw blurRad="38100" dist="38100" dir="2700000" algn="tl">
                    <a:srgbClr val="000000">
                      <a:alpha val="43137"/>
                    </a:srgbClr>
                  </a:outerShdw>
                </a:effectLst>
              </a:rPr>
              <a:t>.</a:t>
            </a: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r>
              <a:rPr lang="en-US" sz="1800" i="1" dirty="0">
                <a:solidFill>
                  <a:srgbClr val="0C1BA6"/>
                </a:solidFill>
                <a:effectLst>
                  <a:outerShdw blurRad="38100" dist="38100" dir="2700000" algn="tl">
                    <a:srgbClr val="000000">
                      <a:alpha val="43137"/>
                    </a:srgbClr>
                  </a:outerShdw>
                </a:effectLst>
              </a:rPr>
              <a:t>And how about a little news of L.A.  Tell me about the former “Lil’ </a:t>
            </a:r>
            <a:r>
              <a:rPr lang="en-US" sz="1800" i="1" dirty="0" err="1">
                <a:solidFill>
                  <a:srgbClr val="0C1BA6"/>
                </a:solidFill>
                <a:effectLst>
                  <a:outerShdw blurRad="38100" dist="38100" dir="2700000" algn="tl">
                    <a:srgbClr val="000000">
                      <a:alpha val="43137"/>
                    </a:srgbClr>
                  </a:outerShdw>
                </a:effectLst>
              </a:rPr>
              <a:t>Tokio</a:t>
            </a:r>
            <a:r>
              <a:rPr lang="en-US" sz="1800" i="1" dirty="0">
                <a:solidFill>
                  <a:srgbClr val="0C1BA6"/>
                </a:solidFill>
                <a:effectLst>
                  <a:outerShdw blurRad="38100" dist="38100" dir="2700000" algn="tl">
                    <a:srgbClr val="000000">
                      <a:alpha val="43137"/>
                    </a:srgbClr>
                  </a:outerShdw>
                </a:effectLst>
              </a:rPr>
              <a:t>.”  So long &amp; drop me a line soon.</a:t>
            </a:r>
          </a:p>
          <a:p>
            <a:pPr marL="86360" lvl="2" indent="0">
              <a:buSzPts val="2240"/>
              <a:buNone/>
            </a:pPr>
            <a:r>
              <a:rPr lang="en-US" sz="1800" i="1" dirty="0">
                <a:solidFill>
                  <a:srgbClr val="0C1BA6"/>
                </a:solidFill>
                <a:effectLst>
                  <a:outerShdw blurRad="38100" dist="38100" dir="2700000" algn="tl">
                    <a:srgbClr val="000000">
                      <a:alpha val="43137"/>
                    </a:srgbClr>
                  </a:outerShdw>
                </a:effectLst>
              </a:rPr>
              <a:t>					</a:t>
            </a:r>
            <a:r>
              <a:rPr lang="en-US" sz="2000" i="1" dirty="0">
                <a:solidFill>
                  <a:srgbClr val="0C1BA6"/>
                </a:solidFill>
                <a:effectLst>
                  <a:outerShdw blurRad="38100" dist="38100" dir="2700000" algn="tl">
                    <a:srgbClr val="000000">
                      <a:alpha val="43137"/>
                    </a:srgbClr>
                  </a:outerShdw>
                </a:effectLst>
              </a:rPr>
              <a:t>Your pal, Ryo </a:t>
            </a:r>
            <a:r>
              <a:rPr lang="en-US" sz="2000" i="1" dirty="0" err="1">
                <a:solidFill>
                  <a:srgbClr val="0C1BA6"/>
                </a:solidFill>
                <a:effectLst>
                  <a:outerShdw blurRad="38100" dist="38100" dir="2700000" algn="tl">
                    <a:srgbClr val="000000">
                      <a:alpha val="43137"/>
                    </a:srgbClr>
                  </a:outerShdw>
                </a:effectLst>
              </a:rPr>
              <a:t>Komae</a:t>
            </a:r>
            <a:endParaRPr lang="en-US" sz="2000" i="1" dirty="0">
              <a:solidFill>
                <a:srgbClr val="0C1BA6"/>
              </a:solidFill>
              <a:effectLst>
                <a:outerShdw blurRad="38100" dist="38100" dir="2700000" algn="tl">
                  <a:srgbClr val="000000">
                    <a:alpha val="43137"/>
                  </a:srgbClr>
                </a:outerShdw>
              </a:effectLst>
            </a:endParaRPr>
          </a:p>
          <a:p>
            <a:pPr marL="86360" indent="0">
              <a:buNone/>
            </a:pPr>
            <a:endParaRPr lang="en-US" sz="1800" i="1" dirty="0">
              <a:solidFill>
                <a:srgbClr val="0C1BA6"/>
              </a:solidFill>
              <a:effectLst>
                <a:outerShdw blurRad="38100" dist="38100" dir="2700000" algn="tl">
                  <a:srgbClr val="000000">
                    <a:alpha val="43137"/>
                  </a:srgbClr>
                </a:outerShdw>
              </a:effectLst>
            </a:endParaRPr>
          </a:p>
          <a:p>
            <a:pPr marL="86360" indent="0">
              <a:buNone/>
            </a:pPr>
            <a:endParaRPr lang="en-US" sz="2000" dirty="0"/>
          </a:p>
        </p:txBody>
      </p:sp>
    </p:spTree>
    <p:extLst>
      <p:ext uri="{BB962C8B-B14F-4D97-AF65-F5344CB8AC3E}">
        <p14:creationId xmlns:p14="http://schemas.microsoft.com/office/powerpoint/2010/main" val="153657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457200" y="274638"/>
            <a:ext cx="8229600" cy="100171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3600"/>
              <a:buFont typeface="Verdana"/>
              <a:buNone/>
            </a:pPr>
            <a:r>
              <a:rPr lang="en-US" sz="3600" b="0" i="0" u="none" strike="noStrike" cap="none" dirty="0">
                <a:solidFill>
                  <a:srgbClr val="00539E"/>
                </a:solidFill>
                <a:latin typeface="Verdana"/>
                <a:ea typeface="Verdana"/>
                <a:cs typeface="Verdana"/>
                <a:sym typeface="Verdana"/>
              </a:rPr>
              <a:t>T.K. Pharmacy </a:t>
            </a:r>
            <a:br>
              <a:rPr lang="en-US" sz="3600" b="0" i="0" u="none" strike="noStrike" cap="none" dirty="0">
                <a:solidFill>
                  <a:srgbClr val="00539E"/>
                </a:solidFill>
                <a:latin typeface="Verdana"/>
                <a:ea typeface="Verdana"/>
                <a:cs typeface="Verdana"/>
                <a:sym typeface="Verdana"/>
              </a:rPr>
            </a:br>
            <a:r>
              <a:rPr lang="en-US" sz="3600" b="0" i="0" u="none" strike="noStrike" cap="none" dirty="0">
                <a:solidFill>
                  <a:srgbClr val="00539E"/>
                </a:solidFill>
                <a:latin typeface="Verdana"/>
                <a:ea typeface="Verdana"/>
                <a:cs typeface="Verdana"/>
                <a:sym typeface="Verdana"/>
              </a:rPr>
              <a:t>Denver, Colorado (2015)</a:t>
            </a:r>
            <a:endParaRPr sz="3600" b="0" i="0" u="none" strike="noStrike" cap="none" dirty="0">
              <a:solidFill>
                <a:srgbClr val="00539E"/>
              </a:solidFill>
              <a:latin typeface="Verdana"/>
              <a:ea typeface="Verdana"/>
              <a:cs typeface="Verdana"/>
              <a:sym typeface="Verdana"/>
            </a:endParaRPr>
          </a:p>
        </p:txBody>
      </p:sp>
      <p:pic>
        <p:nvPicPr>
          <p:cNvPr id="548" name="Shape 548"/>
          <p:cNvPicPr preferRelativeResize="0">
            <a:picLocks noGrp="1"/>
          </p:cNvPicPr>
          <p:nvPr>
            <p:ph type="body" idx="1"/>
          </p:nvPr>
        </p:nvPicPr>
        <p:blipFill rotWithShape="1">
          <a:blip r:embed="rId3">
            <a:alphaModFix/>
          </a:blip>
          <a:srcRect/>
          <a:stretch/>
        </p:blipFill>
        <p:spPr>
          <a:xfrm>
            <a:off x="1657350" y="1417638"/>
            <a:ext cx="5817507" cy="4525963"/>
          </a:xfrm>
          <a:prstGeom prst="rect">
            <a:avLst/>
          </a:prstGeom>
          <a:noFill/>
          <a:ln w="38100" cap="flat" cmpd="sng">
            <a:solidFill>
              <a:srgbClr val="00539E"/>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Shape 553"/>
          <p:cNvSpPr txBox="1">
            <a:spLocks noGrp="1"/>
          </p:cNvSpPr>
          <p:nvPr>
            <p:ph type="title"/>
          </p:nvPr>
        </p:nvSpPr>
        <p:spPr>
          <a:xfrm>
            <a:off x="457200" y="274638"/>
            <a:ext cx="3413051"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4000"/>
              <a:buFont typeface="Verdana"/>
              <a:buNone/>
            </a:pPr>
            <a:r>
              <a:rPr lang="en-US" dirty="0"/>
              <a:t>…When walls talk…</a:t>
            </a:r>
            <a:endParaRPr sz="4000" b="0" i="0" u="none" strike="noStrike" cap="none" dirty="0">
              <a:solidFill>
                <a:srgbClr val="00539E"/>
              </a:solidFill>
              <a:latin typeface="Verdana"/>
              <a:ea typeface="Verdana"/>
              <a:cs typeface="Verdana"/>
              <a:sym typeface="Verdana"/>
            </a:endParaRPr>
          </a:p>
        </p:txBody>
      </p:sp>
      <p:sp>
        <p:nvSpPr>
          <p:cNvPr id="554" name="Shape 554"/>
          <p:cNvSpPr txBox="1">
            <a:spLocks noGrp="1"/>
          </p:cNvSpPr>
          <p:nvPr>
            <p:ph type="body" idx="1"/>
          </p:nvPr>
        </p:nvSpPr>
        <p:spPr>
          <a:xfrm>
            <a:off x="934064" y="1600200"/>
            <a:ext cx="7752735" cy="4525963"/>
          </a:xfrm>
          <a:prstGeom prst="rect">
            <a:avLst/>
          </a:prstGeom>
          <a:noFill/>
          <a:ln>
            <a:noFill/>
          </a:ln>
        </p:spPr>
        <p:txBody>
          <a:bodyPr spcFirstLastPara="1" wrap="square" lIns="91425" tIns="45700" rIns="91425" bIns="45700" anchor="t" anchorCtr="0">
            <a:noAutofit/>
          </a:bodyPr>
          <a:lstStyle/>
          <a:p>
            <a:pPr marL="342900" marR="0" lvl="0" indent="-200660" algn="l" rtl="0">
              <a:lnSpc>
                <a:spcPct val="150000"/>
              </a:lnSpc>
              <a:spcBef>
                <a:spcPts val="0"/>
              </a:spcBef>
              <a:spcAft>
                <a:spcPts val="0"/>
              </a:spcAft>
              <a:buClr>
                <a:srgbClr val="E79805"/>
              </a:buClr>
              <a:buSzPts val="2240"/>
              <a:buFont typeface="Noto Sans Symbols"/>
              <a:buNone/>
            </a:pPr>
            <a:r>
              <a:rPr lang="en-US" dirty="0"/>
              <a:t> </a:t>
            </a:r>
            <a:endParaRPr sz="2800" b="0" i="0" u="none" strike="noStrike" cap="none" dirty="0">
              <a:solidFill>
                <a:srgbClr val="595959"/>
              </a:solidFill>
              <a:latin typeface="Verdana"/>
              <a:ea typeface="Verdana"/>
              <a:cs typeface="Verdana"/>
              <a:sym typeface="Verdana"/>
            </a:endParaRPr>
          </a:p>
        </p:txBody>
      </p:sp>
      <p:pic>
        <p:nvPicPr>
          <p:cNvPr id="555" name="Shape 555"/>
          <p:cNvPicPr preferRelativeResize="0"/>
          <p:nvPr/>
        </p:nvPicPr>
        <p:blipFill>
          <a:blip r:embed="rId3">
            <a:alphaModFix/>
          </a:blip>
          <a:stretch>
            <a:fillRect/>
          </a:stretch>
        </p:blipFill>
        <p:spPr>
          <a:xfrm rot="-5400000">
            <a:off x="3485289" y="564452"/>
            <a:ext cx="5543948" cy="5092996"/>
          </a:xfrm>
          <a:prstGeom prst="rect">
            <a:avLst/>
          </a:prstGeom>
          <a:noFill/>
          <a:ln w="38100">
            <a:solidFill>
              <a:schemeClr val="accent1">
                <a:lumMod val="75000"/>
              </a:schemeClr>
            </a:solid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Shape 5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4000"/>
              <a:buFont typeface="Verdana"/>
              <a:buNone/>
            </a:pPr>
            <a:r>
              <a:rPr lang="en-US" sz="3600" dirty="0"/>
              <a:t>…unforgettable stories emerge...</a:t>
            </a:r>
            <a:endParaRPr sz="3600" b="0" i="0" u="none" strike="noStrike" cap="none" dirty="0">
              <a:solidFill>
                <a:srgbClr val="00539E"/>
              </a:solidFill>
              <a:latin typeface="Verdana"/>
              <a:ea typeface="Verdana"/>
              <a:cs typeface="Verdana"/>
              <a:sym typeface="Verdana"/>
            </a:endParaRPr>
          </a:p>
        </p:txBody>
      </p:sp>
      <p:sp>
        <p:nvSpPr>
          <p:cNvPr id="561" name="Shape 561"/>
          <p:cNvSpPr txBox="1">
            <a:spLocks noGrp="1"/>
          </p:cNvSpPr>
          <p:nvPr>
            <p:ph type="body" idx="1"/>
          </p:nvPr>
        </p:nvSpPr>
        <p:spPr>
          <a:xfrm>
            <a:off x="934064" y="1600200"/>
            <a:ext cx="7752735" cy="4525963"/>
          </a:xfrm>
          <a:prstGeom prst="rect">
            <a:avLst/>
          </a:prstGeom>
          <a:noFill/>
          <a:ln>
            <a:noFill/>
          </a:ln>
        </p:spPr>
        <p:txBody>
          <a:bodyPr spcFirstLastPara="1" wrap="square" lIns="91425" tIns="45700" rIns="91425" bIns="45700" anchor="t" anchorCtr="0">
            <a:noAutofit/>
          </a:bodyPr>
          <a:lstStyle/>
          <a:p>
            <a:pPr marL="342900" marR="0" lvl="0" indent="-200660" algn="l" rtl="0">
              <a:lnSpc>
                <a:spcPct val="150000"/>
              </a:lnSpc>
              <a:spcBef>
                <a:spcPts val="0"/>
              </a:spcBef>
              <a:spcAft>
                <a:spcPts val="0"/>
              </a:spcAft>
              <a:buClr>
                <a:srgbClr val="E79805"/>
              </a:buClr>
              <a:buSzPts val="2240"/>
              <a:buFont typeface="Noto Sans Symbols"/>
              <a:buNone/>
            </a:pPr>
            <a:endParaRPr sz="2800" b="0" i="0" u="none" strike="noStrike" cap="none">
              <a:solidFill>
                <a:srgbClr val="595959"/>
              </a:solidFill>
              <a:latin typeface="Verdana"/>
              <a:ea typeface="Verdana"/>
              <a:cs typeface="Verdana"/>
              <a:sym typeface="Verdana"/>
            </a:endParaRPr>
          </a:p>
        </p:txBody>
      </p:sp>
      <p:pic>
        <p:nvPicPr>
          <p:cNvPr id="562" name="Shape 562"/>
          <p:cNvPicPr preferRelativeResize="0"/>
          <p:nvPr/>
        </p:nvPicPr>
        <p:blipFill>
          <a:blip r:embed="rId3">
            <a:alphaModFix/>
          </a:blip>
          <a:stretch>
            <a:fillRect/>
          </a:stretch>
        </p:blipFill>
        <p:spPr>
          <a:xfrm>
            <a:off x="934074" y="1392865"/>
            <a:ext cx="7029711" cy="4444409"/>
          </a:xfrm>
          <a:prstGeom prst="rect">
            <a:avLst/>
          </a:prstGeom>
          <a:noFill/>
          <a:ln w="38100">
            <a:solidFill>
              <a:schemeClr val="accent1">
                <a:lumMod val="75000"/>
              </a:schemeClr>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Shape 163" descr="C:\Users\Undeberg\Downloads\Map_of_World_War_II_Japanese_American_internment_camps.png"/>
          <p:cNvPicPr preferRelativeResize="0"/>
          <p:nvPr/>
        </p:nvPicPr>
        <p:blipFill rotWithShape="1">
          <a:blip r:embed="rId3">
            <a:alphaModFix/>
          </a:blip>
          <a:srcRect/>
          <a:stretch/>
        </p:blipFill>
        <p:spPr>
          <a:xfrm>
            <a:off x="419100" y="209550"/>
            <a:ext cx="8210550" cy="5619750"/>
          </a:xfrm>
          <a:prstGeom prst="rect">
            <a:avLst/>
          </a:prstGeom>
          <a:noFill/>
          <a:ln w="38100" cap="flat" cmpd="sng">
            <a:solidFill>
              <a:srgbClr val="1E4192"/>
            </a:solidFill>
            <a:prstDash val="solid"/>
            <a:round/>
            <a:headEnd type="none" w="sm" len="sm"/>
            <a:tailEnd type="none" w="sm" len="sm"/>
          </a:ln>
        </p:spPr>
      </p:pic>
      <p:sp>
        <p:nvSpPr>
          <p:cNvPr id="164" name="Shape 164"/>
          <p:cNvSpPr txBox="1">
            <a:spLocks noGrp="1"/>
          </p:cNvSpPr>
          <p:nvPr>
            <p:ph type="title"/>
          </p:nvPr>
        </p:nvSpPr>
        <p:spPr>
          <a:xfrm>
            <a:off x="419100" y="5829300"/>
            <a:ext cx="8096250" cy="59276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4000"/>
              <a:buFont typeface="Verdana"/>
              <a:buNone/>
            </a:pPr>
            <a:r>
              <a:rPr lang="en-US" sz="3600" b="0" i="0" u="none" strike="noStrike" cap="none" dirty="0">
                <a:solidFill>
                  <a:srgbClr val="00539E"/>
                </a:solidFill>
                <a:effectLst>
                  <a:outerShdw blurRad="38100" dist="38100" dir="2700000" algn="tl">
                    <a:srgbClr val="000000">
                      <a:alpha val="43137"/>
                    </a:srgbClr>
                  </a:outerShdw>
                </a:effectLst>
                <a:latin typeface="Verdana"/>
                <a:ea typeface="Verdana"/>
                <a:cs typeface="Verdana"/>
                <a:sym typeface="Verdana"/>
              </a:rPr>
              <a:t>Map of </a:t>
            </a:r>
            <a:r>
              <a:rPr lang="en-US" sz="3600" dirty="0">
                <a:effectLst>
                  <a:outerShdw blurRad="38100" dist="38100" dir="2700000" algn="tl">
                    <a:srgbClr val="000000">
                      <a:alpha val="43137"/>
                    </a:srgbClr>
                  </a:outerShdw>
                </a:effectLst>
              </a:rPr>
              <a:t>Internment </a:t>
            </a:r>
            <a:r>
              <a:rPr lang="en-US" sz="3600" b="0" i="0" u="none" strike="noStrike" cap="none" dirty="0">
                <a:solidFill>
                  <a:srgbClr val="00539E"/>
                </a:solidFill>
                <a:effectLst>
                  <a:outerShdw blurRad="38100" dist="38100" dir="2700000" algn="tl">
                    <a:srgbClr val="000000">
                      <a:alpha val="43137"/>
                    </a:srgbClr>
                  </a:outerShdw>
                </a:effectLst>
                <a:latin typeface="Verdana"/>
                <a:ea typeface="Verdana"/>
                <a:cs typeface="Verdana"/>
                <a:sym typeface="Verdana"/>
              </a:rPr>
              <a:t>Camps</a:t>
            </a:r>
            <a:endParaRPr sz="3600" b="0" i="0" u="none" strike="noStrike" cap="none" dirty="0">
              <a:solidFill>
                <a:srgbClr val="00539E"/>
              </a:solidFill>
              <a:effectLst>
                <a:outerShdw blurRad="38100" dist="38100" dir="2700000" algn="tl">
                  <a:srgbClr val="000000">
                    <a:alpha val="43137"/>
                  </a:srgbClr>
                </a:outerShdw>
              </a:effectLst>
              <a:latin typeface="Verdana"/>
              <a:ea typeface="Verdana"/>
              <a:cs typeface="Verdana"/>
              <a:sym typeface="Verdana"/>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4000"/>
              <a:buFont typeface="Verdana"/>
              <a:buNone/>
            </a:pPr>
            <a:r>
              <a:rPr lang="en-US" sz="4000" b="0" i="0" u="none" strike="noStrike" cap="none" dirty="0">
                <a:solidFill>
                  <a:srgbClr val="00539E"/>
                </a:solidFill>
                <a:latin typeface="Verdana"/>
                <a:ea typeface="Verdana"/>
                <a:cs typeface="Verdana"/>
                <a:sym typeface="Verdana"/>
              </a:rPr>
              <a:t>Pharmacy’s Long-Standing Presence in Denver, CO</a:t>
            </a:r>
            <a:endParaRPr sz="4000" b="0" i="0" u="none" strike="noStrike" cap="none" dirty="0">
              <a:solidFill>
                <a:srgbClr val="00539E"/>
              </a:solidFill>
              <a:latin typeface="Verdana"/>
              <a:ea typeface="Verdana"/>
              <a:cs typeface="Verdana"/>
              <a:sym typeface="Verdana"/>
            </a:endParaRPr>
          </a:p>
        </p:txBody>
      </p:sp>
      <p:sp>
        <p:nvSpPr>
          <p:cNvPr id="531" name="Shape 531"/>
          <p:cNvSpPr txBox="1">
            <a:spLocks noGrp="1"/>
          </p:cNvSpPr>
          <p:nvPr>
            <p:ph type="body" idx="1"/>
          </p:nvPr>
        </p:nvSpPr>
        <p:spPr>
          <a:xfrm>
            <a:off x="934064" y="1600200"/>
            <a:ext cx="7752735" cy="4525963"/>
          </a:xfrm>
          <a:prstGeom prst="rect">
            <a:avLst/>
          </a:prstGeom>
          <a:noFill/>
          <a:ln>
            <a:noFill/>
          </a:ln>
        </p:spPr>
        <p:txBody>
          <a:bodyPr spcFirstLastPara="1" wrap="square" lIns="91425" tIns="45700" rIns="91425" bIns="45700" anchor="t" anchorCtr="0">
            <a:noAutofit/>
          </a:bodyPr>
          <a:lstStyle/>
          <a:p>
            <a:pPr marL="342900" marR="0" lvl="0" indent="-200660" algn="l" rtl="0">
              <a:lnSpc>
                <a:spcPct val="150000"/>
              </a:lnSpc>
              <a:spcBef>
                <a:spcPts val="0"/>
              </a:spcBef>
              <a:spcAft>
                <a:spcPts val="0"/>
              </a:spcAft>
              <a:buClr>
                <a:srgbClr val="E79805"/>
              </a:buClr>
              <a:buSzPts val="2240"/>
              <a:buFont typeface="Noto Sans Symbols"/>
              <a:buNone/>
            </a:pPr>
            <a:r>
              <a:rPr lang="en-US"/>
              <a:t> </a:t>
            </a:r>
            <a:endParaRPr sz="2800" b="0" i="0" u="none" strike="noStrike" cap="none">
              <a:solidFill>
                <a:srgbClr val="595959"/>
              </a:solidFill>
              <a:latin typeface="Verdana"/>
              <a:ea typeface="Verdana"/>
              <a:cs typeface="Verdana"/>
              <a:sym typeface="Verdana"/>
            </a:endParaRPr>
          </a:p>
        </p:txBody>
      </p:sp>
      <p:pic>
        <p:nvPicPr>
          <p:cNvPr id="532" name="Shape 532"/>
          <p:cNvPicPr preferRelativeResize="0"/>
          <p:nvPr/>
        </p:nvPicPr>
        <p:blipFill>
          <a:blip r:embed="rId3">
            <a:alphaModFix/>
          </a:blip>
          <a:stretch>
            <a:fillRect/>
          </a:stretch>
        </p:blipFill>
        <p:spPr>
          <a:xfrm>
            <a:off x="817199" y="1600199"/>
            <a:ext cx="5861233" cy="4525975"/>
          </a:xfrm>
          <a:prstGeom prst="rect">
            <a:avLst/>
          </a:prstGeom>
          <a:noFill/>
          <a:ln w="38100">
            <a:solidFill>
              <a:schemeClr val="accent1">
                <a:lumMod val="75000"/>
              </a:schemeClr>
            </a:solidFill>
            <a:prstDash val="sysDash"/>
          </a:ln>
        </p:spPr>
      </p:pic>
      <p:sp>
        <p:nvSpPr>
          <p:cNvPr id="3" name="TextBox 2"/>
          <p:cNvSpPr txBox="1"/>
          <p:nvPr/>
        </p:nvSpPr>
        <p:spPr>
          <a:xfrm>
            <a:off x="7463790" y="2891790"/>
            <a:ext cx="1617751" cy="2031325"/>
          </a:xfrm>
          <a:prstGeom prst="rect">
            <a:avLst/>
          </a:prstGeom>
          <a:noFill/>
        </p:spPr>
        <p:txBody>
          <a:bodyPr wrap="none" rtlCol="0">
            <a:spAutoFit/>
          </a:bodyPr>
          <a:lstStyle/>
          <a:p>
            <a:r>
              <a:rPr lang="en-US" dirty="0"/>
              <a:t>From the 1905 </a:t>
            </a:r>
          </a:p>
          <a:p>
            <a:r>
              <a:rPr lang="en-US" dirty="0"/>
              <a:t>“Bulletin of </a:t>
            </a:r>
          </a:p>
          <a:p>
            <a:r>
              <a:rPr lang="en-US" dirty="0"/>
              <a:t>Pharmacy”.  </a:t>
            </a:r>
          </a:p>
          <a:p>
            <a:endParaRPr lang="en-US" dirty="0"/>
          </a:p>
          <a:p>
            <a:r>
              <a:rPr lang="en-US" dirty="0"/>
              <a:t>Frank M. Hall was</a:t>
            </a:r>
          </a:p>
          <a:p>
            <a:r>
              <a:rPr lang="en-US" dirty="0"/>
              <a:t>one of Denver’s</a:t>
            </a:r>
          </a:p>
          <a:p>
            <a:r>
              <a:rPr lang="en-US" dirty="0"/>
              <a:t>original </a:t>
            </a:r>
          </a:p>
          <a:p>
            <a:r>
              <a:rPr lang="en-US" dirty="0"/>
              <a:t>pharmacists.</a:t>
            </a:r>
          </a:p>
          <a:p>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Shape 5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539E"/>
              </a:buClr>
              <a:buSzPts val="4000"/>
              <a:buFont typeface="Verdana"/>
              <a:buNone/>
            </a:pPr>
            <a:r>
              <a:rPr lang="en-US" dirty="0"/>
              <a:t>T.K. Pharmacy</a:t>
            </a:r>
            <a:endParaRPr sz="4000" b="0" i="0" u="none" strike="noStrike" cap="none" dirty="0">
              <a:solidFill>
                <a:srgbClr val="00539E"/>
              </a:solidFill>
              <a:latin typeface="Verdana"/>
              <a:ea typeface="Verdana"/>
              <a:cs typeface="Verdana"/>
              <a:sym typeface="Verdana"/>
            </a:endParaRPr>
          </a:p>
        </p:txBody>
      </p:sp>
      <p:sp>
        <p:nvSpPr>
          <p:cNvPr id="538" name="Shape 538"/>
          <p:cNvSpPr txBox="1">
            <a:spLocks noGrp="1"/>
          </p:cNvSpPr>
          <p:nvPr>
            <p:ph type="body" idx="1"/>
          </p:nvPr>
        </p:nvSpPr>
        <p:spPr>
          <a:xfrm>
            <a:off x="934064" y="1600200"/>
            <a:ext cx="7752735" cy="4525963"/>
          </a:xfrm>
          <a:prstGeom prst="rect">
            <a:avLst/>
          </a:prstGeom>
          <a:noFill/>
          <a:ln>
            <a:noFill/>
          </a:ln>
        </p:spPr>
        <p:txBody>
          <a:bodyPr spcFirstLastPara="1" wrap="square" lIns="91425" tIns="45700" rIns="91425" bIns="45700" anchor="t" anchorCtr="0">
            <a:noAutofit/>
          </a:bodyPr>
          <a:lstStyle/>
          <a:p>
            <a:pPr marL="342900" marR="0" lvl="0" indent="-200660" algn="l" rtl="0">
              <a:lnSpc>
                <a:spcPct val="150000"/>
              </a:lnSpc>
              <a:spcBef>
                <a:spcPts val="0"/>
              </a:spcBef>
              <a:spcAft>
                <a:spcPts val="0"/>
              </a:spcAft>
              <a:buClr>
                <a:srgbClr val="E79805"/>
              </a:buClr>
              <a:buSzPts val="2240"/>
              <a:buFont typeface="Noto Sans Symbols"/>
              <a:buNone/>
            </a:pPr>
            <a:r>
              <a:rPr lang="en-US"/>
              <a:t> </a:t>
            </a:r>
            <a:endParaRPr sz="2800" b="0" i="0" u="none" strike="noStrike" cap="none">
              <a:solidFill>
                <a:srgbClr val="595959"/>
              </a:solidFill>
              <a:latin typeface="Verdana"/>
              <a:ea typeface="Verdana"/>
              <a:cs typeface="Verdana"/>
              <a:sym typeface="Verdana"/>
            </a:endParaRPr>
          </a:p>
        </p:txBody>
      </p:sp>
      <p:pic>
        <p:nvPicPr>
          <p:cNvPr id="539" name="Shape 539"/>
          <p:cNvPicPr preferRelativeResize="0"/>
          <p:nvPr/>
        </p:nvPicPr>
        <p:blipFill>
          <a:blip r:embed="rId3">
            <a:alphaModFix/>
          </a:blip>
          <a:stretch>
            <a:fillRect/>
          </a:stretch>
        </p:blipFill>
        <p:spPr>
          <a:xfrm>
            <a:off x="1162666" y="1417650"/>
            <a:ext cx="5930758" cy="4784000"/>
          </a:xfrm>
          <a:prstGeom prst="rect">
            <a:avLst/>
          </a:prstGeom>
          <a:noFill/>
          <a:ln w="38100">
            <a:solidFill>
              <a:schemeClr val="accent1">
                <a:lumMod val="75000"/>
              </a:schemeClr>
            </a:solidFill>
          </a:ln>
        </p:spPr>
      </p:pic>
      <p:sp>
        <p:nvSpPr>
          <p:cNvPr id="5" name="Down Arrow 4"/>
          <p:cNvSpPr/>
          <p:nvPr/>
        </p:nvSpPr>
        <p:spPr>
          <a:xfrm>
            <a:off x="2772918" y="1472514"/>
            <a:ext cx="242316" cy="978408"/>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1817370"/>
            <a:ext cx="1588897" cy="307777"/>
          </a:xfrm>
          <a:prstGeom prst="rect">
            <a:avLst/>
          </a:prstGeom>
          <a:noFill/>
        </p:spPr>
        <p:txBody>
          <a:bodyPr wrap="none" rtlCol="0">
            <a:spAutoFit/>
          </a:bodyPr>
          <a:lstStyle/>
          <a:p>
            <a:r>
              <a:rPr lang="en-US" dirty="0"/>
              <a:t>F.M. Hall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499522"/>
            <a:ext cx="7772400" cy="2272378"/>
          </a:xfrm>
        </p:spPr>
        <p:txBody>
          <a:bodyPr/>
          <a:lstStyle/>
          <a:p>
            <a:r>
              <a:rPr lang="en-US" dirty="0"/>
              <a:t> </a:t>
            </a:r>
          </a:p>
        </p:txBody>
      </p:sp>
      <p:sp>
        <p:nvSpPr>
          <p:cNvPr id="5" name="Subtitle 4"/>
          <p:cNvSpPr>
            <a:spLocks noGrp="1"/>
          </p:cNvSpPr>
          <p:nvPr>
            <p:ph type="subTitle" idx="1"/>
          </p:nvPr>
        </p:nvSpPr>
        <p:spPr>
          <a:xfrm>
            <a:off x="880110" y="4389120"/>
            <a:ext cx="7501890" cy="1508760"/>
          </a:xfrm>
        </p:spPr>
        <p:txBody>
          <a:bodyPr>
            <a:normAutofit lnSpcReduction="10000"/>
          </a:bodyPr>
          <a:lstStyle/>
          <a:p>
            <a:r>
              <a:rPr lang="en-US" i="1" u="sng" dirty="0">
                <a:solidFill>
                  <a:srgbClr val="FFC000"/>
                </a:solidFill>
                <a:effectLst>
                  <a:outerShdw blurRad="38100" dist="38100" dir="2700000" algn="tl">
                    <a:srgbClr val="000000">
                      <a:alpha val="43137"/>
                    </a:srgbClr>
                  </a:outerShdw>
                </a:effectLst>
              </a:rPr>
              <a:t>Why</a:t>
            </a:r>
            <a:r>
              <a:rPr lang="en-US" i="1" dirty="0">
                <a:solidFill>
                  <a:srgbClr val="FFC000"/>
                </a:solidFill>
                <a:effectLst>
                  <a:outerShdw blurRad="38100" dist="38100" dir="2700000" algn="tl">
                    <a:srgbClr val="000000">
                      <a:alpha val="43137"/>
                    </a:srgbClr>
                  </a:outerShdw>
                </a:effectLst>
              </a:rPr>
              <a:t> and </a:t>
            </a:r>
            <a:r>
              <a:rPr lang="en-US" i="1" u="sng" dirty="0">
                <a:solidFill>
                  <a:srgbClr val="FFC000"/>
                </a:solidFill>
                <a:effectLst>
                  <a:outerShdw blurRad="38100" dist="38100" dir="2700000" algn="tl">
                    <a:srgbClr val="000000">
                      <a:alpha val="43137"/>
                    </a:srgbClr>
                  </a:outerShdw>
                </a:effectLst>
              </a:rPr>
              <a:t>How</a:t>
            </a:r>
            <a:r>
              <a:rPr lang="en-US" i="1" dirty="0">
                <a:solidFill>
                  <a:srgbClr val="FFC000"/>
                </a:solidFill>
                <a:effectLst>
                  <a:outerShdw blurRad="38100" dist="38100" dir="2700000" algn="tl">
                    <a:srgbClr val="000000">
                      <a:alpha val="43137"/>
                    </a:srgbClr>
                  </a:outerShdw>
                </a:effectLst>
              </a:rPr>
              <a:t> did Yutaka “</a:t>
            </a:r>
            <a:r>
              <a:rPr lang="en-US" i="1" dirty="0" err="1">
                <a:solidFill>
                  <a:srgbClr val="FFC000"/>
                </a:solidFill>
                <a:effectLst>
                  <a:outerShdw blurRad="38100" dist="38100" dir="2700000" algn="tl">
                    <a:srgbClr val="000000">
                      <a:alpha val="43137"/>
                    </a:srgbClr>
                  </a:outerShdw>
                </a:effectLst>
              </a:rPr>
              <a:t>Tak</a:t>
            </a:r>
            <a:r>
              <a:rPr lang="en-US" i="1" dirty="0">
                <a:solidFill>
                  <a:srgbClr val="FFC000"/>
                </a:solidFill>
                <a:effectLst>
                  <a:outerShdw blurRad="38100" dist="38100" dir="2700000" algn="tl">
                    <a:srgbClr val="000000">
                      <a:alpha val="43137"/>
                    </a:srgbClr>
                  </a:outerShdw>
                </a:effectLst>
              </a:rPr>
              <a:t>” </a:t>
            </a:r>
            <a:r>
              <a:rPr lang="en-US" i="1" dirty="0" err="1">
                <a:solidFill>
                  <a:srgbClr val="FFC000"/>
                </a:solidFill>
                <a:effectLst>
                  <a:outerShdw blurRad="38100" dist="38100" dir="2700000" algn="tl">
                    <a:srgbClr val="000000">
                      <a:alpha val="43137"/>
                    </a:srgbClr>
                  </a:outerShdw>
                </a:effectLst>
              </a:rPr>
              <a:t>Terasaki</a:t>
            </a:r>
            <a:r>
              <a:rPr lang="en-US" i="1" dirty="0">
                <a:solidFill>
                  <a:srgbClr val="FFC000"/>
                </a:solidFill>
                <a:effectLst>
                  <a:outerShdw blurRad="38100" dist="38100" dir="2700000" algn="tl">
                    <a:srgbClr val="000000">
                      <a:alpha val="43137"/>
                    </a:srgbClr>
                  </a:outerShdw>
                </a:effectLst>
              </a:rPr>
              <a:t> Provide Pharmacy Services to Japanese Americans in the Camps?</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2" y="1291590"/>
            <a:ext cx="7229475" cy="2651760"/>
          </a:xfrm>
          <a:prstGeom prst="rect">
            <a:avLst/>
          </a:prstGeom>
          <a:noFill/>
          <a:ln w="38100">
            <a:solidFill>
              <a:srgbClr val="0C1BA6"/>
            </a:solidFill>
            <a:prstDash val="sysDot"/>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426058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1800" dirty="0"/>
              <a:t>Letters and Postcards arrived near and far, from Japanese Americans scattered in the camps across the nation</a:t>
            </a:r>
            <a:endParaRPr sz="1800" dirty="0"/>
          </a:p>
        </p:txBody>
      </p:sp>
      <p:sp>
        <p:nvSpPr>
          <p:cNvPr id="577" name="Shape 577"/>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578" name="Shape 578"/>
          <p:cNvPicPr preferRelativeResize="0"/>
          <p:nvPr/>
        </p:nvPicPr>
        <p:blipFill>
          <a:blip r:embed="rId3">
            <a:alphaModFix/>
          </a:blip>
          <a:stretch>
            <a:fillRect/>
          </a:stretch>
        </p:blipFill>
        <p:spPr>
          <a:xfrm>
            <a:off x="552363" y="1726513"/>
            <a:ext cx="7517749" cy="4162425"/>
          </a:xfrm>
          <a:prstGeom prst="rect">
            <a:avLst/>
          </a:prstGeom>
          <a:noFill/>
          <a:ln w="38100">
            <a:solidFill>
              <a:schemeClr val="accent1">
                <a:lumMod val="75000"/>
              </a:schemeClr>
            </a:solidFill>
          </a:ln>
        </p:spPr>
      </p:pic>
      <p:sp>
        <p:nvSpPr>
          <p:cNvPr id="2" name="Right Arrow 1"/>
          <p:cNvSpPr/>
          <p:nvPr/>
        </p:nvSpPr>
        <p:spPr>
          <a:xfrm>
            <a:off x="202019" y="3807725"/>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7846720" y="1871330"/>
            <a:ext cx="1190953" cy="808073"/>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9/23/1943</a:t>
            </a:r>
          </a:p>
          <a:p>
            <a:pPr algn="ctr"/>
            <a:r>
              <a:rPr lang="en-US" dirty="0">
                <a:solidFill>
                  <a:schemeClr val="tx1"/>
                </a:solidFill>
              </a:rPr>
              <a:t>postmark</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68362"/>
          </a:xfrm>
        </p:spPr>
        <p:txBody>
          <a:bodyPr>
            <a:normAutofit fontScale="90000"/>
          </a:bodyPr>
          <a:lstStyle/>
          <a:p>
            <a:r>
              <a:rPr lang="en-US" sz="2800" dirty="0">
                <a:solidFill>
                  <a:srgbClr val="0070C0"/>
                </a:solidFill>
                <a:effectLst>
                  <a:outerShdw blurRad="38100" dist="38100" dir="2700000" algn="tl">
                    <a:srgbClr val="000000">
                      <a:alpha val="43137"/>
                    </a:srgbClr>
                  </a:outerShdw>
                </a:effectLst>
              </a:rPr>
              <a:t>Common Postmark on Correspondence </a:t>
            </a:r>
            <a:r>
              <a:rPr lang="en-US" sz="2800" dirty="0" err="1">
                <a:solidFill>
                  <a:srgbClr val="0070C0"/>
                </a:solidFill>
                <a:effectLst>
                  <a:outerShdw blurRad="38100" dist="38100" dir="2700000" algn="tl">
                    <a:srgbClr val="000000">
                      <a:alpha val="43137"/>
                    </a:srgbClr>
                  </a:outerShdw>
                </a:effectLst>
              </a:rPr>
              <a:t>Tak</a:t>
            </a:r>
            <a:r>
              <a:rPr lang="en-US" sz="2800" dirty="0">
                <a:solidFill>
                  <a:srgbClr val="0070C0"/>
                </a:solidFill>
                <a:effectLst>
                  <a:outerShdw blurRad="38100" dist="38100" dir="2700000" algn="tl">
                    <a:srgbClr val="000000">
                      <a:alpha val="43137"/>
                    </a:srgbClr>
                  </a:outerShdw>
                </a:effectLst>
              </a:rPr>
              <a:t> </a:t>
            </a:r>
            <a:r>
              <a:rPr lang="en-US" sz="2800" dirty="0" err="1">
                <a:solidFill>
                  <a:srgbClr val="0070C0"/>
                </a:solidFill>
                <a:effectLst>
                  <a:outerShdw blurRad="38100" dist="38100" dir="2700000" algn="tl">
                    <a:srgbClr val="000000">
                      <a:alpha val="43137"/>
                    </a:srgbClr>
                  </a:outerShdw>
                </a:effectLst>
              </a:rPr>
              <a:t>Terasaki</a:t>
            </a:r>
            <a:r>
              <a:rPr lang="en-US" sz="2800" dirty="0">
                <a:solidFill>
                  <a:srgbClr val="0070C0"/>
                </a:solidFill>
                <a:effectLst>
                  <a:outerShdw blurRad="38100" dist="38100" dir="2700000" algn="tl">
                    <a:srgbClr val="000000">
                      <a:alpha val="43137"/>
                    </a:srgbClr>
                  </a:outerShdw>
                </a:effectLst>
              </a:rPr>
              <a:t> Received</a:t>
            </a:r>
          </a:p>
        </p:txBody>
      </p:sp>
      <p:sp>
        <p:nvSpPr>
          <p:cNvPr id="5" name="Text Placeholder 4"/>
          <p:cNvSpPr>
            <a:spLocks noGrp="1"/>
          </p:cNvSpPr>
          <p:nvPr>
            <p:ph type="body" idx="1"/>
          </p:nvPr>
        </p:nvSpPr>
        <p:spPr/>
        <p:txBody>
          <a:bodyPr/>
          <a:lstStyle/>
          <a:p>
            <a:pPr marL="86360" indent="0">
              <a:buNone/>
            </a:pPr>
            <a:r>
              <a:rPr lang="en-US" dirty="0"/>
              <a:t> </a:t>
            </a:r>
          </a:p>
        </p:txBody>
      </p:sp>
      <p:pic>
        <p:nvPicPr>
          <p:cNvPr id="8194" name="Picture 2" descr="C:\Users\Undeberg\Pictures\When Pharmacy Goes to War Images\detained enemy alien sta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309" y="1219200"/>
            <a:ext cx="6137909" cy="4744458"/>
          </a:xfrm>
          <a:prstGeom prst="rect">
            <a:avLst/>
          </a:prstGeom>
          <a:noFill/>
          <a:ln w="38100">
            <a:solidFill>
              <a:schemeClr val="tx1"/>
            </a:solidFill>
            <a:prstDash val="dash"/>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821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773" y="200210"/>
            <a:ext cx="8304028" cy="544069"/>
          </a:xfrm>
        </p:spPr>
        <p:txBody>
          <a:bodyPr/>
          <a:lstStyle/>
          <a:p>
            <a:r>
              <a:rPr lang="en-US" sz="2400" dirty="0">
                <a:effectLst>
                  <a:outerShdw blurRad="38100" dist="38100" dir="2700000" algn="tl">
                    <a:srgbClr val="000000">
                      <a:alpha val="43137"/>
                    </a:srgbClr>
                  </a:outerShdw>
                </a:effectLst>
              </a:rPr>
              <a:t>The Letters Began the Same:  “Dear </a:t>
            </a:r>
            <a:r>
              <a:rPr lang="en-US" sz="2400" dirty="0" err="1">
                <a:effectLst>
                  <a:outerShdw blurRad="38100" dist="38100" dir="2700000" algn="tl">
                    <a:srgbClr val="000000">
                      <a:alpha val="43137"/>
                    </a:srgbClr>
                  </a:outerShdw>
                </a:effectLst>
              </a:rPr>
              <a:t>Tak</a:t>
            </a:r>
            <a:r>
              <a:rPr lang="en-US" sz="2400" dirty="0">
                <a:effectLst>
                  <a:outerShdw blurRad="38100" dist="38100" dir="2700000" algn="tl">
                    <a:srgbClr val="000000">
                      <a:alpha val="43137"/>
                    </a:srgbClr>
                  </a:outerShdw>
                </a:effectLst>
              </a:rPr>
              <a:t>…”</a:t>
            </a:r>
          </a:p>
        </p:txBody>
      </p:sp>
      <p:sp>
        <p:nvSpPr>
          <p:cNvPr id="5" name="Text Placeholder 4"/>
          <p:cNvSpPr>
            <a:spLocks noGrp="1"/>
          </p:cNvSpPr>
          <p:nvPr>
            <p:ph type="body" idx="1"/>
          </p:nvPr>
        </p:nvSpPr>
        <p:spPr/>
        <p:txBody>
          <a:bodyPr/>
          <a:lstStyle/>
          <a:p>
            <a:pPr lvl="1"/>
            <a:endParaRPr lang="en-US" dirty="0">
              <a:solidFill>
                <a:srgbClr val="FF0000"/>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090282" y="-493429"/>
            <a:ext cx="4995329" cy="7814931"/>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Right Arrow 1"/>
          <p:cNvSpPr/>
          <p:nvPr/>
        </p:nvSpPr>
        <p:spPr>
          <a:xfrm>
            <a:off x="191386" y="820680"/>
            <a:ext cx="765544"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p:cNvSpPr/>
          <p:nvPr/>
        </p:nvSpPr>
        <p:spPr>
          <a:xfrm>
            <a:off x="0" y="4497572"/>
            <a:ext cx="1669418" cy="1414129"/>
          </a:xfrm>
          <a:prstGeom prst="rightArrow">
            <a:avLst>
              <a:gd name="adj1" fmla="val 100000"/>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C1BA6"/>
                </a:solidFill>
              </a:rPr>
              <a:t>10/18/1943</a:t>
            </a:r>
          </a:p>
        </p:txBody>
      </p:sp>
    </p:spTree>
    <p:extLst>
      <p:ext uri="{BB962C8B-B14F-4D97-AF65-F5344CB8AC3E}">
        <p14:creationId xmlns:p14="http://schemas.microsoft.com/office/powerpoint/2010/main" val="2399083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457200" y="274638"/>
            <a:ext cx="8229600" cy="262572"/>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dirty="0"/>
              <a:t>  </a:t>
            </a:r>
            <a:endParaRPr dirty="0"/>
          </a:p>
        </p:txBody>
      </p:sp>
      <p:sp>
        <p:nvSpPr>
          <p:cNvPr id="593" name="Shape 593"/>
          <p:cNvSpPr txBox="1">
            <a:spLocks noGrp="1"/>
          </p:cNvSpPr>
          <p:nvPr>
            <p:ph type="body" idx="1"/>
          </p:nvPr>
        </p:nvSpPr>
        <p:spPr>
          <a:xfrm>
            <a:off x="934189" y="1620675"/>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594" name="Shape 594"/>
          <p:cNvPicPr preferRelativeResize="0"/>
          <p:nvPr/>
        </p:nvPicPr>
        <p:blipFill>
          <a:blip r:embed="rId3">
            <a:alphaModFix/>
          </a:blip>
          <a:stretch>
            <a:fillRect/>
          </a:stretch>
        </p:blipFill>
        <p:spPr>
          <a:xfrm>
            <a:off x="420359" y="647757"/>
            <a:ext cx="6694724" cy="4637451"/>
          </a:xfrm>
          <a:prstGeom prst="rect">
            <a:avLst/>
          </a:prstGeom>
          <a:noFill/>
          <a:ln w="38100">
            <a:solidFill>
              <a:schemeClr val="accent1">
                <a:lumMod val="75000"/>
              </a:schemeClr>
            </a:solidFill>
          </a:ln>
        </p:spPr>
      </p:pic>
      <p:sp>
        <p:nvSpPr>
          <p:cNvPr id="2" name="Left Arrow 1"/>
          <p:cNvSpPr/>
          <p:nvPr/>
        </p:nvSpPr>
        <p:spPr>
          <a:xfrm>
            <a:off x="6868634" y="2103012"/>
            <a:ext cx="2200938" cy="863471"/>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Note handwritten in Japanese 4/21/1943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70" name="Shape 570"/>
          <p:cNvPicPr preferRelativeResize="0"/>
          <p:nvPr/>
        </p:nvPicPr>
        <p:blipFill>
          <a:blip r:embed="rId3">
            <a:alphaModFix/>
          </a:blip>
          <a:stretch>
            <a:fillRect/>
          </a:stretch>
        </p:blipFill>
        <p:spPr>
          <a:xfrm>
            <a:off x="893136" y="1236896"/>
            <a:ext cx="7690440" cy="4629150"/>
          </a:xfrm>
          <a:prstGeom prst="rect">
            <a:avLst/>
          </a:prstGeom>
          <a:solidFill>
            <a:schemeClr val="accent2"/>
          </a:solidFill>
          <a:ln w="38100">
            <a:solidFill>
              <a:schemeClr val="accent1">
                <a:lumMod val="75000"/>
              </a:schemeClr>
            </a:solidFill>
          </a:ln>
        </p:spPr>
      </p:pic>
      <p:sp>
        <p:nvSpPr>
          <p:cNvPr id="568" name="Shape 568"/>
          <p:cNvSpPr txBox="1">
            <a:spLocks noGrp="1"/>
          </p:cNvSpPr>
          <p:nvPr>
            <p:ph type="title"/>
          </p:nvPr>
        </p:nvSpPr>
        <p:spPr>
          <a:xfrm>
            <a:off x="457200" y="274638"/>
            <a:ext cx="8229600" cy="852413"/>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1800" i="1">
                <a:solidFill>
                  <a:srgbClr val="0C1BA6"/>
                </a:solidFill>
                <a:effectLst>
                  <a:outerShdw blurRad="38100" dist="38100" dir="2700000" algn="tl">
                    <a:srgbClr val="000000">
                      <a:alpha val="43137"/>
                    </a:srgbClr>
                  </a:outerShdw>
                </a:effectLst>
              </a:rPr>
              <a:t>“I saw your advertisement in the Colorado Times today and I was very much relieved.”</a:t>
            </a:r>
            <a:endParaRPr sz="1800" i="1">
              <a:solidFill>
                <a:srgbClr val="0C1BA6"/>
              </a:solidFill>
              <a:effectLst>
                <a:outerShdw blurRad="38100" dist="38100" dir="2700000" algn="tl">
                  <a:srgbClr val="000000">
                    <a:alpha val="43137"/>
                  </a:srgbClr>
                </a:outerShdw>
              </a:effectLst>
            </a:endParaRPr>
          </a:p>
        </p:txBody>
      </p:sp>
      <p:sp>
        <p:nvSpPr>
          <p:cNvPr id="2" name="Right Arrow 1"/>
          <p:cNvSpPr/>
          <p:nvPr/>
        </p:nvSpPr>
        <p:spPr>
          <a:xfrm>
            <a:off x="95693" y="2052083"/>
            <a:ext cx="978408" cy="47846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42900" y="4903470"/>
            <a:ext cx="4033476" cy="523220"/>
          </a:xfrm>
          <a:prstGeom prst="rect">
            <a:avLst/>
          </a:prstGeom>
          <a:noFill/>
        </p:spPr>
        <p:txBody>
          <a:bodyPr wrap="none" rtlCol="0">
            <a:spAutoFit/>
          </a:bodyPr>
          <a:lstStyle/>
          <a:p>
            <a:r>
              <a:rPr lang="en-US" dirty="0"/>
              <a:t>“I saw your advertisement in the Colorado Times</a:t>
            </a:r>
          </a:p>
          <a:p>
            <a:r>
              <a:rPr lang="en-US" dirty="0"/>
              <a:t>today and was very much relieved….”</a:t>
            </a:r>
          </a:p>
        </p:txBody>
      </p:sp>
      <p:sp>
        <p:nvSpPr>
          <p:cNvPr id="5" name="TextBox 4"/>
          <p:cNvSpPr txBox="1"/>
          <p:nvPr/>
        </p:nvSpPr>
        <p:spPr>
          <a:xfrm>
            <a:off x="2834640" y="6096000"/>
            <a:ext cx="3738524" cy="307777"/>
          </a:xfrm>
          <a:prstGeom prst="rect">
            <a:avLst/>
          </a:prstGeom>
          <a:noFill/>
        </p:spPr>
        <p:txBody>
          <a:bodyPr wrap="none" rtlCol="0">
            <a:spAutoFit/>
          </a:bodyPr>
          <a:lstStyle/>
          <a:p>
            <a:r>
              <a:rPr lang="en-US" dirty="0"/>
              <a:t>From Gila W.R.A. (War Relocation Authority)</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sp>
        <p:nvSpPr>
          <p:cNvPr id="5" name="Text Placeholder 4"/>
          <p:cNvSpPr>
            <a:spLocks noGrp="1"/>
          </p:cNvSpPr>
          <p:nvPr>
            <p:ph type="body" idx="1"/>
          </p:nvPr>
        </p:nvSpPr>
        <p:spPr/>
        <p:txBody>
          <a:bodyPr/>
          <a:lstStyle/>
          <a:p>
            <a:pPr marL="86360" indent="0">
              <a:buNone/>
            </a:pPr>
            <a:r>
              <a:rPr lang="en-US" dirty="0"/>
              <a:t> </a:t>
            </a:r>
          </a:p>
        </p:txBody>
      </p:sp>
      <p:pic>
        <p:nvPicPr>
          <p:cNvPr id="9218" name="Picture 2" descr="C:\Users\Undeberg\Pictures\When Pharmacy Goes to War Images\Advertisement in Rocky Shimp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711" y="910479"/>
            <a:ext cx="6206490" cy="5178663"/>
          </a:xfrm>
          <a:prstGeom prst="rect">
            <a:avLst/>
          </a:prstGeom>
          <a:noFill/>
          <a:ln w="38100">
            <a:solidFill>
              <a:schemeClr val="tx1"/>
            </a:solidFill>
            <a:prstDash val="dash"/>
          </a:ln>
          <a:extLst>
            <a:ext uri="{909E8E84-426E-40DD-AFC4-6F175D3DCCD1}">
              <a14:hiddenFill xmlns:a14="http://schemas.microsoft.com/office/drawing/2010/main">
                <a:solidFill>
                  <a:srgbClr val="FFFFFF"/>
                </a:solidFill>
              </a14:hiddenFill>
            </a:ext>
          </a:extLst>
        </p:spPr>
      </p:pic>
      <p:sp>
        <p:nvSpPr>
          <p:cNvPr id="3" name="Left Arrow 2"/>
          <p:cNvSpPr/>
          <p:nvPr/>
        </p:nvSpPr>
        <p:spPr>
          <a:xfrm>
            <a:off x="7403592" y="2782062"/>
            <a:ext cx="1588008"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effectLst>
                  <a:outerShdw blurRad="38100" dist="38100" dir="2700000" algn="tl">
                    <a:srgbClr val="000000">
                      <a:alpha val="43137"/>
                    </a:srgbClr>
                  </a:outerShdw>
                </a:effectLst>
              </a:rPr>
              <a:t>“Rocky </a:t>
            </a:r>
            <a:r>
              <a:rPr lang="en-US" sz="1400" dirty="0" err="1">
                <a:solidFill>
                  <a:schemeClr val="tx1"/>
                </a:solidFill>
                <a:effectLst>
                  <a:outerShdw blurRad="38100" dist="38100" dir="2700000" algn="tl">
                    <a:srgbClr val="000000">
                      <a:alpha val="43137"/>
                    </a:srgbClr>
                  </a:outerShdw>
                </a:effectLst>
              </a:rPr>
              <a:t>Shimpo</a:t>
            </a:r>
            <a:r>
              <a:rPr lang="en-US" sz="1400" dirty="0">
                <a:solidFill>
                  <a:schemeClr val="tx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7139060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251142"/>
          </a:xfrm>
        </p:spPr>
        <p:txBody>
          <a:bodyPr>
            <a:normAutofit fontScale="90000"/>
          </a:bodyPr>
          <a:lstStyle/>
          <a:p>
            <a:r>
              <a:rPr lang="en-US" dirty="0"/>
              <a:t> </a:t>
            </a:r>
          </a:p>
        </p:txBody>
      </p:sp>
      <p:sp>
        <p:nvSpPr>
          <p:cNvPr id="5" name="Text Placeholder 4"/>
          <p:cNvSpPr>
            <a:spLocks noGrp="1"/>
          </p:cNvSpPr>
          <p:nvPr>
            <p:ph type="body" idx="1"/>
          </p:nvPr>
        </p:nvSpPr>
        <p:spPr>
          <a:xfrm>
            <a:off x="934064" y="400050"/>
            <a:ext cx="7752735" cy="5726113"/>
          </a:xfrm>
        </p:spPr>
        <p:txBody>
          <a:bodyPr/>
          <a:lstStyle/>
          <a:p>
            <a:pPr marL="86360" indent="0">
              <a:buNone/>
            </a:pPr>
            <a:r>
              <a:rPr lang="en-US" dirty="0"/>
              <a:t> </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374060"/>
            <a:ext cx="7549105" cy="5500959"/>
          </a:xfrm>
          <a:prstGeom prst="rect">
            <a:avLst/>
          </a:prstGeom>
          <a:noFill/>
          <a:ln w="38100">
            <a:solidFill>
              <a:srgbClr val="0C1BA6"/>
            </a:solidFill>
            <a:prstDash val="dash"/>
            <a:miter lim="800000"/>
            <a:headEnd/>
            <a:tailEnd/>
          </a:ln>
          <a:extLst>
            <a:ext uri="{909E8E84-426E-40DD-AFC4-6F175D3DCCD1}">
              <a14:hiddenFill xmlns:a14="http://schemas.microsoft.com/office/drawing/2010/main">
                <a:solidFill>
                  <a:schemeClr val="accent1"/>
                </a:solidFill>
              </a14:hiddenFill>
            </a:ext>
          </a:extLst>
        </p:spPr>
      </p:pic>
      <p:sp>
        <p:nvSpPr>
          <p:cNvPr id="6" name="Right Arrow 5"/>
          <p:cNvSpPr/>
          <p:nvPr/>
        </p:nvSpPr>
        <p:spPr>
          <a:xfrm>
            <a:off x="377190" y="3351276"/>
            <a:ext cx="1703070"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1943</a:t>
            </a:r>
          </a:p>
        </p:txBody>
      </p:sp>
    </p:spTree>
    <p:extLst>
      <p:ext uri="{BB962C8B-B14F-4D97-AF65-F5344CB8AC3E}">
        <p14:creationId xmlns:p14="http://schemas.microsoft.com/office/powerpoint/2010/main" val="3649304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6832"/>
          </a:xfrm>
        </p:spPr>
        <p:txBody>
          <a:bodyPr/>
          <a:lstStyle/>
          <a:p>
            <a:r>
              <a:rPr lang="en-US" dirty="0"/>
              <a:t> </a:t>
            </a:r>
          </a:p>
        </p:txBody>
      </p:sp>
      <p:sp>
        <p:nvSpPr>
          <p:cNvPr id="5" name="Text Placeholder 4"/>
          <p:cNvSpPr>
            <a:spLocks noGrp="1"/>
          </p:cNvSpPr>
          <p:nvPr>
            <p:ph type="body" idx="1"/>
          </p:nvPr>
        </p:nvSpPr>
        <p:spPr/>
        <p:txBody>
          <a:bodyPr/>
          <a:lstStyle/>
          <a:p>
            <a:pPr marL="86360" indent="0">
              <a:buNone/>
            </a:pPr>
            <a:r>
              <a:rPr lang="en-US" dirty="0"/>
              <a:t> </a:t>
            </a:r>
          </a:p>
        </p:txBody>
      </p:sp>
      <p:pic>
        <p:nvPicPr>
          <p:cNvPr id="6147" name="Picture 3" descr="C:\Users\Undeberg\Pictures\When Pharmacy Goes to War Images\Exec Order 9066 posting and instructio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966788"/>
            <a:ext cx="8515350" cy="49244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4325" y="1062990"/>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60044" y="1041556"/>
            <a:ext cx="817245" cy="45053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852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1600" dirty="0"/>
              <a:t>From George Hashimoto, addressed from</a:t>
            </a:r>
            <a:br>
              <a:rPr lang="en-US" sz="1600" dirty="0"/>
            </a:br>
            <a:r>
              <a:rPr lang="en-US" sz="1600" dirty="0"/>
              <a:t>Butte Hospital, Rivers, Arizona, Ward D</a:t>
            </a:r>
            <a:br>
              <a:rPr lang="en-US" sz="1600" dirty="0"/>
            </a:br>
            <a:r>
              <a:rPr lang="en-US" sz="1600" dirty="0"/>
              <a:t>(Gila River Internment Camp)</a:t>
            </a:r>
            <a:endParaRPr sz="1600" dirty="0"/>
          </a:p>
        </p:txBody>
      </p:sp>
      <p:sp>
        <p:nvSpPr>
          <p:cNvPr id="585" name="Shape 585"/>
          <p:cNvSpPr txBox="1">
            <a:spLocks noGrp="1"/>
          </p:cNvSpPr>
          <p:nvPr>
            <p:ph type="body" idx="1"/>
          </p:nvPr>
        </p:nvSpPr>
        <p:spPr>
          <a:xfrm>
            <a:off x="499730" y="1600200"/>
            <a:ext cx="3938345"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sz="1800" dirty="0" err="1">
                <a:effectLst>
                  <a:outerShdw blurRad="38100" dist="38100" dir="2700000" algn="tl">
                    <a:srgbClr val="000000">
                      <a:alpha val="43137"/>
                    </a:srgbClr>
                  </a:outerShdw>
                </a:effectLst>
              </a:rPr>
              <a:t>Irradol</a:t>
            </a:r>
            <a:r>
              <a:rPr lang="en-US" sz="1800" dirty="0">
                <a:effectLst>
                  <a:outerShdw blurRad="38100" dist="38100" dir="2700000" algn="tl">
                    <a:srgbClr val="000000">
                      <a:alpha val="43137"/>
                    </a:srgbClr>
                  </a:outerShdw>
                </a:effectLst>
              </a:rPr>
              <a:t> A:</a:t>
            </a:r>
          </a:p>
          <a:p>
            <a:pPr marL="0" lvl="0" indent="0">
              <a:spcBef>
                <a:spcPts val="0"/>
              </a:spcBef>
              <a:spcAft>
                <a:spcPts val="0"/>
              </a:spcAft>
              <a:buNone/>
            </a:pPr>
            <a:r>
              <a:rPr lang="en-US" sz="1800" dirty="0">
                <a:effectLst>
                  <a:outerShdw blurRad="38100" dist="38100" dir="2700000" algn="tl">
                    <a:srgbClr val="000000">
                      <a:alpha val="43137"/>
                    </a:srgbClr>
                  </a:outerShdw>
                </a:effectLst>
              </a:rPr>
              <a:t>“A molasses- flavored syrup of water miscible forms of vitamins A, E, D, and K, as well as vitamin C, B complex vitamins, and other vitamins plus zinc”</a:t>
            </a:r>
            <a:endParaRPr sz="1800" dirty="0">
              <a:effectLst>
                <a:outerShdw blurRad="38100" dist="38100" dir="2700000" algn="tl">
                  <a:srgbClr val="000000">
                    <a:alpha val="43137"/>
                  </a:srgbClr>
                </a:outerShdw>
              </a:effectLst>
            </a:endParaRPr>
          </a:p>
        </p:txBody>
      </p:sp>
      <p:pic>
        <p:nvPicPr>
          <p:cNvPr id="586" name="Shape 586"/>
          <p:cNvPicPr preferRelativeResize="0"/>
          <p:nvPr/>
        </p:nvPicPr>
        <p:blipFill>
          <a:blip r:embed="rId3">
            <a:alphaModFix/>
          </a:blip>
          <a:stretch>
            <a:fillRect/>
          </a:stretch>
        </p:blipFill>
        <p:spPr>
          <a:xfrm>
            <a:off x="4880345" y="209825"/>
            <a:ext cx="3795822" cy="5772150"/>
          </a:xfrm>
          <a:prstGeom prst="rect">
            <a:avLst/>
          </a:prstGeom>
          <a:noFill/>
          <a:ln w="38100">
            <a:solidFill>
              <a:schemeClr val="accent1">
                <a:lumMod val="75000"/>
              </a:schemeClr>
            </a:solidFill>
          </a:ln>
        </p:spPr>
      </p:pic>
      <p:sp>
        <p:nvSpPr>
          <p:cNvPr id="2" name="Right Arrow 1"/>
          <p:cNvSpPr/>
          <p:nvPr/>
        </p:nvSpPr>
        <p:spPr>
          <a:xfrm>
            <a:off x="1435395" y="5475767"/>
            <a:ext cx="3155655"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Handwritten Note dated 9-23-1943</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Shape 688"/>
          <p:cNvSpPr txBox="1">
            <a:spLocks noGrp="1"/>
          </p:cNvSpPr>
          <p:nvPr>
            <p:ph type="title"/>
          </p:nvPr>
        </p:nvSpPr>
        <p:spPr>
          <a:xfrm>
            <a:off x="457200" y="274638"/>
            <a:ext cx="8229600" cy="1043799"/>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600" dirty="0">
                <a:solidFill>
                  <a:srgbClr val="0C1BA6"/>
                </a:solidFill>
              </a:rPr>
              <a:t>“</a:t>
            </a:r>
            <a:r>
              <a:rPr lang="en-US" sz="2600" i="1" dirty="0">
                <a:solidFill>
                  <a:srgbClr val="0C1BA6"/>
                </a:solidFill>
                <a:effectLst>
                  <a:outerShdw blurRad="38100" dist="38100" dir="2700000" algn="tl">
                    <a:srgbClr val="000000">
                      <a:alpha val="43137"/>
                    </a:srgbClr>
                  </a:outerShdw>
                </a:effectLst>
              </a:rPr>
              <a:t>do you have VIMMS? If so, quote me or send me one COD...PLEASE RUSH”</a:t>
            </a:r>
            <a:r>
              <a:rPr lang="en-US" sz="2600" dirty="0">
                <a:solidFill>
                  <a:srgbClr val="0C1BA6"/>
                </a:solidFill>
              </a:rPr>
              <a:t>    </a:t>
            </a:r>
            <a:br>
              <a:rPr lang="en-US" sz="2600" dirty="0">
                <a:solidFill>
                  <a:srgbClr val="0C1BA6"/>
                </a:solidFill>
              </a:rPr>
            </a:br>
            <a:r>
              <a:rPr lang="en-US" sz="2600" dirty="0">
                <a:solidFill>
                  <a:srgbClr val="0C1BA6"/>
                </a:solidFill>
              </a:rPr>
              <a:t>						</a:t>
            </a:r>
            <a:r>
              <a:rPr lang="en-US" sz="2600" i="1" dirty="0">
                <a:solidFill>
                  <a:srgbClr val="0C1BA6"/>
                </a:solidFill>
                <a:effectLst>
                  <a:outerShdw blurRad="38100" dist="38100" dir="2700000" algn="tl">
                    <a:srgbClr val="000000">
                      <a:alpha val="43137"/>
                    </a:srgbClr>
                  </a:outerShdw>
                </a:effectLst>
              </a:rPr>
              <a:t>July 27, 1943</a:t>
            </a:r>
            <a:endParaRPr sz="2600" i="1" dirty="0">
              <a:solidFill>
                <a:srgbClr val="0C1BA6"/>
              </a:solidFill>
              <a:effectLst>
                <a:outerShdw blurRad="38100" dist="38100" dir="2700000" algn="tl">
                  <a:srgbClr val="000000">
                    <a:alpha val="43137"/>
                  </a:srgbClr>
                </a:outerShdw>
              </a:effectLst>
            </a:endParaRPr>
          </a:p>
        </p:txBody>
      </p:sp>
      <p:sp>
        <p:nvSpPr>
          <p:cNvPr id="689" name="Shape 689"/>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90" name="Shape 690"/>
          <p:cNvPicPr preferRelativeResize="0"/>
          <p:nvPr/>
        </p:nvPicPr>
        <p:blipFill>
          <a:blip r:embed="rId3">
            <a:alphaModFix/>
          </a:blip>
          <a:stretch>
            <a:fillRect/>
          </a:stretch>
        </p:blipFill>
        <p:spPr>
          <a:xfrm>
            <a:off x="713932" y="1577716"/>
            <a:ext cx="7524750" cy="4276725"/>
          </a:xfrm>
          <a:prstGeom prst="rect">
            <a:avLst/>
          </a:prstGeom>
          <a:noFill/>
          <a:ln w="38100">
            <a:solidFill>
              <a:schemeClr val="accent1">
                <a:lumMod val="75000"/>
              </a:schemeClr>
            </a:solid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Shape 600"/>
          <p:cNvSpPr txBox="1">
            <a:spLocks noGrp="1"/>
          </p:cNvSpPr>
          <p:nvPr>
            <p:ph type="title"/>
          </p:nvPr>
        </p:nvSpPr>
        <p:spPr>
          <a:xfrm>
            <a:off x="499730" y="274638"/>
            <a:ext cx="8187070" cy="565334"/>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1800" i="1" dirty="0">
                <a:effectLst>
                  <a:outerShdw blurRad="38100" dist="38100" dir="2700000" algn="tl">
                    <a:srgbClr val="000000">
                      <a:alpha val="43137"/>
                    </a:srgbClr>
                  </a:outerShdw>
                </a:effectLst>
              </a:rPr>
              <a:t>“Thanks for reply… when you have received alarm clock from factory, kindly send me by COD parcel</a:t>
            </a:r>
            <a:r>
              <a:rPr lang="en-US" sz="1800" dirty="0"/>
              <a:t>”  (translated from Japanese)</a:t>
            </a:r>
            <a:endParaRPr sz="1800" dirty="0"/>
          </a:p>
        </p:txBody>
      </p:sp>
      <p:sp>
        <p:nvSpPr>
          <p:cNvPr id="601" name="Shape 601"/>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02" name="Shape 602"/>
          <p:cNvPicPr preferRelativeResize="0"/>
          <p:nvPr/>
        </p:nvPicPr>
        <p:blipFill>
          <a:blip r:embed="rId3">
            <a:alphaModFix/>
          </a:blip>
          <a:stretch>
            <a:fillRect/>
          </a:stretch>
        </p:blipFill>
        <p:spPr>
          <a:xfrm>
            <a:off x="752475" y="971550"/>
            <a:ext cx="7677150" cy="5000625"/>
          </a:xfrm>
          <a:prstGeom prst="rect">
            <a:avLst/>
          </a:prstGeom>
          <a:noFill/>
          <a:ln w="38100">
            <a:solidFill>
              <a:schemeClr val="accent1">
                <a:lumMod val="75000"/>
              </a:schemeClr>
            </a:solid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600" dirty="0">
                <a:effectLst>
                  <a:outerShdw blurRad="38100" dist="38100" dir="2700000" algn="tl">
                    <a:srgbClr val="000000">
                      <a:alpha val="43137"/>
                    </a:srgbClr>
                  </a:outerShdw>
                </a:effectLst>
              </a:rPr>
              <a:t>Mixed English, Japanese notations and doodles </a:t>
            </a:r>
            <a:endParaRPr sz="2600" dirty="0">
              <a:effectLst>
                <a:outerShdw blurRad="38100" dist="38100" dir="2700000" algn="tl">
                  <a:srgbClr val="000000">
                    <a:alpha val="43137"/>
                  </a:srgbClr>
                </a:outerShdw>
              </a:effectLst>
            </a:endParaRPr>
          </a:p>
        </p:txBody>
      </p:sp>
      <p:sp>
        <p:nvSpPr>
          <p:cNvPr id="617" name="Shape 617"/>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pic>
        <p:nvPicPr>
          <p:cNvPr id="618" name="Shape 618"/>
          <p:cNvPicPr preferRelativeResize="0"/>
          <p:nvPr/>
        </p:nvPicPr>
        <p:blipFill>
          <a:blip r:embed="rId3">
            <a:alphaModFix/>
          </a:blip>
          <a:stretch>
            <a:fillRect/>
          </a:stretch>
        </p:blipFill>
        <p:spPr>
          <a:xfrm>
            <a:off x="444020" y="1274799"/>
            <a:ext cx="6849915" cy="5010150"/>
          </a:xfrm>
          <a:prstGeom prst="rect">
            <a:avLst/>
          </a:prstGeom>
          <a:noFill/>
          <a:ln w="38100">
            <a:solidFill>
              <a:schemeClr val="accent1">
                <a:lumMod val="75000"/>
              </a:schemeClr>
            </a:solidFill>
          </a:ln>
        </p:spPr>
      </p:pic>
      <p:sp>
        <p:nvSpPr>
          <p:cNvPr id="2" name="Curved Up Arrow 1"/>
          <p:cNvSpPr/>
          <p:nvPr/>
        </p:nvSpPr>
        <p:spPr>
          <a:xfrm rot="16200000">
            <a:off x="6543223" y="3183336"/>
            <a:ext cx="2441129" cy="731520"/>
          </a:xfrm>
          <a:prstGeom prst="curved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4" name="Shape 674"/>
          <p:cNvPicPr preferRelativeResize="0"/>
          <p:nvPr/>
        </p:nvPicPr>
        <p:blipFill>
          <a:blip r:embed="rId3">
            <a:alphaModFix/>
          </a:blip>
          <a:stretch>
            <a:fillRect/>
          </a:stretch>
        </p:blipFill>
        <p:spPr>
          <a:xfrm>
            <a:off x="492863" y="297712"/>
            <a:ext cx="7024356" cy="5730948"/>
          </a:xfrm>
          <a:prstGeom prst="rect">
            <a:avLst/>
          </a:prstGeom>
          <a:noFill/>
          <a:ln w="38100">
            <a:solidFill>
              <a:schemeClr val="accent1">
                <a:lumMod val="75000"/>
              </a:schemeClr>
            </a:solidFill>
          </a:ln>
        </p:spPr>
      </p:pic>
      <p:sp>
        <p:nvSpPr>
          <p:cNvPr id="2" name="Left Arrow 1"/>
          <p:cNvSpPr/>
          <p:nvPr/>
        </p:nvSpPr>
        <p:spPr>
          <a:xfrm>
            <a:off x="7123814" y="2678554"/>
            <a:ext cx="1754372"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Iron</a:t>
            </a:r>
          </a:p>
        </p:txBody>
      </p:sp>
      <p:sp>
        <p:nvSpPr>
          <p:cNvPr id="6" name="Left Arrow 5"/>
          <p:cNvSpPr/>
          <p:nvPr/>
        </p:nvSpPr>
        <p:spPr>
          <a:xfrm>
            <a:off x="7276214" y="4677015"/>
            <a:ext cx="1754372"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Electric Iron</a:t>
            </a:r>
          </a:p>
        </p:txBody>
      </p:sp>
      <p:sp>
        <p:nvSpPr>
          <p:cNvPr id="4" name="Right Arrow 3"/>
          <p:cNvSpPr/>
          <p:nvPr/>
        </p:nvSpPr>
        <p:spPr>
          <a:xfrm>
            <a:off x="411480" y="254278"/>
            <a:ext cx="138303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Minidoka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2" name="Shape 682"/>
          <p:cNvPicPr preferRelativeResize="0"/>
          <p:nvPr/>
        </p:nvPicPr>
        <p:blipFill>
          <a:blip r:embed="rId3">
            <a:alphaModFix/>
          </a:blip>
          <a:stretch>
            <a:fillRect/>
          </a:stretch>
        </p:blipFill>
        <p:spPr>
          <a:xfrm>
            <a:off x="435936" y="85060"/>
            <a:ext cx="8090972" cy="5869173"/>
          </a:xfrm>
          <a:prstGeom prst="rect">
            <a:avLst/>
          </a:prstGeom>
          <a:noFill/>
          <a:ln w="38100">
            <a:solidFill>
              <a:srgbClr val="002060"/>
            </a:solidFill>
          </a:ln>
        </p:spPr>
      </p:pic>
      <p:sp>
        <p:nvSpPr>
          <p:cNvPr id="2" name="TextBox 1"/>
          <p:cNvSpPr txBox="1"/>
          <p:nvPr/>
        </p:nvSpPr>
        <p:spPr>
          <a:xfrm>
            <a:off x="318977" y="5550195"/>
            <a:ext cx="4359349" cy="307777"/>
          </a:xfrm>
          <a:prstGeom prst="rect">
            <a:avLst/>
          </a:prstGeom>
          <a:solidFill>
            <a:srgbClr val="FFC000"/>
          </a:solidFill>
          <a:ln w="19050">
            <a:solidFill>
              <a:srgbClr val="C00000"/>
            </a:solidFill>
          </a:ln>
        </p:spPr>
        <p:txBody>
          <a:bodyPr wrap="square" rtlCol="0">
            <a:spAutoFit/>
          </a:bodyPr>
          <a:lstStyle/>
          <a:p>
            <a:r>
              <a:rPr lang="en-US" dirty="0"/>
              <a:t>“received your answer of April 29</a:t>
            </a:r>
            <a:r>
              <a:rPr lang="en-US" baseline="30000" dirty="0"/>
              <a:t>th </a:t>
            </a:r>
            <a:r>
              <a:rPr lang="en-US" dirty="0"/>
              <a:t>(1943)…”</a:t>
            </a:r>
          </a:p>
        </p:txBody>
      </p:sp>
      <p:cxnSp>
        <p:nvCxnSpPr>
          <p:cNvPr id="5" name="Straight Connector 4"/>
          <p:cNvCxnSpPr/>
          <p:nvPr/>
        </p:nvCxnSpPr>
        <p:spPr>
          <a:xfrm flipV="1">
            <a:off x="2407209" y="2928869"/>
            <a:ext cx="2179675" cy="1143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400" b="1" i="1" dirty="0">
                <a:solidFill>
                  <a:srgbClr val="0C1BA6"/>
                </a:solidFill>
                <a:effectLst>
                  <a:outerShdw blurRad="38100" dist="38100" dir="2700000" algn="tl">
                    <a:srgbClr val="000000">
                      <a:alpha val="43137"/>
                    </a:srgbClr>
                  </a:outerShdw>
                </a:effectLst>
              </a:rPr>
              <a:t>The Simple Things</a:t>
            </a:r>
            <a:r>
              <a:rPr lang="en-US" sz="2400" dirty="0">
                <a:solidFill>
                  <a:srgbClr val="0C1BA6"/>
                </a:solidFill>
                <a:effectLst>
                  <a:outerShdw blurRad="38100" dist="38100" dir="2700000" algn="tl">
                    <a:srgbClr val="000000">
                      <a:alpha val="43137"/>
                    </a:srgbClr>
                  </a:outerShdw>
                </a:effectLst>
              </a:rPr>
              <a:t>: “Batteries” and “Film” were both on allocation by government restrictions and the war effort</a:t>
            </a:r>
          </a:p>
        </p:txBody>
      </p:sp>
      <p:sp>
        <p:nvSpPr>
          <p:cNvPr id="5" name="Text Placeholder 4"/>
          <p:cNvSpPr>
            <a:spLocks noGrp="1"/>
          </p:cNvSpPr>
          <p:nvPr>
            <p:ph type="body" idx="1"/>
          </p:nvPr>
        </p:nvSpPr>
        <p:spPr>
          <a:xfrm>
            <a:off x="605790" y="1531620"/>
            <a:ext cx="8138159" cy="4903470"/>
          </a:xfrm>
        </p:spPr>
        <p:txBody>
          <a:bodyPr/>
          <a:lstStyle/>
          <a:p>
            <a:pPr marL="86360" indent="0">
              <a:buNone/>
            </a:pPr>
            <a:endParaRPr lang="en-US" dirty="0"/>
          </a:p>
          <a:p>
            <a:pPr marL="86360" indent="0">
              <a:buNone/>
            </a:pPr>
            <a:endParaRPr lang="en-US" dirty="0"/>
          </a:p>
          <a:p>
            <a:pPr marL="86360" indent="0">
              <a:buNone/>
            </a:pPr>
            <a:endParaRPr lang="en-US" dirty="0"/>
          </a:p>
          <a:p>
            <a:pPr marL="86360" indent="0">
              <a:buNone/>
            </a:pPr>
            <a:endParaRPr lang="en-US" dirty="0"/>
          </a:p>
          <a:p>
            <a:pPr marL="86360" indent="0">
              <a:buNone/>
            </a:pPr>
            <a:endParaRPr lang="en-US" dirty="0"/>
          </a:p>
          <a:p>
            <a:pPr marL="86360" indent="0">
              <a:buNone/>
            </a:pPr>
            <a:endParaRPr lang="en-US" b="1" dirty="0"/>
          </a:p>
          <a:p>
            <a:pPr marL="86360" indent="0">
              <a:buNone/>
            </a:pPr>
            <a:r>
              <a:rPr lang="en-US" sz="1800" b="1" dirty="0"/>
              <a:t>-- </a:t>
            </a:r>
            <a:r>
              <a:rPr lang="en-US" sz="1800" b="1" i="1" dirty="0"/>
              <a:t>From Heart Mountain Internment Camp</a:t>
            </a:r>
            <a:r>
              <a:rPr lang="en-US" sz="1800" b="1" dirty="0"/>
              <a:t>, </a:t>
            </a:r>
          </a:p>
          <a:p>
            <a:pPr marL="86360" indent="0">
              <a:buNone/>
            </a:pPr>
            <a:r>
              <a:rPr lang="en-US" sz="1800" b="1" dirty="0"/>
              <a:t>    James </a:t>
            </a:r>
            <a:r>
              <a:rPr lang="en-US" sz="1800" b="1" dirty="0" err="1"/>
              <a:t>Yonemura</a:t>
            </a:r>
            <a:r>
              <a:rPr lang="en-US" sz="1800" b="1" dirty="0"/>
              <a:t>, July 30, 1943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70" y="1674698"/>
            <a:ext cx="7772400" cy="3313747"/>
          </a:xfrm>
          <a:prstGeom prst="rect">
            <a:avLst/>
          </a:prstGeom>
          <a:noFill/>
          <a:ln w="38100">
            <a:solidFill>
              <a:srgbClr val="0C1BA6"/>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988197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Shape 624"/>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sz="2600" dirty="0">
                <a:effectLst>
                  <a:outerShdw blurRad="38100" dist="38100" dir="2700000" algn="tl">
                    <a:srgbClr val="000000">
                      <a:alpha val="43137"/>
                    </a:srgbClr>
                  </a:outerShdw>
                </a:effectLst>
              </a:rPr>
              <a:t>Mixed English, Japanese writing </a:t>
            </a:r>
            <a:br>
              <a:rPr lang="en-US" sz="2600" dirty="0">
                <a:effectLst>
                  <a:outerShdw blurRad="38100" dist="38100" dir="2700000" algn="tl">
                    <a:srgbClr val="000000">
                      <a:alpha val="43137"/>
                    </a:srgbClr>
                  </a:outerShdw>
                </a:effectLst>
              </a:rPr>
            </a:br>
            <a:r>
              <a:rPr lang="en-US" sz="2600" dirty="0">
                <a:effectLst>
                  <a:outerShdw blurRad="38100" dist="38100" dir="2700000" algn="tl">
                    <a:srgbClr val="000000">
                      <a:alpha val="43137"/>
                    </a:srgbClr>
                  </a:outerShdw>
                </a:effectLst>
              </a:rPr>
              <a:t>Order for #30 ASA Compound</a:t>
            </a:r>
            <a:r>
              <a:rPr lang="en-US" sz="2600" dirty="0"/>
              <a:t> </a:t>
            </a:r>
            <a:endParaRPr sz="2600" dirty="0"/>
          </a:p>
        </p:txBody>
      </p:sp>
      <p:sp>
        <p:nvSpPr>
          <p:cNvPr id="625" name="Shape 625"/>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26" name="Shape 626"/>
          <p:cNvPicPr preferRelativeResize="0"/>
          <p:nvPr/>
        </p:nvPicPr>
        <p:blipFill>
          <a:blip r:embed="rId3">
            <a:alphaModFix/>
          </a:blip>
          <a:stretch>
            <a:fillRect/>
          </a:stretch>
        </p:blipFill>
        <p:spPr>
          <a:xfrm>
            <a:off x="590550" y="1265275"/>
            <a:ext cx="8001000" cy="4720856"/>
          </a:xfrm>
          <a:prstGeom prst="rect">
            <a:avLst/>
          </a:prstGeom>
          <a:noFill/>
          <a:ln w="38100">
            <a:solidFill>
              <a:schemeClr val="accent1">
                <a:lumMod val="75000"/>
              </a:schemeClr>
            </a:solidFill>
          </a:ln>
        </p:spPr>
      </p:pic>
      <p:sp>
        <p:nvSpPr>
          <p:cNvPr id="2" name="Right Arrow 1"/>
          <p:cNvSpPr/>
          <p:nvPr/>
        </p:nvSpPr>
        <p:spPr>
          <a:xfrm>
            <a:off x="4242390" y="2987749"/>
            <a:ext cx="1403498" cy="63795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C1BA6"/>
                </a:solidFill>
              </a:rPr>
              <a:t>30 ASA Comp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33" name="Shape 633"/>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34" name="Shape 634"/>
          <p:cNvPicPr preferRelativeResize="0"/>
          <p:nvPr/>
        </p:nvPicPr>
        <p:blipFill>
          <a:blip r:embed="rId3">
            <a:alphaModFix/>
          </a:blip>
          <a:stretch>
            <a:fillRect/>
          </a:stretch>
        </p:blipFill>
        <p:spPr>
          <a:xfrm>
            <a:off x="445770" y="393405"/>
            <a:ext cx="8241030" cy="5230156"/>
          </a:xfrm>
          <a:prstGeom prst="rect">
            <a:avLst/>
          </a:prstGeom>
          <a:noFill/>
          <a:ln w="38100">
            <a:solidFill>
              <a:schemeClr val="accent1">
                <a:lumMod val="75000"/>
              </a:schemeClr>
            </a:solidFill>
          </a:ln>
        </p:spPr>
      </p:pic>
      <p:sp>
        <p:nvSpPr>
          <p:cNvPr id="2" name="Right Arrow 1"/>
          <p:cNvSpPr/>
          <p:nvPr/>
        </p:nvSpPr>
        <p:spPr>
          <a:xfrm>
            <a:off x="116205" y="366186"/>
            <a:ext cx="2856392"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April 1, 1943</a:t>
            </a:r>
          </a:p>
        </p:txBody>
      </p:sp>
      <p:sp>
        <p:nvSpPr>
          <p:cNvPr id="3" name="Down Arrow 2"/>
          <p:cNvSpPr/>
          <p:nvPr/>
        </p:nvSpPr>
        <p:spPr>
          <a:xfrm>
            <a:off x="2160270" y="1741932"/>
            <a:ext cx="484632" cy="978408"/>
          </a:xfrm>
          <a:prstGeom prst="downArrow">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777490" y="1008126"/>
            <a:ext cx="2811780" cy="91440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effectLst>
                  <a:outerShdw blurRad="38100" dist="38100" dir="2700000" algn="tl">
                    <a:srgbClr val="000000">
                      <a:alpha val="43137"/>
                    </a:srgbClr>
                  </a:outerShdw>
                </a:effectLst>
              </a:rPr>
              <a:t>“Belladonna, strychnine and cascara no 2”</a:t>
            </a:r>
          </a:p>
        </p:txBody>
      </p:sp>
    </p:spTree>
    <p:extLst>
      <p:ext uri="{BB962C8B-B14F-4D97-AF65-F5344CB8AC3E}">
        <p14:creationId xmlns:p14="http://schemas.microsoft.com/office/powerpoint/2010/main" val="22954758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56720"/>
          </a:xfrm>
        </p:spPr>
        <p:txBody>
          <a:bodyPr/>
          <a:lstStyle/>
          <a:p>
            <a:r>
              <a:rPr lang="en-US" sz="2400" dirty="0">
                <a:solidFill>
                  <a:srgbClr val="0C1BA6"/>
                </a:solidFill>
                <a:effectLst>
                  <a:outerShdw blurRad="38100" dist="38100" dir="2700000" algn="tl">
                    <a:srgbClr val="000000">
                      <a:alpha val="43137"/>
                    </a:srgbClr>
                  </a:outerShdw>
                </a:effectLst>
              </a:rPr>
              <a:t>Prevalence of many stomach ailments…</a:t>
            </a:r>
          </a:p>
        </p:txBody>
      </p:sp>
      <p:sp>
        <p:nvSpPr>
          <p:cNvPr id="5" name="Text Placeholder 4"/>
          <p:cNvSpPr>
            <a:spLocks noGrp="1"/>
          </p:cNvSpPr>
          <p:nvPr>
            <p:ph type="body" idx="1"/>
          </p:nvPr>
        </p:nvSpPr>
        <p:spPr>
          <a:xfrm>
            <a:off x="934064" y="1600200"/>
            <a:ext cx="5137127" cy="4525963"/>
          </a:xfrm>
        </p:spPr>
        <p:txBody>
          <a:bodyPr/>
          <a:lstStyle/>
          <a:p>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604" y="1174787"/>
            <a:ext cx="5111382" cy="5210175"/>
          </a:xfrm>
          <a:prstGeom prst="rect">
            <a:avLst/>
          </a:prstGeom>
          <a:noFill/>
          <a:ln w="38100">
            <a:solidFill>
              <a:schemeClr val="accent1">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Left Arrow 1"/>
          <p:cNvSpPr/>
          <p:nvPr/>
        </p:nvSpPr>
        <p:spPr>
          <a:xfrm>
            <a:off x="6134986" y="1424763"/>
            <a:ext cx="1701209"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C1BA6"/>
                </a:solidFill>
              </a:rPr>
              <a:t>7/30/1943</a:t>
            </a:r>
          </a:p>
        </p:txBody>
      </p:sp>
      <p:sp>
        <p:nvSpPr>
          <p:cNvPr id="3" name="Left Arrow 2"/>
          <p:cNvSpPr/>
          <p:nvPr/>
        </p:nvSpPr>
        <p:spPr>
          <a:xfrm>
            <a:off x="6156145" y="3413051"/>
            <a:ext cx="2349902" cy="1190847"/>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en-US" dirty="0">
                <a:solidFill>
                  <a:srgbClr val="0C1BA6"/>
                </a:solidFill>
              </a:rPr>
              <a:t>Strontium Bromide,</a:t>
            </a:r>
          </a:p>
          <a:p>
            <a:pPr marL="285750" indent="-285750" algn="ctr">
              <a:buFont typeface="Arial" panose="020B0604020202020204" pitchFamily="34" charset="0"/>
              <a:buChar char="•"/>
            </a:pPr>
            <a:r>
              <a:rPr lang="en-US" dirty="0">
                <a:solidFill>
                  <a:srgbClr val="0C1BA6"/>
                </a:solidFill>
              </a:rPr>
              <a:t>Sodium Bromide,</a:t>
            </a:r>
          </a:p>
          <a:p>
            <a:pPr marL="285750" indent="-285750" algn="ctr">
              <a:buFont typeface="Arial" panose="020B0604020202020204" pitchFamily="34" charset="0"/>
              <a:buChar char="•"/>
            </a:pPr>
            <a:r>
              <a:rPr lang="en-US" dirty="0">
                <a:solidFill>
                  <a:srgbClr val="0C1BA6"/>
                </a:solidFill>
              </a:rPr>
              <a:t>Essence of Pepsin</a:t>
            </a:r>
          </a:p>
        </p:txBody>
      </p:sp>
    </p:spTree>
    <p:extLst>
      <p:ext uri="{BB962C8B-B14F-4D97-AF65-F5344CB8AC3E}">
        <p14:creationId xmlns:p14="http://schemas.microsoft.com/office/powerpoint/2010/main" val="3043143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a:picLocks noGrp="1"/>
          </p:cNvPicPr>
          <p:nvPr>
            <p:ph type="body" idx="1"/>
          </p:nvPr>
        </p:nvPicPr>
        <p:blipFill rotWithShape="1">
          <a:blip r:embed="rId3">
            <a:alphaModFix/>
          </a:blip>
          <a:srcRect/>
          <a:stretch/>
        </p:blipFill>
        <p:spPr>
          <a:xfrm>
            <a:off x="228600" y="274638"/>
            <a:ext cx="8686799" cy="5628562"/>
          </a:xfrm>
          <a:prstGeom prst="rect">
            <a:avLst/>
          </a:prstGeom>
          <a:noFill/>
          <a:ln w="38100" cap="flat" cmpd="sng">
            <a:solidFill>
              <a:srgbClr val="1E4192"/>
            </a:solidFill>
            <a:prstDash val="solid"/>
            <a:round/>
            <a:headEnd type="none" w="sm" len="sm"/>
            <a:tailEnd type="none" w="sm" len="sm"/>
          </a:ln>
        </p:spPr>
      </p:pic>
      <p:sp>
        <p:nvSpPr>
          <p:cNvPr id="344" name="Shape 3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539E"/>
              </a:buClr>
              <a:buSzPts val="4000"/>
              <a:buFont typeface="Verdana"/>
              <a:buNone/>
            </a:pPr>
            <a:r>
              <a:rPr lang="en-US" sz="4000" b="0" i="0" u="none" strike="noStrike" cap="none" dirty="0">
                <a:solidFill>
                  <a:srgbClr val="0C1BA6"/>
                </a:solidFill>
                <a:sym typeface="Verdana"/>
              </a:rPr>
              <a:t>Dirt and Desolation</a:t>
            </a:r>
            <a:endParaRPr dirty="0">
              <a:solidFill>
                <a:srgbClr val="0C1BA6"/>
              </a:solidFill>
            </a:endParaRPr>
          </a:p>
        </p:txBody>
      </p:sp>
      <p:sp>
        <p:nvSpPr>
          <p:cNvPr id="345" name="Shape 345"/>
          <p:cNvSpPr txBox="1"/>
          <p:nvPr/>
        </p:nvSpPr>
        <p:spPr>
          <a:xfrm>
            <a:off x="228600" y="2533650"/>
            <a:ext cx="8601073" cy="34163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i="1" dirty="0">
                <a:solidFill>
                  <a:schemeClr val="lt1"/>
                </a:solidFill>
                <a:effectLst>
                  <a:outerShdw blurRad="38100" dist="38100" dir="2700000" algn="tl">
                    <a:srgbClr val="000000">
                      <a:alpha val="43137"/>
                    </a:srgbClr>
                  </a:outerShdw>
                </a:effectLst>
                <a:latin typeface="Calibri"/>
                <a:ea typeface="Calibri"/>
                <a:cs typeface="Calibri"/>
                <a:sym typeface="Calibri"/>
              </a:rPr>
              <a:t> </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“This country </a:t>
            </a:r>
            <a:r>
              <a:rPr lang="en-US" sz="2400" b="1" i="1" u="sng" dirty="0">
                <a:solidFill>
                  <a:schemeClr val="lt1"/>
                </a:solidFill>
                <a:effectLst>
                  <a:outerShdw blurRad="38100" dist="38100" dir="2700000" algn="tl">
                    <a:srgbClr val="000000">
                      <a:alpha val="43137"/>
                    </a:srgbClr>
                  </a:outerShdw>
                </a:effectLst>
                <a:latin typeface="Calibri"/>
                <a:ea typeface="Calibri"/>
                <a:cs typeface="Calibri"/>
                <a:sym typeface="Calibri"/>
              </a:rPr>
              <a:t>is</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very bleak &amp; if you really want to know—</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as the residents around here call it:  </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The country where God took his rest </a:t>
            </a:r>
            <a:endParaRPr sz="2400" b="1" i="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after making the rest of the US ,</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And forgot to work on it afterward.”…..</a:t>
            </a:r>
            <a:endParaRPr sz="2400" b="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 </a:t>
            </a:r>
            <a:endParaRPr sz="2400" b="1" i="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0" marR="0" lvl="0" indent="0" algn="ctr" rtl="0">
              <a:spcBef>
                <a:spcPts val="0"/>
              </a:spcBef>
              <a:spcAft>
                <a:spcPts val="0"/>
              </a:spcAft>
              <a:buNone/>
            </a:pPr>
            <a:endParaRPr sz="2400" b="1" dirty="0">
              <a:solidFill>
                <a:schemeClr val="lt1"/>
              </a:solidFill>
              <a:effectLst>
                <a:outerShdw blurRad="38100" dist="38100" dir="2700000" algn="tl">
                  <a:srgbClr val="000000">
                    <a:alpha val="43137"/>
                  </a:srgbClr>
                </a:outerShdw>
              </a:effectLst>
              <a:latin typeface="Calibri"/>
              <a:ea typeface="Calibri"/>
              <a:cs typeface="Calibri"/>
              <a:sym typeface="Calibri"/>
            </a:endParaRPr>
          </a:p>
          <a:p>
            <a:pPr marL="914400" marR="0" lvl="2" indent="0" algn="ctr" rtl="0">
              <a:spcBef>
                <a:spcPts val="0"/>
              </a:spcBef>
              <a:spcAft>
                <a:spcPts val="0"/>
              </a:spcAft>
              <a:buNone/>
            </a:pPr>
            <a:r>
              <a:rPr lang="en-US" sz="2400" b="1"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rPr>
              <a:t>-- “Match” Frank </a:t>
            </a:r>
            <a:r>
              <a:rPr lang="en-US" sz="2400" b="1" i="0" u="none" strike="noStrike" cap="none" dirty="0" err="1">
                <a:solidFill>
                  <a:schemeClr val="lt1"/>
                </a:solidFill>
                <a:effectLst>
                  <a:outerShdw blurRad="38100" dist="38100" dir="2700000" algn="tl">
                    <a:srgbClr val="000000">
                      <a:alpha val="43137"/>
                    </a:srgbClr>
                  </a:outerShdw>
                </a:effectLst>
                <a:latin typeface="Calibri"/>
                <a:ea typeface="Calibri"/>
                <a:cs typeface="Calibri"/>
                <a:sym typeface="Calibri"/>
              </a:rPr>
              <a:t>Masakatsu</a:t>
            </a:r>
            <a:r>
              <a:rPr lang="en-US" sz="2400" b="1" i="0" u="none" strike="noStrike" cap="none" dirty="0">
                <a:solidFill>
                  <a:schemeClr val="lt1"/>
                </a:solidFill>
                <a:effectLst>
                  <a:outerShdw blurRad="38100" dist="38100" dir="2700000" algn="tl">
                    <a:srgbClr val="000000">
                      <a:alpha val="43137"/>
                    </a:srgbClr>
                  </a:outerShdw>
                </a:effectLst>
                <a:latin typeface="Calibri"/>
                <a:ea typeface="Calibri"/>
                <a:cs typeface="Calibri"/>
                <a:sym typeface="Calibri"/>
              </a:rPr>
              <a:t> Kumamoto</a:t>
            </a:r>
            <a:endParaRPr dirty="0">
              <a:effectLst>
                <a:outerShdw blurRad="38100" dist="38100" dir="2700000" algn="tl">
                  <a:srgbClr val="000000">
                    <a:alpha val="43137"/>
                  </a:srgbClr>
                </a:outerShdw>
              </a:effectLst>
            </a:endParaRPr>
          </a:p>
          <a:p>
            <a:pPr marL="0" marR="0" lvl="0" indent="0" algn="ctr" rtl="0">
              <a:spcBef>
                <a:spcPts val="0"/>
              </a:spcBef>
              <a:spcAft>
                <a:spcPts val="0"/>
              </a:spcAft>
              <a:buNone/>
            </a:pPr>
            <a:r>
              <a:rPr lang="en-US" sz="2400" b="1" dirty="0">
                <a:solidFill>
                  <a:schemeClr val="lt1"/>
                </a:solidFill>
                <a:effectLst>
                  <a:outerShdw blurRad="38100" dist="38100" dir="2700000" algn="tl">
                    <a:srgbClr val="000000">
                      <a:alpha val="43137"/>
                    </a:srgbClr>
                  </a:outerShdw>
                </a:effectLst>
                <a:latin typeface="Calibri"/>
                <a:ea typeface="Calibri"/>
                <a:cs typeface="Calibri"/>
                <a:sym typeface="Calibri"/>
              </a:rPr>
              <a:t>		 Excerpt from letter  dated </a:t>
            </a:r>
            <a:r>
              <a:rPr lang="en-US" sz="2400" b="1" i="1" dirty="0">
                <a:solidFill>
                  <a:schemeClr val="lt1"/>
                </a:solidFill>
                <a:effectLst>
                  <a:outerShdw blurRad="38100" dist="38100" dir="2700000" algn="tl">
                    <a:srgbClr val="000000">
                      <a:alpha val="43137"/>
                    </a:srgbClr>
                  </a:outerShdw>
                </a:effectLst>
                <a:latin typeface="Calibri"/>
                <a:ea typeface="Calibri"/>
                <a:cs typeface="Calibri"/>
                <a:sym typeface="Calibri"/>
              </a:rPr>
              <a:t>October 11, 1942 </a:t>
            </a:r>
            <a:endParaRPr sz="2000" dirty="0">
              <a:solidFill>
                <a:schemeClr val="dk1"/>
              </a:solidFill>
              <a:effectLst>
                <a:outerShdw blurRad="38100" dist="38100" dir="2700000" algn="tl">
                  <a:srgbClr val="000000">
                    <a:alpha val="43137"/>
                  </a:srgbClr>
                </a:outerShdw>
              </a:effectLst>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US" dirty="0"/>
              <a:t>September 4, 1943</a:t>
            </a:r>
            <a:endParaRPr dirty="0"/>
          </a:p>
        </p:txBody>
      </p:sp>
      <p:sp>
        <p:nvSpPr>
          <p:cNvPr id="641" name="Shape 641"/>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642" name="Shape 642"/>
          <p:cNvPicPr preferRelativeResize="0"/>
          <p:nvPr/>
        </p:nvPicPr>
        <p:blipFill>
          <a:blip r:embed="rId3">
            <a:alphaModFix/>
          </a:blip>
          <a:stretch>
            <a:fillRect/>
          </a:stretch>
        </p:blipFill>
        <p:spPr>
          <a:xfrm>
            <a:off x="510529" y="1185529"/>
            <a:ext cx="8161042" cy="4657725"/>
          </a:xfrm>
          <a:prstGeom prst="rect">
            <a:avLst/>
          </a:prstGeom>
          <a:noFill/>
          <a:ln w="38100">
            <a:solidFill>
              <a:schemeClr val="accent1">
                <a:lumMod val="75000"/>
              </a:schemeClr>
            </a:solidFill>
          </a:ln>
        </p:spPr>
      </p:pic>
      <p:sp>
        <p:nvSpPr>
          <p:cNvPr id="2" name="Left Arrow 1"/>
          <p:cNvSpPr/>
          <p:nvPr/>
        </p:nvSpPr>
        <p:spPr>
          <a:xfrm>
            <a:off x="6411433" y="3889283"/>
            <a:ext cx="2828260"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C1BA6"/>
                </a:solidFill>
              </a:rPr>
              <a:t>BNS tablets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6932427" y="287079"/>
            <a:ext cx="2009553" cy="5295014"/>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000" dirty="0"/>
              <a:t>April 1, 1943</a:t>
            </a:r>
            <a:br>
              <a:rPr lang="en-US" sz="2000" dirty="0"/>
            </a:br>
            <a:br>
              <a:rPr lang="en-US" sz="2000" dirty="0"/>
            </a:br>
            <a:br>
              <a:rPr lang="en-US" sz="2000" dirty="0"/>
            </a:br>
            <a:br>
              <a:rPr lang="en-US" sz="2000" dirty="0"/>
            </a:br>
            <a:r>
              <a:rPr lang="en-US" sz="2000" dirty="0"/>
              <a:t>“</a:t>
            </a:r>
            <a:r>
              <a:rPr lang="en-US" sz="2000" i="1" dirty="0"/>
              <a:t>Kindly send my </a:t>
            </a:r>
            <a:r>
              <a:rPr lang="en-US" sz="2000" i="1" u="sng" dirty="0"/>
              <a:t>one</a:t>
            </a:r>
            <a:r>
              <a:rPr lang="en-US" sz="2000" i="1" dirty="0"/>
              <a:t> (1) dozen </a:t>
            </a:r>
            <a:r>
              <a:rPr lang="en-US" sz="2000" i="1" u="sng" dirty="0"/>
              <a:t>skin sack</a:t>
            </a:r>
            <a:r>
              <a:rPr lang="en-US" sz="2000" i="1" dirty="0"/>
              <a:t> as soon as you can.</a:t>
            </a:r>
            <a:br>
              <a:rPr lang="en-US" sz="2000" i="1" dirty="0"/>
            </a:br>
            <a:r>
              <a:rPr lang="en-US" sz="2000" i="1" dirty="0"/>
              <a:t> Thank you.</a:t>
            </a:r>
            <a:br>
              <a:rPr lang="en-US" sz="2000" i="1" dirty="0"/>
            </a:br>
            <a:br>
              <a:rPr lang="en-US" sz="2000" i="1" dirty="0"/>
            </a:br>
            <a:r>
              <a:rPr lang="en-US" sz="2000" i="1" dirty="0"/>
              <a:t>M. </a:t>
            </a:r>
            <a:r>
              <a:rPr lang="en-US" sz="2000" i="1" dirty="0" err="1"/>
              <a:t>Nagal</a:t>
            </a:r>
            <a:r>
              <a:rPr lang="en-US" sz="2000" i="1" dirty="0"/>
              <a:t>”</a:t>
            </a:r>
            <a:br>
              <a:rPr lang="en-US" sz="2400" i="1" dirty="0"/>
            </a:br>
            <a:br>
              <a:rPr lang="en-US" sz="2400" i="1" dirty="0"/>
            </a:br>
            <a:br>
              <a:rPr lang="en-US" sz="2400" dirty="0"/>
            </a:br>
            <a:endParaRPr sz="2400" dirty="0"/>
          </a:p>
        </p:txBody>
      </p:sp>
      <p:pic>
        <p:nvPicPr>
          <p:cNvPr id="650" name="Shape 650"/>
          <p:cNvPicPr preferRelativeResize="0"/>
          <p:nvPr/>
        </p:nvPicPr>
        <p:blipFill>
          <a:blip r:embed="rId3">
            <a:alphaModFix/>
          </a:blip>
          <a:stretch>
            <a:fillRect/>
          </a:stretch>
        </p:blipFill>
        <p:spPr>
          <a:xfrm>
            <a:off x="407360" y="116958"/>
            <a:ext cx="6429375" cy="6372225"/>
          </a:xfrm>
          <a:prstGeom prst="rect">
            <a:avLst/>
          </a:prstGeom>
          <a:noFill/>
          <a:ln w="38100">
            <a:solidFill>
              <a:schemeClr val="accent1">
                <a:lumMod val="75000"/>
              </a:schemeClr>
            </a:solidFill>
          </a:ln>
        </p:spPr>
      </p:pic>
      <p:sp>
        <p:nvSpPr>
          <p:cNvPr id="2" name="Right Arrow 1"/>
          <p:cNvSpPr/>
          <p:nvPr/>
        </p:nvSpPr>
        <p:spPr>
          <a:xfrm>
            <a:off x="223390" y="3014568"/>
            <a:ext cx="172236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Spanish Fly Aphrodisiac</a:t>
            </a:r>
          </a:p>
        </p:txBody>
      </p:sp>
      <p:sp>
        <p:nvSpPr>
          <p:cNvPr id="5" name="Text Placeholder 4"/>
          <p:cNvSpPr>
            <a:spLocks noGrp="1"/>
          </p:cNvSpPr>
          <p:nvPr>
            <p:ph type="body" idx="1"/>
          </p:nvPr>
        </p:nvSpPr>
        <p:spPr/>
        <p:txBody>
          <a:bodyPr/>
          <a:lstStyle/>
          <a:p>
            <a:pPr marL="86360" indent="0">
              <a:buNone/>
            </a:pPr>
            <a:r>
              <a:rPr lang="en-US" dirty="0"/>
              <a:t> </a:t>
            </a:r>
          </a:p>
        </p:txBody>
      </p:sp>
      <p:pic>
        <p:nvPicPr>
          <p:cNvPr id="7170" name="Picture 2" descr="C:\Users\Undeberg\Pictures\When Pharmacy Goes to War Images\Spanish F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40" y="1554480"/>
            <a:ext cx="7169206" cy="3962400"/>
          </a:xfrm>
          <a:prstGeom prst="rect">
            <a:avLst/>
          </a:prstGeom>
          <a:noFill/>
          <a:ln w="38100">
            <a:solidFill>
              <a:schemeClr val="accent1">
                <a:lumMod val="75000"/>
              </a:schemeClr>
            </a:solidFill>
            <a:prstDash val="dashDo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23356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0070C0"/>
                </a:solidFill>
                <a:effectLst>
                  <a:outerShdw blurRad="38100" dist="38100" dir="2700000" algn="tl">
                    <a:srgbClr val="000000">
                      <a:alpha val="43137"/>
                    </a:srgbClr>
                  </a:outerShdw>
                </a:effectLst>
              </a:rPr>
              <a:t>Treatment for Gonorrhea</a:t>
            </a:r>
          </a:p>
        </p:txBody>
      </p:sp>
      <p:sp>
        <p:nvSpPr>
          <p:cNvPr id="5" name="Text Placeholder 4"/>
          <p:cNvSpPr>
            <a:spLocks noGrp="1"/>
          </p:cNvSpPr>
          <p:nvPr>
            <p:ph type="body" idx="1"/>
          </p:nvPr>
        </p:nvSpPr>
        <p:spPr>
          <a:xfrm>
            <a:off x="934065" y="1570037"/>
            <a:ext cx="7752735" cy="4525963"/>
          </a:xfrm>
        </p:spPr>
        <p:txBody>
          <a:bodyPr/>
          <a:lstStyle/>
          <a:p>
            <a:pPr marL="86360" indent="0">
              <a:buNone/>
            </a:pPr>
            <a:r>
              <a:rPr lang="en-US" dirty="0"/>
              <a: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75" y="1931670"/>
            <a:ext cx="8205716" cy="3006090"/>
          </a:xfrm>
          <a:prstGeom prst="rect">
            <a:avLst/>
          </a:prstGeom>
          <a:noFill/>
          <a:ln w="38100">
            <a:solidFill>
              <a:srgbClr val="0C1BA6"/>
            </a:solidFill>
            <a:prstDash val="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740262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658" name="Shape 658"/>
          <p:cNvPicPr preferRelativeResize="0"/>
          <p:nvPr/>
        </p:nvPicPr>
        <p:blipFill>
          <a:blip r:embed="rId3">
            <a:alphaModFix/>
          </a:blip>
          <a:stretch>
            <a:fillRect/>
          </a:stretch>
        </p:blipFill>
        <p:spPr>
          <a:xfrm>
            <a:off x="533400" y="106326"/>
            <a:ext cx="8077200" cy="5720316"/>
          </a:xfrm>
          <a:prstGeom prst="rect">
            <a:avLst/>
          </a:prstGeom>
          <a:noFill/>
          <a:ln w="38100">
            <a:solidFill>
              <a:schemeClr val="accent1">
                <a:lumMod val="75000"/>
              </a:schemeClr>
            </a:solidFill>
          </a:ln>
        </p:spPr>
      </p:pic>
      <p:sp>
        <p:nvSpPr>
          <p:cNvPr id="3" name="TextBox 2"/>
          <p:cNvSpPr txBox="1"/>
          <p:nvPr/>
        </p:nvSpPr>
        <p:spPr>
          <a:xfrm>
            <a:off x="614474" y="5826642"/>
            <a:ext cx="3912781" cy="738664"/>
          </a:xfrm>
          <a:prstGeom prst="rect">
            <a:avLst/>
          </a:prstGeom>
          <a:noFill/>
        </p:spPr>
        <p:txBody>
          <a:bodyPr wrap="square" rtlCol="0">
            <a:spAutoFit/>
          </a:bodyPr>
          <a:lstStyle/>
          <a:p>
            <a:pPr lvl="0"/>
            <a:r>
              <a:rPr lang="en-US" sz="2800" dirty="0">
                <a:solidFill>
                  <a:schemeClr val="accent1">
                    <a:lumMod val="75000"/>
                  </a:schemeClr>
                </a:solidFill>
                <a:effectLst>
                  <a:outerShdw blurRad="38100" dist="38100" dir="2700000" algn="tl">
                    <a:srgbClr val="000000">
                      <a:alpha val="43137"/>
                    </a:srgbClr>
                  </a:outerShdw>
                </a:effectLst>
              </a:rPr>
              <a:t>June 6, 1943</a:t>
            </a:r>
          </a:p>
          <a:p>
            <a:endParaRPr lang="en-US" dirty="0"/>
          </a:p>
        </p:txBody>
      </p:sp>
      <p:sp>
        <p:nvSpPr>
          <p:cNvPr id="2" name="Right Arrow 1"/>
          <p:cNvSpPr/>
          <p:nvPr/>
        </p:nvSpPr>
        <p:spPr>
          <a:xfrm>
            <a:off x="0" y="106326"/>
            <a:ext cx="1339915"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C1BA6"/>
                </a:solidFill>
              </a:rPr>
              <a:t>abortifacient</a:t>
            </a:r>
          </a:p>
        </p:txBody>
      </p:sp>
      <p:sp>
        <p:nvSpPr>
          <p:cNvPr id="5" name="TextBox 4"/>
          <p:cNvSpPr txBox="1"/>
          <p:nvPr/>
        </p:nvSpPr>
        <p:spPr>
          <a:xfrm>
            <a:off x="5852160" y="2777490"/>
            <a:ext cx="1667444" cy="523220"/>
          </a:xfrm>
          <a:prstGeom prst="rect">
            <a:avLst/>
          </a:prstGeom>
          <a:noFill/>
        </p:spPr>
        <p:txBody>
          <a:bodyPr wrap="none" rtlCol="0">
            <a:spAutoFit/>
          </a:bodyPr>
          <a:lstStyle/>
          <a:p>
            <a:r>
              <a:rPr lang="en-US" dirty="0"/>
              <a:t>Granada WRA</a:t>
            </a:r>
          </a:p>
          <a:p>
            <a:r>
              <a:rPr lang="en-US" dirty="0" err="1"/>
              <a:t>Amache</a:t>
            </a:r>
            <a:r>
              <a:rPr lang="en-US" dirty="0"/>
              <a:t>, Colorado</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dirty="0">
                <a:solidFill>
                  <a:srgbClr val="0C1BA6"/>
                </a:solidFill>
                <a:effectLst>
                  <a:outerShdw blurRad="38100" dist="38100" dir="2700000" algn="tl">
                    <a:srgbClr val="000000">
                      <a:alpha val="43137"/>
                    </a:srgbClr>
                  </a:outerShdw>
                </a:effectLst>
              </a:rPr>
              <a:t>July 14, 1943: “</a:t>
            </a:r>
            <a:r>
              <a:rPr lang="en-US" sz="2400" i="1" dirty="0">
                <a:solidFill>
                  <a:srgbClr val="0C1BA6"/>
                </a:solidFill>
                <a:effectLst>
                  <a:outerShdw blurRad="38100" dist="38100" dir="2700000" algn="tl">
                    <a:srgbClr val="000000">
                      <a:alpha val="43137"/>
                    </a:srgbClr>
                  </a:outerShdw>
                </a:effectLst>
              </a:rPr>
              <a:t>Please send me 2 bottles of </a:t>
            </a:r>
            <a:r>
              <a:rPr lang="en-US" sz="2400" i="1" dirty="0" err="1">
                <a:solidFill>
                  <a:srgbClr val="0C1BA6"/>
                </a:solidFill>
                <a:effectLst>
                  <a:outerShdw blurRad="38100" dist="38100" dir="2700000" algn="tl">
                    <a:srgbClr val="000000">
                      <a:alpha val="43137"/>
                    </a:srgbClr>
                  </a:outerShdw>
                </a:effectLst>
              </a:rPr>
              <a:t>Estivin</a:t>
            </a:r>
            <a:r>
              <a:rPr lang="en-US" sz="2400" i="1" dirty="0">
                <a:solidFill>
                  <a:srgbClr val="0C1BA6"/>
                </a:solidFill>
                <a:effectLst>
                  <a:outerShdw blurRad="38100" dist="38100" dir="2700000" algn="tl">
                    <a:srgbClr val="000000">
                      <a:alpha val="43137"/>
                    </a:srgbClr>
                  </a:outerShdw>
                </a:effectLst>
              </a:rPr>
              <a:t> for hay fever as soon as possible</a:t>
            </a:r>
            <a:r>
              <a:rPr lang="en-US" sz="2400" dirty="0">
                <a:solidFill>
                  <a:srgbClr val="0C1BA6"/>
                </a:solidFill>
                <a:effectLst>
                  <a:outerShdw blurRad="38100" dist="38100" dir="2700000" algn="tl">
                    <a:srgbClr val="000000">
                      <a:alpha val="43137"/>
                    </a:srgbClr>
                  </a:outerShdw>
                </a:effectLst>
              </a:rPr>
              <a:t>.”  </a:t>
            </a:r>
            <a:r>
              <a:rPr lang="en-US" sz="2400" dirty="0">
                <a:solidFill>
                  <a:srgbClr val="FF0000"/>
                </a:solidFill>
                <a:effectLst>
                  <a:outerShdw blurRad="38100" dist="38100" dir="2700000" algn="tl">
                    <a:srgbClr val="000000">
                      <a:alpha val="43137"/>
                    </a:srgbClr>
                  </a:outerShdw>
                </a:effectLst>
              </a:rPr>
              <a:t>Mas K </a:t>
            </a:r>
            <a:endParaRPr sz="2400" dirty="0">
              <a:solidFill>
                <a:srgbClr val="FF0000"/>
              </a:solidFill>
              <a:effectLst>
                <a:outerShdw blurRad="38100" dist="38100" dir="2700000" algn="tl">
                  <a:srgbClr val="000000">
                    <a:alpha val="43137"/>
                  </a:srgbClr>
                </a:outerShdw>
              </a:effectLst>
            </a:endParaRPr>
          </a:p>
        </p:txBody>
      </p:sp>
      <p:pic>
        <p:nvPicPr>
          <p:cNvPr id="666" name="Shape 666"/>
          <p:cNvPicPr preferRelativeResize="0"/>
          <p:nvPr/>
        </p:nvPicPr>
        <p:blipFill>
          <a:blip r:embed="rId3">
            <a:alphaModFix/>
          </a:blip>
          <a:stretch>
            <a:fillRect/>
          </a:stretch>
        </p:blipFill>
        <p:spPr>
          <a:xfrm>
            <a:off x="510362" y="1350334"/>
            <a:ext cx="6815471" cy="4965183"/>
          </a:xfrm>
          <a:prstGeom prst="rect">
            <a:avLst/>
          </a:prstGeom>
          <a:noFill/>
          <a:ln w="38100">
            <a:solidFill>
              <a:schemeClr val="accent1">
                <a:lumMod val="75000"/>
              </a:schemeClr>
            </a:solidFill>
          </a:ln>
        </p:spPr>
      </p:pic>
      <p:sp>
        <p:nvSpPr>
          <p:cNvPr id="3" name="Left Arrow 2"/>
          <p:cNvSpPr/>
          <p:nvPr/>
        </p:nvSpPr>
        <p:spPr>
          <a:xfrm>
            <a:off x="6634716" y="3078013"/>
            <a:ext cx="2509284" cy="75491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0C1BA6"/>
                </a:solidFill>
              </a:rPr>
              <a:t>2 bottles of </a:t>
            </a:r>
            <a:r>
              <a:rPr lang="en-US" i="1" dirty="0" err="1">
                <a:solidFill>
                  <a:srgbClr val="0C1BA6"/>
                </a:solidFill>
              </a:rPr>
              <a:t>Estivin</a:t>
            </a:r>
            <a:r>
              <a:rPr lang="en-US" i="1" dirty="0">
                <a:solidFill>
                  <a:srgbClr val="0C1BA6"/>
                </a:solidFill>
              </a:rPr>
              <a:t> </a:t>
            </a:r>
          </a:p>
          <a:p>
            <a:pPr algn="ctr"/>
            <a:r>
              <a:rPr lang="en-US" i="1" dirty="0">
                <a:solidFill>
                  <a:srgbClr val="0C1BA6"/>
                </a:solidFill>
              </a:rPr>
              <a:t>for hay fever</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48" y="4687253"/>
            <a:ext cx="1577089" cy="2018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23837" y="5696426"/>
            <a:ext cx="2154757" cy="523220"/>
          </a:xfrm>
          <a:prstGeom prst="rect">
            <a:avLst/>
          </a:prstGeom>
          <a:noFill/>
        </p:spPr>
        <p:txBody>
          <a:bodyPr wrap="none" rtlCol="0">
            <a:spAutoFit/>
          </a:bodyPr>
          <a:lstStyle/>
          <a:p>
            <a:r>
              <a:rPr lang="en-US" dirty="0"/>
              <a:t>“A processed infusion of </a:t>
            </a:r>
          </a:p>
          <a:p>
            <a:r>
              <a:rPr lang="en-US" dirty="0"/>
              <a:t>rose petals”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200" dirty="0" err="1">
                <a:solidFill>
                  <a:srgbClr val="0070C0"/>
                </a:solidFill>
                <a:effectLst>
                  <a:outerShdw blurRad="38100" dist="38100" dir="2700000" algn="tl">
                    <a:srgbClr val="000000">
                      <a:alpha val="43137"/>
                    </a:srgbClr>
                  </a:outerShdw>
                </a:effectLst>
              </a:rPr>
              <a:t>Kako’s</a:t>
            </a:r>
            <a:r>
              <a:rPr lang="en-US" sz="3200" dirty="0">
                <a:solidFill>
                  <a:srgbClr val="0070C0"/>
                </a:solidFill>
                <a:effectLst>
                  <a:outerShdw blurRad="38100" dist="38100" dir="2700000" algn="tl">
                    <a:srgbClr val="000000">
                      <a:alpha val="43137"/>
                    </a:srgbClr>
                  </a:outerShdw>
                </a:effectLst>
              </a:rPr>
              <a:t> Note:  Offered 49c bottle</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399878"/>
            <a:ext cx="6877050" cy="3206412"/>
          </a:xfrm>
          <a:prstGeom prst="rect">
            <a:avLst/>
          </a:prstGeom>
          <a:noFill/>
          <a:ln w="38100">
            <a:solidFill>
              <a:srgbClr val="0C1BA6"/>
            </a:solidFill>
            <a:prstDash val="dashDot"/>
            <a:miter lim="800000"/>
            <a:headEnd/>
            <a:tailEnd/>
          </a:ln>
          <a:extLst>
            <a:ext uri="{909E8E84-426E-40DD-AFC4-6F175D3DCCD1}">
              <a14:hiddenFill xmlns:a14="http://schemas.microsoft.com/office/drawing/2010/main">
                <a:solidFill>
                  <a:schemeClr val="accent1"/>
                </a:solidFill>
              </a14:hiddenFill>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5" y="3835717"/>
            <a:ext cx="1988576" cy="24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9816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  </a:t>
            </a:r>
          </a:p>
        </p:txBody>
      </p:sp>
      <p:sp>
        <p:nvSpPr>
          <p:cNvPr id="5" name="Text Placeholder 4"/>
          <p:cNvSpPr>
            <a:spLocks noGrp="1"/>
          </p:cNvSpPr>
          <p:nvPr>
            <p:ph type="body" idx="1"/>
          </p:nvPr>
        </p:nvSpPr>
        <p:spPr/>
        <p:txBody>
          <a:bodyPr/>
          <a:lstStyle/>
          <a:p>
            <a:pPr lvl="8"/>
            <a:r>
              <a:rPr lang="en-US" dirty="0"/>
              <a:t>                                  </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5" y="483870"/>
            <a:ext cx="6147435" cy="5559015"/>
          </a:xfrm>
          <a:prstGeom prst="rect">
            <a:avLst/>
          </a:prstGeom>
          <a:noFill/>
          <a:ln w="38100">
            <a:solidFill>
              <a:schemeClr val="tx1"/>
            </a:solidFill>
            <a:prstDash val="dashDot"/>
            <a:miter lim="800000"/>
            <a:headEnd/>
            <a:tailEnd/>
          </a:ln>
          <a:extLst>
            <a:ext uri="{909E8E84-426E-40DD-AFC4-6F175D3DCCD1}">
              <a14:hiddenFill xmlns:a14="http://schemas.microsoft.com/office/drawing/2010/main">
                <a:solidFill>
                  <a:schemeClr val="accent1"/>
                </a:solidFill>
              </a14:hiddenFill>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0204" y="165835"/>
            <a:ext cx="3813746" cy="1365785"/>
          </a:xfrm>
          <a:prstGeom prst="rect">
            <a:avLst/>
          </a:prstGeom>
          <a:solidFill>
            <a:srgbClr val="FFC000"/>
          </a:solidFill>
          <a:ln w="28575">
            <a:solidFill>
              <a:srgbClr val="FFC000"/>
            </a:solidFill>
            <a:prstDash val="dash"/>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0748" y="2103118"/>
            <a:ext cx="1953202" cy="181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748" y="4285298"/>
            <a:ext cx="187801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96187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14670" y="276446"/>
            <a:ext cx="8272130" cy="1141191"/>
          </a:xfrm>
        </p:spPr>
        <p:txBody>
          <a:bodyPr/>
          <a:lstStyle/>
          <a:p>
            <a:r>
              <a:rPr lang="en-US" b="1" dirty="0">
                <a:solidFill>
                  <a:srgbClr val="0070C0"/>
                </a:solidFill>
                <a:effectLst>
                  <a:outerShdw blurRad="38100" dist="38100" dir="2700000" algn="tl">
                    <a:srgbClr val="000000">
                      <a:alpha val="43137"/>
                    </a:srgbClr>
                  </a:outerShdw>
                </a:effectLst>
              </a:rPr>
              <a:t>1 dozen quinine requested</a:t>
            </a:r>
          </a:p>
        </p:txBody>
      </p:sp>
      <p:sp>
        <p:nvSpPr>
          <p:cNvPr id="5" name="Text Placeholder 4"/>
          <p:cNvSpPr>
            <a:spLocks noGrp="1"/>
          </p:cNvSpPr>
          <p:nvPr>
            <p:ph type="body" idx="1"/>
          </p:nvPr>
        </p:nvSpPr>
        <p:spPr/>
        <p:txBody>
          <a:bodyPr/>
          <a:lstStyle/>
          <a:p>
            <a:pPr marL="86360" indent="0">
              <a:buNone/>
            </a:pPr>
            <a:endParaRPr lang="en-US" dirty="0"/>
          </a:p>
          <a:p>
            <a:pPr marL="86360" indent="0">
              <a:buNone/>
            </a:pPr>
            <a:endParaRPr lang="en-US" dirty="0"/>
          </a:p>
          <a:p>
            <a:pPr marL="86360" indent="0">
              <a:buNone/>
            </a:pPr>
            <a:endParaRPr lang="en-US" dirty="0"/>
          </a:p>
          <a:p>
            <a:pPr marL="86360" indent="0">
              <a:buNone/>
            </a:pPr>
            <a:endParaRPr lang="en-US" dirty="0"/>
          </a:p>
          <a:p>
            <a:pPr marL="86360" indent="0">
              <a:buNone/>
            </a:pPr>
            <a:r>
              <a:rPr lang="en-US" i="1" dirty="0">
                <a:solidFill>
                  <a:srgbClr val="0070C0"/>
                </a:solidFill>
                <a:effectLst>
                  <a:outerShdw blurRad="38100" dist="38100" dir="2700000" algn="tl">
                    <a:srgbClr val="000000">
                      <a:alpha val="43137"/>
                    </a:srgbClr>
                  </a:outerShdw>
                </a:effectLst>
              </a:rPr>
              <a:t>Frequent request from Poston camp…</a:t>
            </a:r>
          </a:p>
          <a:p>
            <a:pPr marL="86360" indent="0">
              <a:buNone/>
            </a:pPr>
            <a:r>
              <a:rPr lang="en-US" i="1" dirty="0">
                <a:solidFill>
                  <a:srgbClr val="0070C0"/>
                </a:solidFill>
                <a:effectLst>
                  <a:outerShdw blurRad="38100" dist="38100" dir="2700000" algn="tl">
                    <a:srgbClr val="000000">
                      <a:alpha val="43137"/>
                    </a:srgbClr>
                  </a:outerShdw>
                </a:effectLst>
              </a:rPr>
              <a:t>Records show high incidence of malaria  </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881" y="1600200"/>
            <a:ext cx="6193199" cy="2191902"/>
          </a:xfrm>
          <a:prstGeom prst="rect">
            <a:avLst/>
          </a:prstGeom>
          <a:noFill/>
          <a:ln w="38100">
            <a:solidFill>
              <a:schemeClr val="accent1">
                <a:lumMod val="75000"/>
              </a:schemeClr>
            </a:solidFill>
            <a:prstDash val="sysDash"/>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058298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0C1BA6"/>
                </a:solidFill>
                <a:effectLst>
                  <a:outerShdw blurRad="38100" dist="38100" dir="2700000" algn="tl">
                    <a:srgbClr val="000000">
                      <a:alpha val="43137"/>
                    </a:srgbClr>
                  </a:outerShdw>
                </a:effectLst>
              </a:rPr>
              <a:t>Ascaris</a:t>
            </a:r>
            <a:r>
              <a:rPr lang="en-US" dirty="0">
                <a:solidFill>
                  <a:srgbClr val="0C1BA6"/>
                </a:solidFill>
                <a:effectLst>
                  <a:outerShdw blurRad="38100" dist="38100" dir="2700000" algn="tl">
                    <a:srgbClr val="000000">
                      <a:alpha val="43137"/>
                    </a:srgbClr>
                  </a:outerShdw>
                </a:effectLst>
              </a:rPr>
              <a:t> treatment from afar</a:t>
            </a:r>
          </a:p>
        </p:txBody>
      </p:sp>
      <p:sp>
        <p:nvSpPr>
          <p:cNvPr id="3" name="Text Placeholder 2"/>
          <p:cNvSpPr>
            <a:spLocks noGrp="1"/>
          </p:cNvSpPr>
          <p:nvPr>
            <p:ph type="body" idx="1"/>
          </p:nvPr>
        </p:nvSpPr>
        <p:spPr>
          <a:xfrm>
            <a:off x="457200" y="1371601"/>
            <a:ext cx="8229600" cy="4343400"/>
          </a:xfrm>
        </p:spPr>
        <p:txBody>
          <a:bodyPr>
            <a:normAutofit/>
          </a:bodyPr>
          <a:lstStyle/>
          <a:p>
            <a:pPr marL="86360" indent="0">
              <a:buNone/>
            </a:pPr>
            <a:r>
              <a:rPr lang="en-US" sz="2800" i="1" dirty="0">
                <a:effectLst>
                  <a:outerShdw blurRad="38100" dist="38100" dir="2700000" algn="tl">
                    <a:srgbClr val="000000">
                      <a:alpha val="43137"/>
                    </a:srgbClr>
                  </a:outerShdw>
                </a:effectLst>
              </a:rPr>
              <a:t> “Ask </a:t>
            </a:r>
            <a:r>
              <a:rPr lang="en-US" sz="2800" i="1" dirty="0" err="1">
                <a:effectLst>
                  <a:outerShdw blurRad="38100" dist="38100" dir="2700000" algn="tl">
                    <a:srgbClr val="000000">
                      <a:alpha val="43137"/>
                    </a:srgbClr>
                  </a:outerShdw>
                </a:effectLst>
              </a:rPr>
              <a:t>Tak</a:t>
            </a:r>
            <a:r>
              <a:rPr lang="en-US" sz="2800" i="1" dirty="0">
                <a:effectLst>
                  <a:outerShdw blurRad="38100" dist="38100" dir="2700000" algn="tl">
                    <a:srgbClr val="000000">
                      <a:alpha val="43137"/>
                    </a:srgbClr>
                  </a:outerShdw>
                </a:effectLst>
              </a:rPr>
              <a:t>:  5 year old and baby</a:t>
            </a:r>
          </a:p>
          <a:p>
            <a:pPr marL="86360" indent="0">
              <a:buNone/>
            </a:pPr>
            <a:r>
              <a:rPr lang="en-US" sz="2800" i="1" dirty="0">
                <a:effectLst>
                  <a:outerShdw blurRad="38100" dist="38100" dir="2700000" algn="tl">
                    <a:srgbClr val="000000">
                      <a:alpha val="43137"/>
                    </a:srgbClr>
                  </a:outerShdw>
                </a:effectLst>
              </a:rPr>
              <a:t>Feels itchy on rectum.</a:t>
            </a:r>
          </a:p>
          <a:p>
            <a:pPr marL="86360" indent="0">
              <a:buNone/>
            </a:pPr>
            <a:r>
              <a:rPr lang="en-US" sz="2800" i="1" dirty="0">
                <a:effectLst>
                  <a:outerShdw blurRad="38100" dist="38100" dir="2700000" algn="tl">
                    <a:srgbClr val="000000">
                      <a:alpha val="43137"/>
                    </a:srgbClr>
                  </a:outerShdw>
                </a:effectLst>
              </a:rPr>
              <a:t>Finds worms in AM”</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1833" y="3429000"/>
            <a:ext cx="5638800" cy="1857375"/>
          </a:xfrm>
          <a:prstGeom prst="rect">
            <a:avLst/>
          </a:prstGeom>
          <a:noFill/>
          <a:ln w="38100">
            <a:solidFill>
              <a:srgbClr val="0C1BA6"/>
            </a:solidFill>
            <a:prstDash val="lgDashDotDot"/>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3205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a:spLocks noGrp="1"/>
          </p:cNvSpPr>
          <p:nvPr>
            <p:ph type="ctrTitle"/>
          </p:nvPr>
        </p:nvSpPr>
        <p:spPr>
          <a:xfrm>
            <a:off x="685800" y="1499522"/>
            <a:ext cx="8077200" cy="14700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1E4192"/>
              </a:buClr>
              <a:buSzPts val="4800"/>
              <a:buFont typeface="Verdana"/>
              <a:buNone/>
            </a:pPr>
            <a:r>
              <a:rPr lang="en-US" sz="4800" b="0" i="1" u="none" strike="noStrike" cap="none" dirty="0">
                <a:solidFill>
                  <a:srgbClr val="1E4192"/>
                </a:solidFill>
                <a:effectLst>
                  <a:outerShdw blurRad="38100" dist="38100" dir="2700000" algn="tl">
                    <a:srgbClr val="000000">
                      <a:alpha val="43137"/>
                    </a:srgbClr>
                  </a:outerShdw>
                </a:effectLst>
                <a:latin typeface="Verdana"/>
                <a:ea typeface="Verdana"/>
                <a:cs typeface="Verdana"/>
                <a:sym typeface="Verdana"/>
              </a:rPr>
              <a:t>But What Are Their Stories???</a:t>
            </a:r>
            <a:endParaRPr sz="4800" b="0" i="1" u="none" strike="noStrike" cap="none" dirty="0">
              <a:solidFill>
                <a:srgbClr val="1E4192"/>
              </a:solidFill>
              <a:effectLst>
                <a:outerShdw blurRad="38100" dist="38100" dir="2700000" algn="tl">
                  <a:srgbClr val="000000">
                    <a:alpha val="43137"/>
                  </a:srgbClr>
                </a:outerShdw>
              </a:effectLst>
              <a:latin typeface="Verdana"/>
              <a:ea typeface="Verdana"/>
              <a:cs typeface="Verdana"/>
              <a:sym typeface="Verdana"/>
            </a:endParaRPr>
          </a:p>
        </p:txBody>
      </p:sp>
      <p:sp>
        <p:nvSpPr>
          <p:cNvPr id="354" name="Shape 354"/>
          <p:cNvSpPr txBox="1">
            <a:spLocks noGrp="1"/>
          </p:cNvSpPr>
          <p:nvPr>
            <p:ph type="subTitle" idx="1"/>
          </p:nvPr>
        </p:nvSpPr>
        <p:spPr>
          <a:xfrm>
            <a:off x="685800" y="3077029"/>
            <a:ext cx="8077200" cy="18142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E79805"/>
              </a:buClr>
              <a:buSzPts val="2800"/>
              <a:buFont typeface="Arial"/>
              <a:buNone/>
            </a:pPr>
            <a:r>
              <a:rPr lang="en-US" sz="2800" b="0" i="1" u="none" strike="noStrike" cap="none" dirty="0">
                <a:solidFill>
                  <a:srgbClr val="E79805"/>
                </a:solidFill>
                <a:effectLst>
                  <a:outerShdw blurRad="38100" dist="38100" dir="2700000" algn="tl">
                    <a:srgbClr val="000000">
                      <a:alpha val="43137"/>
                    </a:srgbClr>
                  </a:outerShdw>
                </a:effectLst>
                <a:latin typeface="Verdana"/>
                <a:ea typeface="Verdana"/>
                <a:cs typeface="Verdana"/>
                <a:sym typeface="Verdana"/>
              </a:rPr>
              <a:t>Some unique insights into the stories of these Japanese Americans and pharmacists are  provided by correspondences from that era recently discovered </a:t>
            </a:r>
            <a:r>
              <a:rPr lang="en-US" sz="3200" b="0" i="1" u="none" strike="noStrike" cap="none" dirty="0">
                <a:solidFill>
                  <a:srgbClr val="E79805"/>
                </a:solidFill>
                <a:effectLst>
                  <a:outerShdw blurRad="38100" dist="38100" dir="2700000" algn="tl">
                    <a:srgbClr val="000000">
                      <a:alpha val="43137"/>
                    </a:srgbClr>
                  </a:outerShdw>
                </a:effectLst>
                <a:latin typeface="Verdana"/>
                <a:ea typeface="Verdana"/>
                <a:cs typeface="Verdana"/>
                <a:sym typeface="Verdana"/>
              </a:rPr>
              <a:t>…</a:t>
            </a:r>
            <a:endParaRPr sz="3200" b="0" i="1" u="none" strike="noStrike" cap="none" dirty="0">
              <a:solidFill>
                <a:srgbClr val="E79805"/>
              </a:solidFill>
              <a:effectLst>
                <a:outerShdw blurRad="38100" dist="38100" dir="2700000" algn="tl">
                  <a:srgbClr val="000000">
                    <a:alpha val="43137"/>
                  </a:srgbClr>
                </a:outerShdw>
              </a:effectLst>
              <a:latin typeface="Verdana"/>
              <a:ea typeface="Verdana"/>
              <a:cs typeface="Verdana"/>
              <a:sym typeface="Verdana"/>
            </a:endParaRPr>
          </a:p>
          <a:p>
            <a:pPr marL="0" marR="0" lvl="0" indent="0" algn="l" rtl="0">
              <a:spcBef>
                <a:spcPts val="560"/>
              </a:spcBef>
              <a:spcAft>
                <a:spcPts val="0"/>
              </a:spcAft>
              <a:buClr>
                <a:srgbClr val="E79805"/>
              </a:buClr>
              <a:buSzPts val="2800"/>
              <a:buFont typeface="Arial"/>
              <a:buNone/>
            </a:pPr>
            <a:endParaRPr sz="2800" b="0" i="1" u="none" strike="noStrike" cap="none" dirty="0">
              <a:solidFill>
                <a:srgbClr val="E79805"/>
              </a:solidFill>
              <a:effectLst>
                <a:outerShdw blurRad="38100" dist="38100" dir="2700000" algn="tl">
                  <a:srgbClr val="000000">
                    <a:alpha val="43137"/>
                  </a:srgbClr>
                </a:outerShdw>
              </a:effectLst>
              <a:latin typeface="Verdana"/>
              <a:ea typeface="Verdana"/>
              <a:cs typeface="Verdana"/>
              <a:sym typeface="Verdana"/>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xEl>
                                              <p:pRg st="0" end="0"/>
                                            </p:txEl>
                                          </p:spTgt>
                                        </p:tgtEl>
                                        <p:attrNameLst>
                                          <p:attrName>style.visibility</p:attrName>
                                        </p:attrNameLst>
                                      </p:cBhvr>
                                      <p:to>
                                        <p:strVal val="visible"/>
                                      </p:to>
                                    </p:set>
                                    <p:animEffect transition="in" filter="fade">
                                      <p:cBhvr>
                                        <p:cTn id="7" dur="1000"/>
                                        <p:tgtEl>
                                          <p:spTgt spid="3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
                                            <p:txEl>
                                              <p:pRg st="1" end="1"/>
                                            </p:txEl>
                                          </p:spTgt>
                                        </p:tgtEl>
                                        <p:attrNameLst>
                                          <p:attrName>style.visibility</p:attrName>
                                        </p:attrNameLst>
                                      </p:cBhvr>
                                      <p:to>
                                        <p:strVal val="visible"/>
                                      </p:to>
                                    </p:set>
                                    <p:animEffect transition="in" filter="fade">
                                      <p:cBhvr>
                                        <p:cTn id="12" dur="1000"/>
                                        <p:tgtEl>
                                          <p:spTgt spid="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Shape 696"/>
          <p:cNvSpPr txBox="1">
            <a:spLocks noGrp="1"/>
          </p:cNvSpPr>
          <p:nvPr>
            <p:ph type="title"/>
          </p:nvPr>
        </p:nvSpPr>
        <p:spPr>
          <a:xfrm>
            <a:off x="381000" y="458859"/>
            <a:ext cx="3962400" cy="958779"/>
          </a:xfrm>
          <a:prstGeom prst="rect">
            <a:avLst/>
          </a:prstGeom>
        </p:spPr>
        <p:txBody>
          <a:bodyPr spcFirstLastPara="1" wrap="square" lIns="91425" tIns="91425" rIns="91425" bIns="91425" anchor="ctr" anchorCtr="0">
            <a:noAutofit/>
          </a:bodyPr>
          <a:lstStyle/>
          <a:p>
            <a:pPr marL="0" lvl="0" indent="0" algn="l">
              <a:spcBef>
                <a:spcPts val="0"/>
              </a:spcBef>
              <a:spcAft>
                <a:spcPts val="0"/>
              </a:spcAft>
              <a:buNone/>
            </a:pPr>
            <a:r>
              <a:rPr lang="en-US" sz="2000" dirty="0">
                <a:solidFill>
                  <a:srgbClr val="0C1BA6"/>
                </a:solidFill>
                <a:effectLst>
                  <a:outerShdw blurRad="38100" dist="38100" dir="2700000" algn="tl">
                    <a:srgbClr val="000000">
                      <a:alpha val="43137"/>
                    </a:srgbClr>
                  </a:outerShdw>
                </a:effectLst>
              </a:rPr>
              <a:t>Bookkeeping receipts to support those requesting orders…</a:t>
            </a:r>
            <a:endParaRPr sz="2000" dirty="0">
              <a:solidFill>
                <a:srgbClr val="0C1BA6"/>
              </a:solidFill>
              <a:effectLst>
                <a:outerShdw blurRad="38100" dist="38100" dir="2700000" algn="tl">
                  <a:srgbClr val="000000">
                    <a:alpha val="43137"/>
                  </a:srgbClr>
                </a:outerShdw>
              </a:effectLst>
            </a:endParaRPr>
          </a:p>
        </p:txBody>
      </p:sp>
      <p:sp>
        <p:nvSpPr>
          <p:cNvPr id="697" name="Shape 697"/>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 </a:t>
            </a:r>
            <a:endParaRPr/>
          </a:p>
        </p:txBody>
      </p:sp>
      <p:pic>
        <p:nvPicPr>
          <p:cNvPr id="698" name="Shape 698"/>
          <p:cNvPicPr preferRelativeResize="0"/>
          <p:nvPr/>
        </p:nvPicPr>
        <p:blipFill>
          <a:blip r:embed="rId3">
            <a:alphaModFix/>
          </a:blip>
          <a:stretch>
            <a:fillRect/>
          </a:stretch>
        </p:blipFill>
        <p:spPr>
          <a:xfrm>
            <a:off x="4704827" y="458859"/>
            <a:ext cx="3886200" cy="5391150"/>
          </a:xfrm>
          <a:prstGeom prst="rect">
            <a:avLst/>
          </a:prstGeom>
          <a:noFill/>
          <a:ln w="38100">
            <a:solidFill>
              <a:schemeClr val="accent1">
                <a:lumMod val="75000"/>
              </a:schemeClr>
            </a:solidFill>
            <a:prstDash val="sysDash"/>
          </a:ln>
        </p:spPr>
      </p:pic>
    </p:spTree>
    <p:extLst>
      <p:ext uri="{BB962C8B-B14F-4D97-AF65-F5344CB8AC3E}">
        <p14:creationId xmlns:p14="http://schemas.microsoft.com/office/powerpoint/2010/main" val="11796264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3000" dirty="0">
                <a:solidFill>
                  <a:srgbClr val="0C1BA6"/>
                </a:solidFill>
                <a:effectLst>
                  <a:outerShdw blurRad="38100" dist="38100" dir="2700000" algn="tl">
                    <a:srgbClr val="000000">
                      <a:alpha val="43137"/>
                    </a:srgbClr>
                  </a:outerShdw>
                </a:effectLst>
              </a:rPr>
              <a:t>TK Pharmacy and Sake Distribution</a:t>
            </a:r>
            <a:endParaRPr sz="3000" dirty="0">
              <a:solidFill>
                <a:srgbClr val="0C1BA6"/>
              </a:solidFill>
              <a:effectLst>
                <a:outerShdw blurRad="38100" dist="38100" dir="2700000" algn="tl">
                  <a:srgbClr val="000000">
                    <a:alpha val="43137"/>
                  </a:srgbClr>
                </a:outerShdw>
              </a:effectLst>
            </a:endParaRPr>
          </a:p>
        </p:txBody>
      </p:sp>
      <p:pic>
        <p:nvPicPr>
          <p:cNvPr id="706" name="Shape 706"/>
          <p:cNvPicPr preferRelativeResize="0"/>
          <p:nvPr/>
        </p:nvPicPr>
        <p:blipFill>
          <a:blip r:embed="rId3">
            <a:alphaModFix/>
          </a:blip>
          <a:stretch>
            <a:fillRect/>
          </a:stretch>
        </p:blipFill>
        <p:spPr>
          <a:xfrm>
            <a:off x="1031358" y="1413023"/>
            <a:ext cx="7479895" cy="4095750"/>
          </a:xfrm>
          <a:prstGeom prst="rect">
            <a:avLst/>
          </a:prstGeom>
          <a:noFill/>
          <a:ln w="38100">
            <a:solidFill>
              <a:schemeClr val="accent1">
                <a:lumMod val="75000"/>
              </a:schemeClr>
            </a:solidFill>
            <a:prstDash val="dash"/>
          </a:ln>
        </p:spPr>
      </p:pic>
      <p:sp>
        <p:nvSpPr>
          <p:cNvPr id="2" name="Right Arrow 1"/>
          <p:cNvSpPr/>
          <p:nvPr/>
        </p:nvSpPr>
        <p:spPr>
          <a:xfrm>
            <a:off x="52950" y="1541721"/>
            <a:ext cx="978408" cy="484632"/>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a:t>The “Granada Fish Market” and Sake Request</a:t>
            </a:r>
            <a:endParaRPr sz="2400"/>
          </a:p>
        </p:txBody>
      </p:sp>
      <p:sp>
        <p:nvSpPr>
          <p:cNvPr id="713" name="Shape 713"/>
          <p:cNvSpPr txBox="1">
            <a:spLocks noGrp="1"/>
          </p:cNvSpPr>
          <p:nvPr>
            <p:ph type="body" idx="1"/>
          </p:nvPr>
        </p:nvSpPr>
        <p:spPr>
          <a:xfrm>
            <a:off x="934064" y="1600200"/>
            <a:ext cx="7752600" cy="45261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714" name="Shape 714"/>
          <p:cNvPicPr preferRelativeResize="0"/>
          <p:nvPr/>
        </p:nvPicPr>
        <p:blipFill>
          <a:blip r:embed="rId3">
            <a:alphaModFix/>
          </a:blip>
          <a:stretch>
            <a:fillRect/>
          </a:stretch>
        </p:blipFill>
        <p:spPr>
          <a:xfrm>
            <a:off x="428403" y="1362881"/>
            <a:ext cx="8325293" cy="4463675"/>
          </a:xfrm>
          <a:prstGeom prst="rect">
            <a:avLst/>
          </a:prstGeom>
          <a:noFill/>
          <a:ln w="38100">
            <a:solidFill>
              <a:schemeClr val="accent1">
                <a:lumMod val="75000"/>
              </a:schemeClr>
            </a:solidFill>
          </a:ln>
        </p:spPr>
      </p:pic>
      <p:sp>
        <p:nvSpPr>
          <p:cNvPr id="2" name="Left Arrow 1"/>
          <p:cNvSpPr/>
          <p:nvPr/>
        </p:nvSpPr>
        <p:spPr>
          <a:xfrm>
            <a:off x="8434719" y="4997302"/>
            <a:ext cx="637953" cy="484632"/>
          </a:xfrm>
          <a:prstGeom prst="leftArrow">
            <a:avLst>
              <a:gd name="adj1" fmla="val 58776"/>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2" name="Shape 722"/>
          <p:cNvPicPr preferRelativeResize="0"/>
          <p:nvPr/>
        </p:nvPicPr>
        <p:blipFill>
          <a:blip r:embed="rId3">
            <a:alphaModFix/>
          </a:blip>
          <a:stretch>
            <a:fillRect/>
          </a:stretch>
        </p:blipFill>
        <p:spPr>
          <a:xfrm>
            <a:off x="588998" y="276447"/>
            <a:ext cx="8004103" cy="5550195"/>
          </a:xfrm>
          <a:prstGeom prst="rect">
            <a:avLst/>
          </a:prstGeom>
          <a:noFill/>
          <a:ln w="38100">
            <a:solidFill>
              <a:schemeClr val="accent1">
                <a:lumMod val="75000"/>
              </a:schemeClr>
            </a:solid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82772" y="0"/>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sz="2400" dirty="0">
                <a:effectLst>
                  <a:outerShdw blurRad="38100" dist="38100" dir="2700000" algn="tl">
                    <a:srgbClr val="000000">
                      <a:alpha val="43137"/>
                    </a:srgbClr>
                  </a:outerShdw>
                </a:effectLst>
              </a:rPr>
              <a:t>Popular product request:</a:t>
            </a:r>
            <a:endParaRPr sz="2400" dirty="0">
              <a:effectLst>
                <a:outerShdw blurRad="38100" dist="38100" dir="2700000" algn="tl">
                  <a:srgbClr val="000000">
                    <a:alpha val="43137"/>
                  </a:srgbClr>
                </a:outerShdw>
              </a:effectLst>
            </a:endParaRPr>
          </a:p>
        </p:txBody>
      </p:sp>
      <p:sp>
        <p:nvSpPr>
          <p:cNvPr id="729" name="Shape 729"/>
          <p:cNvSpPr txBox="1">
            <a:spLocks noGrp="1"/>
          </p:cNvSpPr>
          <p:nvPr>
            <p:ph type="body" idx="1"/>
          </p:nvPr>
        </p:nvSpPr>
        <p:spPr>
          <a:xfrm>
            <a:off x="287080" y="1127051"/>
            <a:ext cx="4178594" cy="4423144"/>
          </a:xfrm>
          <a:prstGeom prst="rect">
            <a:avLst/>
          </a:prstGeom>
          <a:ln w="38100">
            <a:solidFill>
              <a:schemeClr val="accent1">
                <a:lumMod val="75000"/>
              </a:schemeClr>
            </a:solidFill>
          </a:ln>
        </p:spPr>
        <p:txBody>
          <a:bodyPr spcFirstLastPara="1" wrap="square" lIns="91425" tIns="91425" rIns="91425" bIns="91425" anchor="t" anchorCtr="0">
            <a:noAutofit/>
          </a:bodyPr>
          <a:lstStyle/>
          <a:p>
            <a:pPr marL="342900" lvl="0" indent="-342900">
              <a:spcBef>
                <a:spcPts val="0"/>
              </a:spcBef>
              <a:spcAft>
                <a:spcPts val="0"/>
              </a:spcAft>
              <a:buFont typeface="Wingdings" panose="05000000000000000000" pitchFamily="2" charset="2"/>
              <a:buChar char="Ø"/>
            </a:pPr>
            <a:r>
              <a:rPr lang="en-US" sz="2400" i="1" dirty="0">
                <a:solidFill>
                  <a:schemeClr val="tx1"/>
                </a:solidFill>
                <a:effectLst>
                  <a:outerShdw blurRad="38100" dist="38100" dir="2700000" algn="tl">
                    <a:srgbClr val="000000">
                      <a:alpha val="43137"/>
                    </a:srgbClr>
                  </a:outerShdw>
                </a:effectLst>
              </a:rPr>
              <a:t>“</a:t>
            </a:r>
            <a:r>
              <a:rPr lang="en-US" sz="2400" i="1" dirty="0" err="1">
                <a:solidFill>
                  <a:schemeClr val="tx1"/>
                </a:solidFill>
                <a:effectLst>
                  <a:outerShdw blurRad="38100" dist="38100" dir="2700000" algn="tl">
                    <a:srgbClr val="000000">
                      <a:alpha val="43137"/>
                    </a:srgbClr>
                  </a:outerShdw>
                </a:effectLst>
              </a:rPr>
              <a:t>Godefroy’s</a:t>
            </a:r>
            <a:r>
              <a:rPr lang="en-US" sz="2400" i="1" dirty="0">
                <a:solidFill>
                  <a:schemeClr val="tx1"/>
                </a:solidFill>
                <a:effectLst>
                  <a:outerShdw blurRad="38100" dist="38100" dir="2700000" algn="tl">
                    <a:srgbClr val="000000">
                      <a:alpha val="43137"/>
                    </a:srgbClr>
                  </a:outerShdw>
                </a:effectLst>
              </a:rPr>
              <a:t> </a:t>
            </a:r>
            <a:r>
              <a:rPr lang="en-US" sz="2400" i="1" dirty="0" err="1">
                <a:solidFill>
                  <a:schemeClr val="tx1"/>
                </a:solidFill>
                <a:effectLst>
                  <a:outerShdw blurRad="38100" dist="38100" dir="2700000" algn="tl">
                    <a:srgbClr val="000000">
                      <a:alpha val="43137"/>
                    </a:srgbClr>
                  </a:outerShdw>
                </a:effectLst>
              </a:rPr>
              <a:t>Larieuse</a:t>
            </a:r>
            <a:r>
              <a:rPr lang="en-US" sz="2400" i="1" dirty="0">
                <a:solidFill>
                  <a:schemeClr val="tx1"/>
                </a:solidFill>
                <a:effectLst>
                  <a:outerShdw blurRad="38100" dist="38100" dir="2700000" algn="tl">
                    <a:srgbClr val="000000">
                      <a:alpha val="43137"/>
                    </a:srgbClr>
                  </a:outerShdw>
                </a:effectLst>
              </a:rPr>
              <a:t> hair dye”</a:t>
            </a:r>
            <a:endParaRPr sz="2400" i="1" dirty="0">
              <a:solidFill>
                <a:schemeClr val="tx1"/>
              </a:solidFill>
              <a:effectLst>
                <a:outerShdw blurRad="38100" dist="38100" dir="2700000" algn="tl">
                  <a:srgbClr val="000000">
                    <a:alpha val="43137"/>
                  </a:srgbClr>
                </a:outerShdw>
              </a:effectLst>
            </a:endParaRPr>
          </a:p>
          <a:p>
            <a:pPr marL="342900" lvl="0" indent="-342900">
              <a:spcBef>
                <a:spcPts val="0"/>
              </a:spcBef>
              <a:spcAft>
                <a:spcPts val="0"/>
              </a:spcAft>
              <a:buFont typeface="Wingdings" panose="05000000000000000000" pitchFamily="2" charset="2"/>
              <a:buChar char="Ø"/>
            </a:pPr>
            <a:endParaRPr sz="2400" dirty="0">
              <a:solidFill>
                <a:schemeClr val="tx1"/>
              </a:solidFill>
              <a:effectLst>
                <a:outerShdw blurRad="38100" dist="38100" dir="2700000" algn="tl">
                  <a:srgbClr val="000000">
                    <a:alpha val="43137"/>
                  </a:srgbClr>
                </a:outerShdw>
              </a:effectLst>
            </a:endParaRPr>
          </a:p>
          <a:p>
            <a:pPr marL="342900" lvl="0" indent="-342900">
              <a:spcBef>
                <a:spcPts val="0"/>
              </a:spcBef>
              <a:spcAft>
                <a:spcPts val="0"/>
              </a:spcAft>
              <a:buFont typeface="Wingdings" panose="05000000000000000000" pitchFamily="2" charset="2"/>
              <a:buChar char="Ø"/>
            </a:pPr>
            <a:r>
              <a:rPr lang="en-US" sz="2400" dirty="0">
                <a:solidFill>
                  <a:schemeClr val="tx1"/>
                </a:solidFill>
                <a:effectLst>
                  <a:outerShdw blurRad="38100" dist="38100" dir="2700000" algn="tl">
                    <a:srgbClr val="000000">
                      <a:alpha val="43137"/>
                    </a:srgbClr>
                  </a:outerShdw>
                </a:effectLst>
              </a:rPr>
              <a:t>Jet Black coloring (dye) was a common request of  Japanese Americans in all camps.</a:t>
            </a:r>
            <a:endParaRPr sz="2400" dirty="0">
              <a:solidFill>
                <a:schemeClr val="tx1"/>
              </a:solidFill>
              <a:effectLst>
                <a:outerShdw blurRad="38100" dist="38100" dir="2700000" algn="tl">
                  <a:srgbClr val="000000">
                    <a:alpha val="43137"/>
                  </a:srgbClr>
                </a:outerShdw>
              </a:effectLst>
            </a:endParaRPr>
          </a:p>
        </p:txBody>
      </p:sp>
      <p:pic>
        <p:nvPicPr>
          <p:cNvPr id="730" name="Shape 730"/>
          <p:cNvPicPr preferRelativeResize="0"/>
          <p:nvPr/>
        </p:nvPicPr>
        <p:blipFill>
          <a:blip r:embed="rId3">
            <a:alphaModFix/>
          </a:blip>
          <a:stretch>
            <a:fillRect/>
          </a:stretch>
        </p:blipFill>
        <p:spPr>
          <a:xfrm>
            <a:off x="4729273" y="329608"/>
            <a:ext cx="3978792" cy="5486401"/>
          </a:xfrm>
          <a:prstGeom prst="rect">
            <a:avLst/>
          </a:prstGeom>
          <a:noFill/>
          <a:ln w="38100">
            <a:solidFill>
              <a:schemeClr val="accent1">
                <a:lumMod val="75000"/>
              </a:schemeClr>
            </a:solid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pic>
        <p:nvPicPr>
          <p:cNvPr id="746" name="Shape 746"/>
          <p:cNvPicPr preferRelativeResize="0"/>
          <p:nvPr/>
        </p:nvPicPr>
        <p:blipFill>
          <a:blip r:embed="rId3">
            <a:alphaModFix/>
          </a:blip>
          <a:stretch>
            <a:fillRect/>
          </a:stretch>
        </p:blipFill>
        <p:spPr>
          <a:xfrm>
            <a:off x="573718" y="159822"/>
            <a:ext cx="4445287" cy="6102756"/>
          </a:xfrm>
          <a:prstGeom prst="rect">
            <a:avLst/>
          </a:prstGeom>
          <a:noFill/>
          <a:ln w="38100">
            <a:solidFill>
              <a:schemeClr val="accent1">
                <a:lumMod val="75000"/>
              </a:schemeClr>
            </a:solidFill>
          </a:ln>
        </p:spPr>
      </p:pic>
      <p:sp>
        <p:nvSpPr>
          <p:cNvPr id="3" name="TextBox 2"/>
          <p:cNvSpPr txBox="1"/>
          <p:nvPr/>
        </p:nvSpPr>
        <p:spPr>
          <a:xfrm>
            <a:off x="5550195" y="1552353"/>
            <a:ext cx="3104707" cy="1569660"/>
          </a:xfrm>
          <a:prstGeom prst="rect">
            <a:avLst/>
          </a:prstGeom>
          <a:noFill/>
          <a:ln w="38100">
            <a:solidFill>
              <a:schemeClr val="accent1">
                <a:lumMod val="75000"/>
              </a:schemeClr>
            </a:solidFill>
          </a:ln>
        </p:spPr>
        <p:txBody>
          <a:bodyPr wrap="square" rtlCol="0">
            <a:spAutoFit/>
          </a:bodyPr>
          <a:lstStyle/>
          <a:p>
            <a:r>
              <a:rPr lang="en-US" sz="2400" i="1" dirty="0">
                <a:solidFill>
                  <a:schemeClr val="tx1"/>
                </a:solidFill>
                <a:effectLst>
                  <a:outerShdw blurRad="38100" dist="38100" dir="2700000" algn="tl">
                    <a:srgbClr val="000000">
                      <a:alpha val="43137"/>
                    </a:srgbClr>
                  </a:outerShdw>
                </a:effectLst>
              </a:rPr>
              <a:t>11/9/1943 </a:t>
            </a:r>
          </a:p>
          <a:p>
            <a:endParaRPr lang="en-US" sz="2400" i="1" dirty="0">
              <a:solidFill>
                <a:schemeClr val="tx1"/>
              </a:solidFill>
              <a:effectLst>
                <a:outerShdw blurRad="38100" dist="38100" dir="2700000" algn="tl">
                  <a:srgbClr val="000000">
                    <a:alpha val="43137"/>
                  </a:srgbClr>
                </a:outerShdw>
              </a:effectLst>
            </a:endParaRPr>
          </a:p>
          <a:p>
            <a:r>
              <a:rPr lang="en-US" sz="2400" i="1" dirty="0">
                <a:solidFill>
                  <a:schemeClr val="tx1"/>
                </a:solidFill>
                <a:effectLst>
                  <a:outerShdw blurRad="38100" dist="38100" dir="2700000" algn="tl">
                    <a:srgbClr val="000000">
                      <a:alpha val="43137"/>
                    </a:srgbClr>
                  </a:outerShdw>
                </a:effectLst>
              </a:rPr>
              <a:t>“</a:t>
            </a:r>
            <a:r>
              <a:rPr lang="en-US" sz="2400" i="1" dirty="0" err="1">
                <a:solidFill>
                  <a:schemeClr val="tx1"/>
                </a:solidFill>
                <a:effectLst>
                  <a:outerShdw blurRad="38100" dist="38100" dir="2700000" algn="tl">
                    <a:srgbClr val="000000">
                      <a:alpha val="43137"/>
                    </a:srgbClr>
                  </a:outerShdw>
                </a:effectLst>
              </a:rPr>
              <a:t>Larieuse</a:t>
            </a:r>
            <a:r>
              <a:rPr lang="en-US" sz="2400" i="1" dirty="0">
                <a:solidFill>
                  <a:schemeClr val="tx1"/>
                </a:solidFill>
                <a:effectLst>
                  <a:outerShdw blurRad="38100" dist="38100" dir="2700000" algn="tl">
                    <a:srgbClr val="000000">
                      <a:alpha val="43137"/>
                    </a:srgbClr>
                  </a:outerShdw>
                </a:effectLst>
              </a:rPr>
              <a:t> (Black)</a:t>
            </a:r>
          </a:p>
          <a:p>
            <a:r>
              <a:rPr lang="en-US" sz="2400" i="1" dirty="0" err="1">
                <a:solidFill>
                  <a:schemeClr val="tx1"/>
                </a:solidFill>
                <a:effectLst>
                  <a:outerShdw blurRad="38100" dist="38100" dir="2700000" algn="tl">
                    <a:srgbClr val="000000">
                      <a:alpha val="43137"/>
                    </a:srgbClr>
                  </a:outerShdw>
                </a:effectLst>
              </a:rPr>
              <a:t>Godefroy’s</a:t>
            </a:r>
            <a:r>
              <a:rPr lang="en-US" sz="2400" i="1" dirty="0">
                <a:solidFill>
                  <a:schemeClr val="tx1"/>
                </a:solidFill>
                <a:effectLst>
                  <a:outerShdw blurRad="38100" dist="38100" dir="2700000" algn="tl">
                    <a:srgbClr val="000000">
                      <a:alpha val="43137"/>
                    </a:srgbClr>
                  </a:outerShdw>
                </a:effectLst>
              </a:rPr>
              <a:t> Coloring”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Shape 760"/>
          <p:cNvSpPr txBox="1">
            <a:spLocks noGrp="1"/>
          </p:cNvSpPr>
          <p:nvPr>
            <p:ph type="title"/>
          </p:nvPr>
        </p:nvSpPr>
        <p:spPr>
          <a:xfrm>
            <a:off x="-10104125" y="274638"/>
            <a:ext cx="8229600" cy="1143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US"/>
              <a:t> </a:t>
            </a:r>
            <a:endParaRPr/>
          </a:p>
        </p:txBody>
      </p:sp>
      <p:pic>
        <p:nvPicPr>
          <p:cNvPr id="762" name="Shape 762"/>
          <p:cNvPicPr preferRelativeResize="0"/>
          <p:nvPr/>
        </p:nvPicPr>
        <p:blipFill>
          <a:blip r:embed="rId3">
            <a:alphaModFix/>
          </a:blip>
          <a:stretch>
            <a:fillRect/>
          </a:stretch>
        </p:blipFill>
        <p:spPr>
          <a:xfrm>
            <a:off x="687922" y="511836"/>
            <a:ext cx="5946793" cy="5623150"/>
          </a:xfrm>
          <a:prstGeom prst="rect">
            <a:avLst/>
          </a:prstGeom>
          <a:noFill/>
          <a:ln w="38100">
            <a:solidFill>
              <a:schemeClr val="accent1">
                <a:lumMod val="75000"/>
              </a:schemeClr>
            </a:solidFill>
          </a:ln>
        </p:spPr>
      </p:pic>
      <p:sp>
        <p:nvSpPr>
          <p:cNvPr id="2" name="Left Arrow 1"/>
          <p:cNvSpPr/>
          <p:nvPr/>
        </p:nvSpPr>
        <p:spPr>
          <a:xfrm>
            <a:off x="6634714" y="1499191"/>
            <a:ext cx="2211573" cy="484632"/>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C1BA6"/>
                </a:solidFill>
              </a:rPr>
              <a:t>Larieuse</a:t>
            </a:r>
            <a:r>
              <a:rPr lang="en-US" dirty="0">
                <a:solidFill>
                  <a:srgbClr val="0C1BA6"/>
                </a:solidFill>
              </a:rPr>
              <a:t> product insert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8328025" cy="493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88620" y="251460"/>
            <a:ext cx="8298180" cy="617220"/>
          </a:xfrm>
        </p:spPr>
        <p:txBody>
          <a:bodyPr/>
          <a:lstStyle/>
          <a:p>
            <a:r>
              <a:rPr lang="en-US" sz="2800" b="1" dirty="0">
                <a:solidFill>
                  <a:srgbClr val="0C1BA6"/>
                </a:solidFill>
                <a:effectLst>
                  <a:outerShdw blurRad="38100" dist="38100" dir="2700000" algn="tl">
                    <a:srgbClr val="000000">
                      <a:alpha val="43137"/>
                    </a:srgbClr>
                  </a:outerShdw>
                </a:effectLst>
              </a:rPr>
              <a:t>June 1943	</a:t>
            </a:r>
            <a:r>
              <a:rPr lang="en-US" sz="2800" b="1" dirty="0" err="1">
                <a:solidFill>
                  <a:srgbClr val="0C1BA6"/>
                </a:solidFill>
                <a:effectLst>
                  <a:outerShdw blurRad="38100" dist="38100" dir="2700000" algn="tl">
                    <a:srgbClr val="000000">
                      <a:alpha val="43137"/>
                    </a:srgbClr>
                  </a:outerShdw>
                </a:effectLst>
              </a:rPr>
              <a:t>Tak</a:t>
            </a:r>
            <a:r>
              <a:rPr lang="en-US" sz="2800" b="1" dirty="0">
                <a:solidFill>
                  <a:srgbClr val="0C1BA6"/>
                </a:solidFill>
                <a:effectLst>
                  <a:outerShdw blurRad="38100" dist="38100" dir="2700000" algn="tl">
                    <a:srgbClr val="000000">
                      <a:alpha val="43137"/>
                    </a:srgbClr>
                  </a:outerShdw>
                </a:effectLst>
              </a:rPr>
              <a:t> purchased for $5.43</a:t>
            </a:r>
          </a:p>
        </p:txBody>
      </p:sp>
      <p:sp>
        <p:nvSpPr>
          <p:cNvPr id="5" name="Text Placeholder 4"/>
          <p:cNvSpPr>
            <a:spLocks noGrp="1"/>
          </p:cNvSpPr>
          <p:nvPr>
            <p:ph type="body" idx="1"/>
          </p:nvPr>
        </p:nvSpPr>
        <p:spPr>
          <a:xfrm>
            <a:off x="571500" y="914400"/>
            <a:ext cx="7929995" cy="4938713"/>
          </a:xfrm>
        </p:spPr>
        <p:txBody>
          <a:bodyPr>
            <a:normAutofit fontScale="62500" lnSpcReduction="20000"/>
          </a:bodyPr>
          <a:lstStyle/>
          <a:p>
            <a:pPr marL="86360" indent="0">
              <a:buNone/>
            </a:pPr>
            <a:r>
              <a:rPr lang="en-US" sz="1900" i="1" dirty="0">
                <a:solidFill>
                  <a:srgbClr val="2216C0"/>
                </a:solidFill>
                <a:effectLst>
                  <a:outerShdw blurRad="38100" dist="38100" dir="2700000" algn="tl">
                    <a:srgbClr val="000000">
                      <a:alpha val="43137"/>
                    </a:srgbClr>
                  </a:outerShdw>
                </a:effectLst>
              </a:rPr>
              <a:t>“I brought just a few of the more expensive drugs with me from San Francisco with hopes of selling it somehow.  You will note the prices are approximately half the wholesale so I’m sure they represent quite a substantial saving to you.”</a:t>
            </a:r>
          </a:p>
          <a:p>
            <a:pPr marL="86360" indent="0">
              <a:buNone/>
            </a:pPr>
            <a:br>
              <a:rPr lang="en-US" sz="1900" dirty="0">
                <a:solidFill>
                  <a:srgbClr val="2216C0"/>
                </a:solidFill>
                <a:effectLst>
                  <a:outerShdw blurRad="38100" dist="38100" dir="2700000" algn="tl">
                    <a:srgbClr val="000000">
                      <a:alpha val="43137"/>
                    </a:srgbClr>
                  </a:outerShdw>
                </a:effectLst>
              </a:rPr>
            </a:br>
            <a:r>
              <a:rPr lang="en-US" sz="1900" dirty="0">
                <a:solidFill>
                  <a:srgbClr val="2216C0"/>
                </a:solidFill>
                <a:effectLst>
                  <a:outerShdw blurRad="38100" dist="38100" dir="2700000" algn="tl">
                    <a:srgbClr val="000000">
                      <a:alpha val="43137"/>
                    </a:srgbClr>
                  </a:outerShdw>
                </a:effectLst>
              </a:rPr>
              <a:t>“Following are the quantity and prices.  Let me know what you could take and I shall be glad to send them to you at once.”</a:t>
            </a:r>
          </a:p>
          <a:p>
            <a:pPr marL="86360" indent="0">
              <a:buNone/>
            </a:pPr>
            <a:endParaRPr lang="en-US" sz="1600" dirty="0">
              <a:solidFill>
                <a:srgbClr val="2216C0"/>
              </a:solidFill>
              <a:effectLst>
                <a:outerShdw blurRad="38100" dist="38100" dir="2700000" algn="tl">
                  <a:srgbClr val="000000">
                    <a:alpha val="43137"/>
                  </a:srgbClr>
                </a:outerShdw>
              </a:effectLst>
            </a:endParaRPr>
          </a:p>
          <a:p>
            <a:pPr indent="3175"/>
            <a:r>
              <a:rPr lang="en-US" sz="1800" i="1" dirty="0">
                <a:solidFill>
                  <a:srgbClr val="2216C0"/>
                </a:solidFill>
                <a:effectLst>
                  <a:outerShdw blurRad="38100" dist="38100" dir="2700000" algn="tl">
                    <a:srgbClr val="000000">
                      <a:alpha val="43137"/>
                    </a:srgbClr>
                  </a:outerShdw>
                </a:effectLst>
              </a:rPr>
              <a:t>1-500 Lilly, </a:t>
            </a:r>
            <a:r>
              <a:rPr lang="en-US" sz="1800" i="1" dirty="0" err="1">
                <a:solidFill>
                  <a:srgbClr val="2216C0"/>
                </a:solidFill>
                <a:effectLst>
                  <a:outerShdw blurRad="38100" dist="38100" dir="2700000" algn="tl">
                    <a:srgbClr val="000000">
                      <a:alpha val="43137"/>
                    </a:srgbClr>
                  </a:outerShdw>
                </a:effectLst>
              </a:rPr>
              <a:t>Pulv</a:t>
            </a:r>
            <a:r>
              <a:rPr lang="en-US" sz="1800" i="1" dirty="0">
                <a:solidFill>
                  <a:srgbClr val="2216C0"/>
                </a:solidFill>
                <a:effectLst>
                  <a:outerShdw blurRad="38100" dist="38100" dir="2700000" algn="tl">
                    <a:srgbClr val="000000">
                      <a:alpha val="43137"/>
                    </a:srgbClr>
                  </a:outerShdw>
                </a:effectLst>
              </a:rPr>
              <a:t>. Sod. Amytal 3 gr        8.00 ($5.40)</a:t>
            </a:r>
          </a:p>
          <a:p>
            <a:pPr indent="3175"/>
            <a:r>
              <a:rPr lang="en-US" sz="1800" i="1" dirty="0">
                <a:solidFill>
                  <a:srgbClr val="2216C0"/>
                </a:solidFill>
                <a:effectLst>
                  <a:outerShdw blurRad="38100" dist="38100" dir="2700000" algn="tl">
                    <a:srgbClr val="000000">
                      <a:alpha val="43137"/>
                    </a:srgbClr>
                  </a:outerShdw>
                </a:effectLst>
              </a:rPr>
              <a:t>1-500 Abbott, Cap. </a:t>
            </a:r>
            <a:r>
              <a:rPr lang="en-US" sz="1800" i="1" dirty="0" err="1">
                <a:solidFill>
                  <a:srgbClr val="2216C0"/>
                </a:solidFill>
                <a:effectLst>
                  <a:outerShdw blurRad="38100" dist="38100" dir="2700000" algn="tl">
                    <a:srgbClr val="000000">
                      <a:alpha val="43137"/>
                    </a:srgbClr>
                  </a:outerShdw>
                </a:effectLst>
              </a:rPr>
              <a:t>Nembu-Fedrin</a:t>
            </a:r>
            <a:r>
              <a:rPr lang="en-US" sz="1800" i="1" dirty="0">
                <a:solidFill>
                  <a:srgbClr val="2216C0"/>
                </a:solidFill>
                <a:effectLst>
                  <a:outerShdw blurRad="38100" dist="38100" dir="2700000" algn="tl">
                    <a:srgbClr val="000000">
                      <a:alpha val="43137"/>
                    </a:srgbClr>
                  </a:outerShdw>
                </a:effectLst>
              </a:rPr>
              <a:t>        5.00 (3.60)</a:t>
            </a:r>
          </a:p>
          <a:p>
            <a:pPr indent="3175"/>
            <a:r>
              <a:rPr lang="en-US" sz="1800" i="1" dirty="0">
                <a:solidFill>
                  <a:srgbClr val="2216C0"/>
                </a:solidFill>
                <a:effectLst>
                  <a:outerShdw blurRad="38100" dist="38100" dir="2700000" algn="tl">
                    <a:srgbClr val="000000">
                      <a:alpha val="43137"/>
                    </a:srgbClr>
                  </a:outerShdw>
                </a:effectLst>
              </a:rPr>
              <a:t>(Nembutal ¾ gr)</a:t>
            </a:r>
          </a:p>
          <a:p>
            <a:pPr indent="3175"/>
            <a:r>
              <a:rPr lang="en-US" sz="1800" i="1" dirty="0">
                <a:solidFill>
                  <a:srgbClr val="2216C0"/>
                </a:solidFill>
                <a:effectLst>
                  <a:outerShdw blurRad="38100" dist="38100" dir="2700000" algn="tl">
                    <a:srgbClr val="000000">
                      <a:alpha val="43137"/>
                    </a:srgbClr>
                  </a:outerShdw>
                </a:effectLst>
              </a:rPr>
              <a:t>(</a:t>
            </a:r>
            <a:r>
              <a:rPr lang="en-US" sz="1800" i="1" dirty="0" err="1">
                <a:solidFill>
                  <a:srgbClr val="2216C0"/>
                </a:solidFill>
                <a:effectLst>
                  <a:outerShdw blurRad="38100" dist="38100" dir="2700000" algn="tl">
                    <a:srgbClr val="000000">
                      <a:alpha val="43137"/>
                    </a:srgbClr>
                  </a:outerShdw>
                </a:effectLst>
              </a:rPr>
              <a:t>Ephredrine</a:t>
            </a:r>
            <a:r>
              <a:rPr lang="en-US" sz="1800" i="1" dirty="0">
                <a:solidFill>
                  <a:srgbClr val="2216C0"/>
                </a:solidFill>
                <a:effectLst>
                  <a:outerShdw blurRad="38100" dist="38100" dir="2700000" algn="tl">
                    <a:srgbClr val="000000">
                      <a:alpha val="43137"/>
                    </a:srgbClr>
                  </a:outerShdw>
                </a:effectLst>
              </a:rPr>
              <a:t> ⅜ gr)</a:t>
            </a:r>
          </a:p>
          <a:p>
            <a:pPr indent="3175"/>
            <a:r>
              <a:rPr lang="en-US" sz="1800" i="1" dirty="0">
                <a:solidFill>
                  <a:srgbClr val="2216C0"/>
                </a:solidFill>
                <a:effectLst>
                  <a:outerShdw blurRad="38100" dist="38100" dir="2700000" algn="tl">
                    <a:srgbClr val="000000">
                      <a:alpha val="43137"/>
                    </a:srgbClr>
                  </a:outerShdw>
                </a:effectLst>
              </a:rPr>
              <a:t>5 bot P.D. Sol. Adrenalin Chl. 1-1000</a:t>
            </a:r>
          </a:p>
          <a:p>
            <a:pPr indent="3175"/>
            <a:r>
              <a:rPr lang="en-US" sz="1800" i="1" dirty="0">
                <a:solidFill>
                  <a:srgbClr val="2216C0"/>
                </a:solidFill>
                <a:effectLst>
                  <a:outerShdw blurRad="38100" dist="38100" dir="2700000" algn="tl">
                    <a:srgbClr val="000000">
                      <a:alpha val="43137"/>
                    </a:srgbClr>
                  </a:outerShdw>
                </a:effectLst>
              </a:rPr>
              <a:t>(Cork stoppered) 1 </a:t>
            </a:r>
            <a:r>
              <a:rPr lang="en-US" sz="1800" i="1" dirty="0" err="1">
                <a:solidFill>
                  <a:srgbClr val="2216C0"/>
                </a:solidFill>
                <a:effectLst>
                  <a:outerShdw blurRad="38100" dist="38100" dir="2700000" algn="tl">
                    <a:srgbClr val="000000">
                      <a:alpha val="43137"/>
                    </a:srgbClr>
                  </a:outerShdw>
                </a:effectLst>
              </a:rPr>
              <a:t>oz</a:t>
            </a:r>
            <a:r>
              <a:rPr lang="en-US" sz="1800" i="1" dirty="0">
                <a:solidFill>
                  <a:srgbClr val="2216C0"/>
                </a:solidFill>
                <a:effectLst>
                  <a:outerShdw blurRad="38100" dist="38100" dir="2700000" algn="tl">
                    <a:srgbClr val="000000">
                      <a:alpha val="43137"/>
                    </a:srgbClr>
                  </a:outerShdw>
                </a:effectLst>
              </a:rPr>
              <a:t>                                   .45 each</a:t>
            </a:r>
          </a:p>
          <a:p>
            <a:pPr indent="3175"/>
            <a:r>
              <a:rPr lang="en-US" sz="1800" i="1" dirty="0">
                <a:solidFill>
                  <a:srgbClr val="2216C0"/>
                </a:solidFill>
                <a:effectLst>
                  <a:outerShdw blurRad="38100" dist="38100" dir="2700000" algn="tl">
                    <a:srgbClr val="000000">
                      <a:alpha val="43137"/>
                    </a:srgbClr>
                  </a:outerShdw>
                </a:effectLst>
              </a:rPr>
              <a:t>3 vials P.D&gt; Sol. Adrenalin Chl. 1-1000</a:t>
            </a:r>
          </a:p>
          <a:p>
            <a:pPr indent="3175"/>
            <a:r>
              <a:rPr lang="en-US" sz="1800" i="1" dirty="0">
                <a:solidFill>
                  <a:srgbClr val="2216C0"/>
                </a:solidFill>
                <a:effectLst>
                  <a:outerShdw blurRad="38100" dist="38100" dir="2700000" algn="tl">
                    <a:srgbClr val="000000">
                      <a:alpha val="43137"/>
                    </a:srgbClr>
                  </a:outerShdw>
                </a:effectLst>
              </a:rPr>
              <a:t>(</a:t>
            </a:r>
            <a:r>
              <a:rPr lang="en-US" sz="1800" i="1" dirty="0" err="1">
                <a:solidFill>
                  <a:srgbClr val="2216C0"/>
                </a:solidFill>
                <a:effectLst>
                  <a:outerShdw blurRad="38100" dist="38100" dir="2700000" algn="tl">
                    <a:srgbClr val="000000">
                      <a:alpha val="43137"/>
                    </a:srgbClr>
                  </a:outerShdw>
                </a:effectLst>
              </a:rPr>
              <a:t>Rubbered</a:t>
            </a:r>
            <a:r>
              <a:rPr lang="en-US" sz="1800" i="1" dirty="0">
                <a:solidFill>
                  <a:srgbClr val="2216C0"/>
                </a:solidFill>
                <a:effectLst>
                  <a:outerShdw blurRad="38100" dist="38100" dir="2700000" algn="tl">
                    <a:srgbClr val="000000">
                      <a:alpha val="43137"/>
                    </a:srgbClr>
                  </a:outerShdw>
                </a:effectLst>
              </a:rPr>
              <a:t> stoppered) 1 </a:t>
            </a:r>
            <a:r>
              <a:rPr lang="en-US" sz="1800" i="1" dirty="0" err="1">
                <a:solidFill>
                  <a:srgbClr val="2216C0"/>
                </a:solidFill>
                <a:effectLst>
                  <a:outerShdw blurRad="38100" dist="38100" dir="2700000" algn="tl">
                    <a:srgbClr val="000000">
                      <a:alpha val="43137"/>
                    </a:srgbClr>
                  </a:outerShdw>
                </a:effectLst>
              </a:rPr>
              <a:t>oz</a:t>
            </a:r>
            <a:r>
              <a:rPr lang="en-US" sz="1800" i="1" dirty="0">
                <a:solidFill>
                  <a:srgbClr val="2216C0"/>
                </a:solidFill>
                <a:effectLst>
                  <a:outerShdw blurRad="38100" dist="38100" dir="2700000" algn="tl">
                    <a:srgbClr val="000000">
                      <a:alpha val="43137"/>
                    </a:srgbClr>
                  </a:outerShdw>
                </a:effectLst>
              </a:rPr>
              <a:t>                           .45 each</a:t>
            </a:r>
          </a:p>
          <a:p>
            <a:pPr marL="0" indent="0">
              <a:buNone/>
            </a:pPr>
            <a:endParaRPr lang="en-US" sz="1600" dirty="0">
              <a:solidFill>
                <a:srgbClr val="2216C0"/>
              </a:solidFill>
              <a:effectLst>
                <a:outerShdw blurRad="38100" dist="38100" dir="2700000" algn="tl">
                  <a:srgbClr val="000000">
                    <a:alpha val="43137"/>
                  </a:srgbClr>
                </a:outerShdw>
              </a:effectLst>
            </a:endParaRPr>
          </a:p>
          <a:p>
            <a:pPr marL="0" indent="0" algn="r">
              <a:buNone/>
            </a:pPr>
            <a:r>
              <a:rPr lang="en-US" sz="1900" i="1" dirty="0">
                <a:solidFill>
                  <a:srgbClr val="2216C0"/>
                </a:solidFill>
                <a:effectLst>
                  <a:outerShdw blurRad="38100" dist="38100" dir="2700000" algn="tl">
                    <a:srgbClr val="000000">
                      <a:alpha val="43137"/>
                    </a:srgbClr>
                  </a:outerShdw>
                </a:effectLst>
              </a:rPr>
              <a:t>-- Pharmacist S. Okamoto, formerly of San Francisco, </a:t>
            </a:r>
          </a:p>
          <a:p>
            <a:pPr marL="0" indent="0" algn="r">
              <a:buNone/>
            </a:pPr>
            <a:r>
              <a:rPr lang="en-US" sz="1900" i="1" dirty="0">
                <a:solidFill>
                  <a:srgbClr val="2216C0"/>
                </a:solidFill>
                <a:effectLst>
                  <a:outerShdw blurRad="38100" dist="38100" dir="2700000" algn="tl">
                    <a:srgbClr val="000000">
                      <a:alpha val="43137"/>
                    </a:srgbClr>
                  </a:outerShdw>
                </a:effectLst>
              </a:rPr>
              <a:t>     writing from Rivers, AZ, location of Gila River W.R.A.</a:t>
            </a:r>
            <a:br>
              <a:rPr lang="en-US" sz="1900" i="1" dirty="0"/>
            </a:br>
            <a:endParaRPr lang="en-US" sz="1900" i="1" dirty="0"/>
          </a:p>
        </p:txBody>
      </p:sp>
    </p:spTree>
    <p:extLst>
      <p:ext uri="{BB962C8B-B14F-4D97-AF65-F5344CB8AC3E}">
        <p14:creationId xmlns:p14="http://schemas.microsoft.com/office/powerpoint/2010/main" val="7776381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452" y="1752600"/>
            <a:ext cx="7772400" cy="1470025"/>
          </a:xfrm>
        </p:spPr>
        <p:txBody>
          <a:bodyPr/>
          <a:lstStyle/>
          <a:p>
            <a:r>
              <a:rPr lang="en-US" i="1" dirty="0">
                <a:solidFill>
                  <a:srgbClr val="0C1BA6"/>
                </a:solidFill>
              </a:rPr>
              <a:t>What happened to these pharmacists?</a:t>
            </a:r>
          </a:p>
        </p:txBody>
      </p:sp>
      <p:sp>
        <p:nvSpPr>
          <p:cNvPr id="3" name="Subtitle 2"/>
          <p:cNvSpPr>
            <a:spLocks noGrp="1"/>
          </p:cNvSpPr>
          <p:nvPr>
            <p:ph type="subTitle" idx="1"/>
          </p:nvPr>
        </p:nvSpPr>
        <p:spPr>
          <a:xfrm>
            <a:off x="4724400" y="3505201"/>
            <a:ext cx="3287488" cy="1600200"/>
          </a:xfrm>
        </p:spPr>
        <p:txBody>
          <a:bodyPr/>
          <a:lstStyle/>
          <a:p>
            <a:r>
              <a:rPr lang="en-US" sz="4000" b="1" i="1" dirty="0">
                <a:solidFill>
                  <a:srgbClr val="FFC000"/>
                </a:solidFill>
                <a:effectLst>
                  <a:outerShdw blurRad="38100" dist="38100" dir="2700000" algn="tl">
                    <a:srgbClr val="000000">
                      <a:alpha val="43137"/>
                    </a:srgbClr>
                  </a:outerShdw>
                </a:effectLst>
              </a:rPr>
              <a:t>Continued</a:t>
            </a:r>
          </a:p>
          <a:p>
            <a:r>
              <a:rPr lang="en-US" sz="4000" b="1" i="1" dirty="0">
                <a:solidFill>
                  <a:srgbClr val="FFC000"/>
                </a:solidFill>
                <a:effectLst>
                  <a:outerShdw blurRad="38100" dist="38100" dir="2700000" algn="tl">
                    <a:srgbClr val="000000">
                      <a:alpha val="43137"/>
                    </a:srgbClr>
                  </a:outerShdw>
                </a:effectLst>
              </a:rPr>
              <a:t>Journeys…</a:t>
            </a:r>
          </a:p>
        </p:txBody>
      </p:sp>
    </p:spTree>
    <p:extLst>
      <p:ext uri="{BB962C8B-B14F-4D97-AF65-F5344CB8AC3E}">
        <p14:creationId xmlns:p14="http://schemas.microsoft.com/office/powerpoint/2010/main" val="23862112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sers\Ettie\AppData\Local\Microsoft\Windows\INetCache\IE\EUGML8RL\4601821496_41e38dd44e[1].jpg"/>
          <p:cNvPicPr/>
          <p:nvPr/>
        </p:nvPicPr>
        <p:blipFill>
          <a:blip r:embed="rId3">
            <a:extLst>
              <a:ext uri="{28A0092B-C50C-407E-A947-70E740481C1C}">
                <a14:useLocalDpi xmlns:a14="http://schemas.microsoft.com/office/drawing/2010/main" val="0"/>
              </a:ext>
            </a:extLst>
          </a:blip>
          <a:srcRect/>
          <a:stretch>
            <a:fillRect/>
          </a:stretch>
        </p:blipFill>
        <p:spPr bwMode="auto">
          <a:xfrm>
            <a:off x="574157" y="838200"/>
            <a:ext cx="8112643" cy="1967023"/>
          </a:xfrm>
          <a:prstGeom prst="rect">
            <a:avLst/>
          </a:prstGeom>
          <a:noFill/>
          <a:ln w="28575">
            <a:solidFill>
              <a:srgbClr val="0C1BA6"/>
            </a:solidFill>
            <a:prstDash val="sysDash"/>
          </a:ln>
        </p:spPr>
      </p:pic>
      <p:sp>
        <p:nvSpPr>
          <p:cNvPr id="4" name="Title 3"/>
          <p:cNvSpPr>
            <a:spLocks noGrp="1"/>
          </p:cNvSpPr>
          <p:nvPr>
            <p:ph type="title"/>
          </p:nvPr>
        </p:nvSpPr>
        <p:spPr>
          <a:xfrm>
            <a:off x="457200" y="274639"/>
            <a:ext cx="8229600" cy="411162"/>
          </a:xfrm>
        </p:spPr>
        <p:txBody>
          <a:bodyPr>
            <a:normAutofit fontScale="90000"/>
          </a:bodyPr>
          <a:lstStyle/>
          <a:p>
            <a:r>
              <a:rPr lang="en-US" sz="2400" i="1" dirty="0">
                <a:solidFill>
                  <a:srgbClr val="0C1BA6"/>
                </a:solidFill>
                <a:effectLst>
                  <a:outerShdw blurRad="38100" dist="38100" dir="2700000" algn="tl">
                    <a:srgbClr val="000000">
                      <a:alpha val="43137"/>
                    </a:srgbClr>
                  </a:outerShdw>
                </a:effectLst>
              </a:rPr>
              <a:t>What did the future hold for </a:t>
            </a:r>
            <a:r>
              <a:rPr lang="en-US" sz="2400" i="1" dirty="0" err="1">
                <a:solidFill>
                  <a:srgbClr val="0C1BA6"/>
                </a:solidFill>
                <a:effectLst>
                  <a:outerShdw blurRad="38100" dist="38100" dir="2700000" algn="tl">
                    <a:srgbClr val="000000">
                      <a:alpha val="43137"/>
                    </a:srgbClr>
                  </a:outerShdw>
                </a:effectLst>
              </a:rPr>
              <a:t>Muts</a:t>
            </a:r>
            <a:r>
              <a:rPr lang="en-US" sz="2400" i="1" dirty="0">
                <a:solidFill>
                  <a:srgbClr val="0C1BA6"/>
                </a:solidFill>
                <a:effectLst>
                  <a:outerShdw blurRad="38100" dist="38100" dir="2700000" algn="tl">
                    <a:srgbClr val="000000">
                      <a:alpha val="43137"/>
                    </a:srgbClr>
                  </a:outerShdw>
                </a:effectLst>
              </a:rPr>
              <a:t> </a:t>
            </a:r>
            <a:r>
              <a:rPr lang="en-US" sz="2400" i="1" dirty="0" err="1">
                <a:solidFill>
                  <a:srgbClr val="0C1BA6"/>
                </a:solidFill>
                <a:effectLst>
                  <a:outerShdw blurRad="38100" dist="38100" dir="2700000" algn="tl">
                    <a:srgbClr val="000000">
                      <a:alpha val="43137"/>
                    </a:srgbClr>
                  </a:outerShdw>
                </a:effectLst>
              </a:rPr>
              <a:t>Nobe</a:t>
            </a:r>
            <a:r>
              <a:rPr lang="en-US" sz="2400" i="1" dirty="0">
                <a:solidFill>
                  <a:srgbClr val="0C1BA6"/>
                </a:solidFill>
                <a:effectLst>
                  <a:outerShdw blurRad="38100" dist="38100" dir="2700000" algn="tl">
                    <a:srgbClr val="000000">
                      <a:alpha val="43137"/>
                    </a:srgbClr>
                  </a:outerShdw>
                </a:effectLst>
              </a:rPr>
              <a:t> </a:t>
            </a:r>
            <a:r>
              <a:rPr lang="en-US" sz="2000" i="1" dirty="0">
                <a:solidFill>
                  <a:srgbClr val="0C1BA6"/>
                </a:solidFill>
                <a:effectLst>
                  <a:outerShdw blurRad="38100" dist="38100" dir="2700000" algn="tl">
                    <a:srgbClr val="000000">
                      <a:alpha val="43137"/>
                    </a:srgbClr>
                  </a:outerShdw>
                </a:effectLst>
              </a:rPr>
              <a:t>(1)</a:t>
            </a:r>
            <a:r>
              <a:rPr lang="en-US" sz="2400" i="1" dirty="0">
                <a:solidFill>
                  <a:srgbClr val="0C1BA6"/>
                </a:solidFill>
                <a:effectLst>
                  <a:outerShdw blurRad="38100" dist="38100" dir="2700000" algn="tl">
                    <a:srgbClr val="000000">
                      <a:alpha val="43137"/>
                    </a:srgbClr>
                  </a:outerShdw>
                </a:effectLst>
              </a:rPr>
              <a:t>?</a:t>
            </a:r>
          </a:p>
        </p:txBody>
      </p:sp>
      <p:sp>
        <p:nvSpPr>
          <p:cNvPr id="5" name="Text Placeholder 4"/>
          <p:cNvSpPr>
            <a:spLocks noGrp="1"/>
          </p:cNvSpPr>
          <p:nvPr>
            <p:ph type="body" idx="1"/>
          </p:nvPr>
        </p:nvSpPr>
        <p:spPr>
          <a:xfrm>
            <a:off x="584790" y="1010093"/>
            <a:ext cx="8112642" cy="1924493"/>
          </a:xfrm>
          <a:ln w="38100">
            <a:prstDash val="sysDash"/>
          </a:ln>
        </p:spPr>
        <p:txBody>
          <a:bodyPr/>
          <a:lstStyle/>
          <a:p>
            <a:r>
              <a:rPr lang="en-US" sz="1600" i="1" dirty="0">
                <a:solidFill>
                  <a:srgbClr val="0C1BA6"/>
                </a:solidFill>
                <a:effectLst>
                  <a:outerShdw blurRad="38100" dist="38100" dir="2700000" algn="tl">
                    <a:srgbClr val="000000">
                      <a:alpha val="43137"/>
                    </a:srgbClr>
                  </a:outerShdw>
                </a:effectLst>
              </a:rPr>
              <a:t>August 13, 1942 letter to John Bonomi:</a:t>
            </a:r>
          </a:p>
          <a:p>
            <a:pPr lvl="1"/>
            <a:r>
              <a:rPr lang="en-US" sz="1600" i="1" dirty="0">
                <a:solidFill>
                  <a:srgbClr val="0C1BA6"/>
                </a:solidFill>
                <a:effectLst>
                  <a:outerShdw blurRad="38100" dist="38100" dir="2700000" algn="tl">
                    <a:srgbClr val="000000">
                      <a:alpha val="43137"/>
                    </a:srgbClr>
                  </a:outerShdw>
                </a:effectLst>
              </a:rPr>
              <a:t>“Catherine &amp; I have applied for school at last.  I am to get into med school if possible.  Times “a-wasting” and I don’t intend to let too much slip by.”</a:t>
            </a:r>
          </a:p>
          <a:p>
            <a:pPr marL="543560" lvl="1" indent="0">
              <a:buNone/>
            </a:pPr>
            <a:endParaRPr lang="en-US" sz="1600" i="1" dirty="0">
              <a:solidFill>
                <a:srgbClr val="0C1BA6"/>
              </a:solidFill>
              <a:effectLst>
                <a:outerShdw blurRad="38100" dist="38100" dir="2700000" algn="tl">
                  <a:srgbClr val="000000">
                    <a:alpha val="43137"/>
                  </a:srgbClr>
                </a:outerShdw>
              </a:effectLst>
            </a:endParaRPr>
          </a:p>
        </p:txBody>
      </p:sp>
      <p:sp>
        <p:nvSpPr>
          <p:cNvPr id="2" name="TextBox 1"/>
          <p:cNvSpPr txBox="1"/>
          <p:nvPr/>
        </p:nvSpPr>
        <p:spPr>
          <a:xfrm>
            <a:off x="627318" y="3320386"/>
            <a:ext cx="8027583" cy="2462213"/>
          </a:xfrm>
          <a:prstGeom prst="rect">
            <a:avLst/>
          </a:prstGeom>
          <a:noFill/>
        </p:spPr>
        <p:txBody>
          <a:bodyPr wrap="square" rtlCol="0">
            <a:spAutoFit/>
          </a:bodyPr>
          <a:lstStyle/>
          <a:p>
            <a:r>
              <a:rPr lang="en-US" sz="2000" dirty="0">
                <a:solidFill>
                  <a:schemeClr val="tx1"/>
                </a:solidFill>
                <a:effectLst>
                  <a:outerShdw blurRad="38100" dist="38100" dir="2700000" algn="tl">
                    <a:srgbClr val="000000">
                      <a:alpha val="43137"/>
                    </a:srgbClr>
                  </a:outerShdw>
                </a:effectLst>
              </a:rPr>
              <a:t>POSTSCRIPT: </a:t>
            </a:r>
          </a:p>
          <a:p>
            <a:pPr marL="285750" indent="-285750">
              <a:buFont typeface="Wingdings" panose="05000000000000000000" pitchFamily="2" charset="2"/>
              <a:buChar char="Ø"/>
            </a:pPr>
            <a:r>
              <a:rPr lang="en-US" sz="2000" dirty="0" err="1">
                <a:solidFill>
                  <a:schemeClr val="tx1"/>
                </a:solidFill>
                <a:effectLst>
                  <a:outerShdw blurRad="38100" dist="38100" dir="2700000" algn="tl">
                    <a:srgbClr val="000000">
                      <a:alpha val="43137"/>
                    </a:srgbClr>
                  </a:outerShdw>
                </a:effectLst>
              </a:rPr>
              <a:t>Muts</a:t>
            </a:r>
            <a:r>
              <a:rPr lang="en-US" sz="2000" dirty="0">
                <a:solidFill>
                  <a:schemeClr val="tx1"/>
                </a:solidFill>
                <a:effectLst>
                  <a:outerShdw blurRad="38100" dist="38100" dir="2700000" algn="tl">
                    <a:srgbClr val="000000">
                      <a:alpha val="43137"/>
                    </a:srgbClr>
                  </a:outerShdw>
                </a:effectLst>
              </a:rPr>
              <a:t> </a:t>
            </a:r>
            <a:r>
              <a:rPr lang="en-US" sz="2000" dirty="0" err="1">
                <a:solidFill>
                  <a:schemeClr val="tx1"/>
                </a:solidFill>
                <a:effectLst>
                  <a:outerShdw blurRad="38100" dist="38100" dir="2700000" algn="tl">
                    <a:srgbClr val="000000">
                      <a:alpha val="43137"/>
                    </a:srgbClr>
                  </a:outerShdw>
                </a:effectLst>
              </a:rPr>
              <a:t>Nobe</a:t>
            </a:r>
            <a:r>
              <a:rPr lang="en-US" sz="2000" dirty="0">
                <a:solidFill>
                  <a:schemeClr val="tx1"/>
                </a:solidFill>
                <a:effectLst>
                  <a:outerShdw blurRad="38100" dist="38100" dir="2700000" algn="tl">
                    <a:srgbClr val="000000">
                      <a:alpha val="43137"/>
                    </a:srgbClr>
                  </a:outerShdw>
                </a:effectLst>
              </a:rPr>
              <a:t> did indeed leave the camp and attended medical school. </a:t>
            </a:r>
          </a:p>
          <a:p>
            <a:pPr marL="285750" indent="-285750">
              <a:buFont typeface="Wingdings" panose="05000000000000000000" pitchFamily="2" charset="2"/>
              <a:buChar char="Ø"/>
            </a:pPr>
            <a:r>
              <a:rPr lang="en-US" sz="2000" dirty="0" err="1">
                <a:solidFill>
                  <a:schemeClr val="tx1"/>
                </a:solidFill>
                <a:effectLst>
                  <a:outerShdw blurRad="38100" dist="38100" dir="2700000" algn="tl">
                    <a:srgbClr val="000000">
                      <a:alpha val="43137"/>
                    </a:srgbClr>
                  </a:outerShdw>
                </a:effectLst>
              </a:rPr>
              <a:t>Mutsumi</a:t>
            </a:r>
            <a:r>
              <a:rPr lang="en-US" sz="2000" dirty="0">
                <a:solidFill>
                  <a:schemeClr val="tx1"/>
                </a:solidFill>
                <a:effectLst>
                  <a:outerShdw blurRad="38100" dist="38100" dir="2700000" algn="tl">
                    <a:srgbClr val="000000">
                      <a:alpha val="43137"/>
                    </a:srgbClr>
                  </a:outerShdw>
                </a:effectLst>
              </a:rPr>
              <a:t> </a:t>
            </a:r>
            <a:r>
              <a:rPr lang="en-US" sz="2000" dirty="0" err="1">
                <a:solidFill>
                  <a:schemeClr val="tx1"/>
                </a:solidFill>
                <a:effectLst>
                  <a:outerShdw blurRad="38100" dist="38100" dir="2700000" algn="tl">
                    <a:srgbClr val="000000">
                      <a:alpha val="43137"/>
                    </a:srgbClr>
                  </a:outerShdw>
                </a:effectLst>
              </a:rPr>
              <a:t>Nobe</a:t>
            </a:r>
            <a:r>
              <a:rPr lang="en-US" sz="2000" dirty="0">
                <a:solidFill>
                  <a:schemeClr val="tx1"/>
                </a:solidFill>
                <a:effectLst>
                  <a:outerShdw blurRad="38100" dist="38100" dir="2700000" algn="tl">
                    <a:srgbClr val="000000">
                      <a:alpha val="43137"/>
                    </a:srgbClr>
                  </a:outerShdw>
                </a:effectLst>
              </a:rPr>
              <a:t> was born in Los Angeles, CA in 1908</a:t>
            </a:r>
          </a:p>
          <a:p>
            <a:pPr marL="285750" indent="-285750">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He received his MD license in 1949 in Illinois.</a:t>
            </a:r>
          </a:p>
          <a:p>
            <a:pPr marL="285750" indent="-285750">
              <a:buFont typeface="Wingdings" panose="05000000000000000000" pitchFamily="2" charset="2"/>
              <a:buChar char="Ø"/>
            </a:pPr>
            <a:r>
              <a:rPr lang="en-US" sz="2000" dirty="0">
                <a:solidFill>
                  <a:schemeClr val="tx1"/>
                </a:solidFill>
                <a:effectLst>
                  <a:outerShdw blurRad="38100" dist="38100" dir="2700000" algn="tl">
                    <a:srgbClr val="000000">
                      <a:alpha val="43137"/>
                    </a:srgbClr>
                  </a:outerShdw>
                </a:effectLst>
              </a:rPr>
              <a:t>His death notice was posted in JAMA for October 3, 1963, Chicago, IL.</a:t>
            </a:r>
          </a:p>
          <a:p>
            <a:endParaRPr lang="en-US" dirty="0">
              <a:solidFill>
                <a:schemeClr val="tx1"/>
              </a:solidFill>
            </a:endParaRPr>
          </a:p>
        </p:txBody>
      </p:sp>
    </p:spTree>
    <p:custDataLst>
      <p:tags r:id="rId1"/>
    </p:custDataLst>
    <p:extLst>
      <p:ext uri="{BB962C8B-B14F-4D97-AF65-F5344CB8AC3E}">
        <p14:creationId xmlns:p14="http://schemas.microsoft.com/office/powerpoint/2010/main" val="262991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TIMING" val="|2.5|1.8"/>
</p:tagLst>
</file>

<file path=ppt/tags/tag18.xml><?xml version="1.0" encoding="utf-8"?>
<p:tagLst xmlns:a="http://schemas.openxmlformats.org/drawingml/2006/main" xmlns:r="http://schemas.openxmlformats.org/officeDocument/2006/relationships" xmlns:p="http://schemas.openxmlformats.org/presentationml/2006/main">
  <p:tag name="TIMING" val="|1.5|17.4|10.1"/>
</p:tagLst>
</file>

<file path=ppt/tags/tag19.xml><?xml version="1.0" encoding="utf-8"?>
<p:tagLst xmlns:a="http://schemas.openxmlformats.org/drawingml/2006/main" xmlns:r="http://schemas.openxmlformats.org/officeDocument/2006/relationships" xmlns:p="http://schemas.openxmlformats.org/presentationml/2006/main">
  <p:tag name="TIMING" val="|0.9|1.1|1.3|1.3"/>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0.xml><?xml version="1.0" encoding="utf-8"?>
<p:tagLst xmlns:a="http://schemas.openxmlformats.org/drawingml/2006/main" xmlns:r="http://schemas.openxmlformats.org/officeDocument/2006/relationships" xmlns:p="http://schemas.openxmlformats.org/presentationml/2006/main">
  <p:tag name="TIMING" val="|0.7|1.6"/>
</p:tagLst>
</file>

<file path=ppt/tags/tag21.xml><?xml version="1.0" encoding="utf-8"?>
<p:tagLst xmlns:a="http://schemas.openxmlformats.org/drawingml/2006/main" xmlns:r="http://schemas.openxmlformats.org/officeDocument/2006/relationships" xmlns:p="http://schemas.openxmlformats.org/presentationml/2006/main">
  <p:tag name="TIMING" val="|1|1.8|1.2"/>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6.xml><?xml version="1.0" encoding="utf-8"?>
<p:tagLst xmlns:a="http://schemas.openxmlformats.org/drawingml/2006/main" xmlns:r="http://schemas.openxmlformats.org/officeDocument/2006/relationships" xmlns:p="http://schemas.openxmlformats.org/presentationml/2006/main">
  <p:tag name="TIMING" val="|1.2|1.4"/>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TIMING" val="|1.6"/>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4.xml><?xml version="1.0" encoding="utf-8"?>
<p:tagLst xmlns:a="http://schemas.openxmlformats.org/drawingml/2006/main" xmlns:r="http://schemas.openxmlformats.org/officeDocument/2006/relationships" xmlns:p="http://schemas.openxmlformats.org/presentationml/2006/main">
  <p:tag name="TIMING" val="|1.2|1|21.8"/>
</p:tagLst>
</file>

<file path=ppt/tags/tag35.xml><?xml version="1.0" encoding="utf-8"?>
<p:tagLst xmlns:a="http://schemas.openxmlformats.org/drawingml/2006/main" xmlns:r="http://schemas.openxmlformats.org/officeDocument/2006/relationships" xmlns:p="http://schemas.openxmlformats.org/presentationml/2006/main">
  <p:tag name="TIMING" val="|1.9|3.2|6.1|5.9"/>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TIMING" val="|2.2|16.4"/>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TIMING" val="|5.9|2.5"/>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TIMING" val="|2.7|13.9"/>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AACP HISTORY OF PHARMACY SIG WEBINAR 5-17-18">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13382</TotalTime>
  <Words>12238</Words>
  <Application>Microsoft Office PowerPoint</Application>
  <PresentationFormat>On-screen Show (4:3)</PresentationFormat>
  <Paragraphs>951</Paragraphs>
  <Slides>113</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113</vt:i4>
      </vt:variant>
    </vt:vector>
  </HeadingPairs>
  <TitlesOfParts>
    <vt:vector size="120" baseType="lpstr">
      <vt:lpstr>Verdana</vt:lpstr>
      <vt:lpstr>Arial</vt:lpstr>
      <vt:lpstr>Wingdings</vt:lpstr>
      <vt:lpstr>Calibri</vt:lpstr>
      <vt:lpstr>Roboto</vt:lpstr>
      <vt:lpstr>Noto Sans Symbols</vt:lpstr>
      <vt:lpstr>AACP HISTORY OF PHARMACY SIG WEBINAR 5-17-18</vt:lpstr>
      <vt:lpstr> AACP History of Pharmacy SIG Webinar  When Pharmacy Goes to the Rescue: The Impact of Pharmacy and WWII  Japanese American Internment Camps </vt:lpstr>
      <vt:lpstr> Meet the Webinar Panel</vt:lpstr>
      <vt:lpstr>Learning Objectives:  Examine and Reflect</vt:lpstr>
      <vt:lpstr>Learning Objectives:  Review </vt:lpstr>
      <vt:lpstr>February 19, 1942:  FDR and Signing of Executive Order 9066</vt:lpstr>
      <vt:lpstr>Map of Internment Camps</vt:lpstr>
      <vt:lpstr> </vt:lpstr>
      <vt:lpstr>Dirt and Desolation</vt:lpstr>
      <vt:lpstr>But What Are Their Stories???</vt:lpstr>
      <vt:lpstr>Correspondence Discovered</vt:lpstr>
      <vt:lpstr>The Brunswig Building  Los Angeles, CA</vt:lpstr>
      <vt:lpstr>“Dear Johnny Niku-Bone,”</vt:lpstr>
      <vt:lpstr>“Dear Johnny Niku-Bone,”</vt:lpstr>
      <vt:lpstr> “Well, here we are, in one of the best U.S. concentration camps as of Anno Domini, 1942…”    Muts Nobe 17 May 1942</vt:lpstr>
      <vt:lpstr> “....a vile westerly wind starts winding up around 5 every P.M. &amp; whoops hell-bent-for-leather lifting all of Arizona’s dust into our mouth, ears, nose, throat, rear end, etc, all at one time.”    -Muts Nobe’s description of Poston’s environment</vt:lpstr>
      <vt:lpstr> “...partitioned off into 4 rooms for 1 barrack building.  Five windows in ours &amp; plenty of space between the partition board so our neighbors’ secrets are also ours.”   -Muts Nobe, 17 May 1942 on conditions of barracks at Poston</vt:lpstr>
      <vt:lpstr> “... men’s latrines and showers (no hot water yet--BRRR!)”       -Muts Nobe, 17 May 1942</vt:lpstr>
      <vt:lpstr> “... after a little Nobe bull throwing I landed a permanent position as a hospital pharmacist.”    --Muts Nobe to John Bonomi, 17 May 1942</vt:lpstr>
      <vt:lpstr>   “So far all I’ve done is direct a squad of husky guys in cleaning up the hospital--it’s only a temp, a 250 bed one in the making.”                                    --Muts Nobe to John Bonomi, 17 May 1942 </vt:lpstr>
      <vt:lpstr>“Hi ‘Niku-Bone,’ what’s cooking?”</vt:lpstr>
      <vt:lpstr> </vt:lpstr>
      <vt:lpstr> </vt:lpstr>
      <vt:lpstr>Conditions in the Poston Camp Hospital, June 7, 1942</vt:lpstr>
      <vt:lpstr>Continuation of the saga in Poston:  July 15, 1942</vt:lpstr>
      <vt:lpstr>Muts Nobe Continues to Write:  August 13, 1942 from Poston</vt:lpstr>
      <vt:lpstr> </vt:lpstr>
      <vt:lpstr>Santa Anita Assembly Center</vt:lpstr>
      <vt:lpstr>Santa Anita Assembly Center</vt:lpstr>
      <vt:lpstr>Santa Anita Assembly Center</vt:lpstr>
      <vt:lpstr>What Happened to Pharmacists?</vt:lpstr>
      <vt:lpstr>Departure ensues….</vt:lpstr>
      <vt:lpstr>Postcard, October 15, 1942,8:00 AM</vt:lpstr>
      <vt:lpstr>Fresno Assembly Center</vt:lpstr>
      <vt:lpstr>Notes from Fresno Assembly Center</vt:lpstr>
      <vt:lpstr>News from and about pharmacists</vt:lpstr>
      <vt:lpstr>Prejudice here in US as well...</vt:lpstr>
      <vt:lpstr>Relocation from Fresno Assembly Center</vt:lpstr>
      <vt:lpstr>May 7, 1942:  Manzanar and David S. Miyamoto</vt:lpstr>
      <vt:lpstr>June 3, 1942:  Updates from David S. Miyamoto</vt:lpstr>
      <vt:lpstr>June 3, 1942 from Manzanar: Pharmacy Connections as related to John Bonomi…</vt:lpstr>
      <vt:lpstr>August 7, 1942:  David S Miyamoto to John Bonomi:  “Another business letter—                                  … but a little profit this time”</vt:lpstr>
      <vt:lpstr>August 10, 1942:   “Please send one bottle of Lilly’s Multicebrin 100’s (C.O.D.) to Mr. Frank Murata, Blk 12-11-2, Manzanar Relocation Center”</vt:lpstr>
      <vt:lpstr>August 27, 1942:  David S. Miyamoto to John Bonomi</vt:lpstr>
      <vt:lpstr>September 18, 1942:  David S. Miyamoto to John Bonomi</vt:lpstr>
      <vt:lpstr>October 5, 1942:  “Well, here’s a few more items…”</vt:lpstr>
      <vt:lpstr>Vacagen Tablets</vt:lpstr>
      <vt:lpstr>Dear John:  I’ll bet you’re surprised to hear from me….</vt:lpstr>
      <vt:lpstr> March 11, 1944:  Reply to John Bonomi’s letter</vt:lpstr>
      <vt:lpstr>Zeeland, Michigan: WWII Role and Japanese Americans</vt:lpstr>
      <vt:lpstr>One letter from Fred Sakuda, after David S. Miyamoto’s departure from Manzanar …</vt:lpstr>
      <vt:lpstr>Frank “Match” Kumamoto and John Bonomi</vt:lpstr>
      <vt:lpstr>October 11, 1942:  Match Kumamoto to John Bonomi</vt:lpstr>
      <vt:lpstr>Match Kumamoto continues to John Bonomi— October 11, 1942</vt:lpstr>
      <vt:lpstr>Single letter to John Bonomi from Ryo Komae:</vt:lpstr>
      <vt:lpstr>Ryo’s letter to John Bonomi:</vt:lpstr>
      <vt:lpstr>Ryo’s continuation and conclusion of letter:</vt:lpstr>
      <vt:lpstr>T.K. Pharmacy  Denver, Colorado (2015)</vt:lpstr>
      <vt:lpstr>…When walls talk…</vt:lpstr>
      <vt:lpstr>…unforgettable stories emerge...</vt:lpstr>
      <vt:lpstr>Pharmacy’s Long-Standing Presence in Denver, CO</vt:lpstr>
      <vt:lpstr>T.K. Pharmacy</vt:lpstr>
      <vt:lpstr> </vt:lpstr>
      <vt:lpstr>Letters and Postcards arrived near and far, from Japanese Americans scattered in the camps across the nation</vt:lpstr>
      <vt:lpstr>Common Postmark on Correspondence Tak Terasaki Received</vt:lpstr>
      <vt:lpstr>The Letters Began the Same:  “Dear Tak…”</vt:lpstr>
      <vt:lpstr>  </vt:lpstr>
      <vt:lpstr>“I saw your advertisement in the Colorado Times today and I was very much relieved.”</vt:lpstr>
      <vt:lpstr> </vt:lpstr>
      <vt:lpstr> </vt:lpstr>
      <vt:lpstr>From George Hashimoto, addressed from Butte Hospital, Rivers, Arizona, Ward D (Gila River Internment Camp)</vt:lpstr>
      <vt:lpstr>“do you have VIMMS? If so, quote me or send me one COD...PLEASE RUSH”           July 27, 1943</vt:lpstr>
      <vt:lpstr>“Thanks for reply… when you have received alarm clock from factory, kindly send me by COD parcel”  (translated from Japanese)</vt:lpstr>
      <vt:lpstr>Mixed English, Japanese notations and doodles </vt:lpstr>
      <vt:lpstr>PowerPoint Presentation</vt:lpstr>
      <vt:lpstr>PowerPoint Presentation</vt:lpstr>
      <vt:lpstr>The Simple Things: “Batteries” and “Film” were both on allocation by government restrictions and the war effort</vt:lpstr>
      <vt:lpstr>Mixed English, Japanese writing  Order for #30 ASA Compound </vt:lpstr>
      <vt:lpstr>PowerPoint Presentation</vt:lpstr>
      <vt:lpstr>Prevalence of many stomach ailments…</vt:lpstr>
      <vt:lpstr>September 4, 1943</vt:lpstr>
      <vt:lpstr>April 1, 1943    “Kindly send my one (1) dozen skin sack as soon as you can.  Thank you.  M. Nagal”   </vt:lpstr>
      <vt:lpstr>Spanish Fly Aphrodisiac</vt:lpstr>
      <vt:lpstr>Treatment for Gonorrhea</vt:lpstr>
      <vt:lpstr>PowerPoint Presentation</vt:lpstr>
      <vt:lpstr>July 14, 1943: “Please send me 2 bottles of Estivin for hay fever as soon as possible.”  Mas K </vt:lpstr>
      <vt:lpstr>Kako’s Note:  Offered 49c bottle</vt:lpstr>
      <vt:lpstr>  </vt:lpstr>
      <vt:lpstr>1 dozen quinine requested</vt:lpstr>
      <vt:lpstr>Ascaris treatment from afar</vt:lpstr>
      <vt:lpstr>Bookkeeping receipts to support those requesting orders…</vt:lpstr>
      <vt:lpstr>TK Pharmacy and Sake Distribution</vt:lpstr>
      <vt:lpstr>The “Granada Fish Market” and Sake Request</vt:lpstr>
      <vt:lpstr>PowerPoint Presentation</vt:lpstr>
      <vt:lpstr>Popular product request:</vt:lpstr>
      <vt:lpstr>PowerPoint Presentation</vt:lpstr>
      <vt:lpstr> </vt:lpstr>
      <vt:lpstr>June 1943 Tak purchased for $5.43</vt:lpstr>
      <vt:lpstr>What happened to these pharmacists?</vt:lpstr>
      <vt:lpstr>What did the future hold for Muts Nobe (1)?</vt:lpstr>
      <vt:lpstr>From University of Illinois, 1944-45 Directory</vt:lpstr>
      <vt:lpstr>Who was Masy Masuoka (2)?</vt:lpstr>
      <vt:lpstr>Masy Masuoka’s next journey:</vt:lpstr>
      <vt:lpstr>Details Regarding John Toshiyuki (3)</vt:lpstr>
      <vt:lpstr>David S. Miyamoto (4)</vt:lpstr>
      <vt:lpstr>Details about David S. Miyamoto</vt:lpstr>
      <vt:lpstr>David S. Miyamoto’s Journey  … out of Manzanar</vt:lpstr>
      <vt:lpstr>David S. Miyamoto University of Southern California,  Class of 1934</vt:lpstr>
      <vt:lpstr>Two more pharmacists… </vt:lpstr>
      <vt:lpstr>Ryo Komae’s Future  (7)</vt:lpstr>
      <vt:lpstr>Dirt and Desolation</vt:lpstr>
      <vt:lpstr>Special Thanks and Recognition</vt:lpstr>
      <vt:lpstr> Contact Information</vt:lpstr>
      <vt:lpstr> 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 Jimmie Mitsui poem here</dc:title>
  <dc:creator>Ettie Rosenberg</dc:creator>
  <cp:lastModifiedBy>LUCAS RICHERT</cp:lastModifiedBy>
  <cp:revision>144</cp:revision>
  <cp:lastPrinted>2018-05-30T21:26:29Z</cp:lastPrinted>
  <dcterms:modified xsi:type="dcterms:W3CDTF">2021-07-15T00:48:38Z</dcterms:modified>
</cp:coreProperties>
</file>