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64" r:id="rId7"/>
    <p:sldId id="263" r:id="rId8"/>
    <p:sldId id="265" r:id="rId9"/>
    <p:sldId id="262" r:id="rId10"/>
    <p:sldId id="267" r:id="rId11"/>
    <p:sldId id="266" r:id="rId12"/>
    <p:sldId id="269" r:id="rId13"/>
    <p:sldId id="268" r:id="rId14"/>
    <p:sldId id="270" r:id="rId15"/>
    <p:sldId id="271" r:id="rId16"/>
    <p:sldId id="272" r:id="rId17"/>
    <p:sldId id="274" r:id="rId18"/>
    <p:sldId id="275" r:id="rId19"/>
    <p:sldId id="277" r:id="rId20"/>
    <p:sldId id="284" r:id="rId21"/>
    <p:sldId id="276" r:id="rId22"/>
    <p:sldId id="281" r:id="rId23"/>
    <p:sldId id="285" r:id="rId24"/>
    <p:sldId id="286" r:id="rId25"/>
    <p:sldId id="287" r:id="rId26"/>
    <p:sldId id="289" r:id="rId27"/>
    <p:sldId id="288" r:id="rId28"/>
    <p:sldId id="290" r:id="rId29"/>
    <p:sldId id="283" r:id="rId30"/>
  </p:sldIdLst>
  <p:sldSz cx="12192000" cy="6858000"/>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6" d="100"/>
          <a:sy n="106" d="100"/>
        </p:scale>
        <p:origin x="126" y="216"/>
      </p:cViewPr>
      <p:guideLst/>
    </p:cSldViewPr>
  </p:slideViewPr>
  <p:notesTextViewPr>
    <p:cViewPr>
      <p:scale>
        <a:sx n="1" d="1"/>
        <a:sy n="1" d="1"/>
      </p:scale>
      <p:origin x="0" y="0"/>
    </p:cViewPr>
  </p:notesTextViewPr>
  <p:sorterViewPr>
    <p:cViewPr>
      <p:scale>
        <a:sx n="100" d="100"/>
        <a:sy n="100" d="100"/>
      </p:scale>
      <p:origin x="0" y="-3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0"/>
    </c:view3D>
    <c:floor>
      <c:thickness val="0"/>
    </c:floor>
    <c:sideWall>
      <c:thickness val="0"/>
    </c:sideWall>
    <c:backWall>
      <c:thickness val="0"/>
    </c:backWall>
    <c:plotArea>
      <c:layout/>
      <c:bar3DChart>
        <c:barDir val="col"/>
        <c:grouping val="standar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928-499D-9F79-EE544705C4D1}"/>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4928-499D-9F79-EE544705C4D1}"/>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4928-499D-9F79-EE544705C4D1}"/>
            </c:ext>
          </c:extLst>
        </c:ser>
        <c:dLbls>
          <c:showLegendKey val="0"/>
          <c:showVal val="0"/>
          <c:showCatName val="0"/>
          <c:showSerName val="0"/>
          <c:showPercent val="0"/>
          <c:showBubbleSize val="0"/>
        </c:dLbls>
        <c:gapWidth val="150"/>
        <c:shape val="box"/>
        <c:axId val="1916039439"/>
        <c:axId val="1916036111"/>
        <c:axId val="1916726655"/>
      </c:bar3DChart>
      <c:catAx>
        <c:axId val="1916039439"/>
        <c:scaling>
          <c:orientation val="minMax"/>
        </c:scaling>
        <c:delete val="0"/>
        <c:axPos val="b"/>
        <c:numFmt formatCode="General" sourceLinked="1"/>
        <c:majorTickMark val="out"/>
        <c:minorTickMark val="none"/>
        <c:tickLblPos val="nextTo"/>
        <c:crossAx val="1916036111"/>
        <c:crosses val="autoZero"/>
        <c:auto val="1"/>
        <c:lblAlgn val="ctr"/>
        <c:lblOffset val="100"/>
        <c:noMultiLvlLbl val="0"/>
      </c:catAx>
      <c:valAx>
        <c:axId val="1916036111"/>
        <c:scaling>
          <c:orientation val="minMax"/>
        </c:scaling>
        <c:delete val="0"/>
        <c:axPos val="l"/>
        <c:majorGridlines/>
        <c:numFmt formatCode="General" sourceLinked="1"/>
        <c:majorTickMark val="out"/>
        <c:minorTickMark val="none"/>
        <c:tickLblPos val="nextTo"/>
        <c:crossAx val="1916039439"/>
        <c:crosses val="autoZero"/>
        <c:crossBetween val="between"/>
      </c:valAx>
      <c:serAx>
        <c:axId val="1916726655"/>
        <c:scaling>
          <c:orientation val="minMax"/>
        </c:scaling>
        <c:delete val="0"/>
        <c:axPos val="b"/>
        <c:majorTickMark val="out"/>
        <c:minorTickMark val="none"/>
        <c:tickLblPos val="nextTo"/>
        <c:crossAx val="1916036111"/>
        <c:crosses val="autoZero"/>
      </c:ser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E1CB9-C02C-4EAF-87D7-6267689B157F}" type="datetimeFigureOut">
              <a:rPr lang="en-US" smtClean="0"/>
              <a:t>11/26/2018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8D7173-8851-4211-BEE9-C62DE5E3D1DE}" type="slidenum">
              <a:rPr lang="en-US" smtClean="0"/>
              <a:t>‹#›</a:t>
            </a:fld>
            <a:endParaRPr lang="en-US" dirty="0"/>
          </a:p>
        </p:txBody>
      </p:sp>
    </p:spTree>
    <p:extLst>
      <p:ext uri="{BB962C8B-B14F-4D97-AF65-F5344CB8AC3E}">
        <p14:creationId xmlns:p14="http://schemas.microsoft.com/office/powerpoint/2010/main" val="3519569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a:t>
            </a:fld>
            <a:endParaRPr lang="en-US" dirty="0"/>
          </a:p>
        </p:txBody>
      </p:sp>
    </p:spTree>
    <p:extLst>
      <p:ext uri="{BB962C8B-B14F-4D97-AF65-F5344CB8AC3E}">
        <p14:creationId xmlns:p14="http://schemas.microsoft.com/office/powerpoint/2010/main" val="41296049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10</a:t>
            </a:fld>
            <a:endParaRPr lang="en-US" dirty="0"/>
          </a:p>
        </p:txBody>
      </p:sp>
    </p:spTree>
    <p:extLst>
      <p:ext uri="{BB962C8B-B14F-4D97-AF65-F5344CB8AC3E}">
        <p14:creationId xmlns:p14="http://schemas.microsoft.com/office/powerpoint/2010/main" val="33373255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11</a:t>
            </a:fld>
            <a:endParaRPr lang="en-US" dirty="0"/>
          </a:p>
        </p:txBody>
      </p:sp>
    </p:spTree>
    <p:extLst>
      <p:ext uri="{BB962C8B-B14F-4D97-AF65-F5344CB8AC3E}">
        <p14:creationId xmlns:p14="http://schemas.microsoft.com/office/powerpoint/2010/main" val="1683698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12</a:t>
            </a:fld>
            <a:endParaRPr lang="en-US" dirty="0"/>
          </a:p>
        </p:txBody>
      </p:sp>
    </p:spTree>
    <p:extLst>
      <p:ext uri="{BB962C8B-B14F-4D97-AF65-F5344CB8AC3E}">
        <p14:creationId xmlns:p14="http://schemas.microsoft.com/office/powerpoint/2010/main" val="48321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13</a:t>
            </a:fld>
            <a:endParaRPr lang="en-US" dirty="0"/>
          </a:p>
        </p:txBody>
      </p:sp>
    </p:spTree>
    <p:extLst>
      <p:ext uri="{BB962C8B-B14F-4D97-AF65-F5344CB8AC3E}">
        <p14:creationId xmlns:p14="http://schemas.microsoft.com/office/powerpoint/2010/main" val="370833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14</a:t>
            </a:fld>
            <a:endParaRPr lang="en-US" dirty="0"/>
          </a:p>
        </p:txBody>
      </p:sp>
    </p:spTree>
    <p:extLst>
      <p:ext uri="{BB962C8B-B14F-4D97-AF65-F5344CB8AC3E}">
        <p14:creationId xmlns:p14="http://schemas.microsoft.com/office/powerpoint/2010/main" val="11819916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15</a:t>
            </a:fld>
            <a:endParaRPr lang="en-US" dirty="0"/>
          </a:p>
        </p:txBody>
      </p:sp>
    </p:spTree>
    <p:extLst>
      <p:ext uri="{BB962C8B-B14F-4D97-AF65-F5344CB8AC3E}">
        <p14:creationId xmlns:p14="http://schemas.microsoft.com/office/powerpoint/2010/main" val="7500463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16</a:t>
            </a:fld>
            <a:endParaRPr lang="en-US" dirty="0"/>
          </a:p>
        </p:txBody>
      </p:sp>
    </p:spTree>
    <p:extLst>
      <p:ext uri="{BB962C8B-B14F-4D97-AF65-F5344CB8AC3E}">
        <p14:creationId xmlns:p14="http://schemas.microsoft.com/office/powerpoint/2010/main" val="822638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17</a:t>
            </a:fld>
            <a:endParaRPr lang="en-US" dirty="0"/>
          </a:p>
        </p:txBody>
      </p:sp>
    </p:spTree>
    <p:extLst>
      <p:ext uri="{BB962C8B-B14F-4D97-AF65-F5344CB8AC3E}">
        <p14:creationId xmlns:p14="http://schemas.microsoft.com/office/powerpoint/2010/main" val="39133366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18</a:t>
            </a:fld>
            <a:endParaRPr lang="en-US" dirty="0"/>
          </a:p>
        </p:txBody>
      </p:sp>
    </p:spTree>
    <p:extLst>
      <p:ext uri="{BB962C8B-B14F-4D97-AF65-F5344CB8AC3E}">
        <p14:creationId xmlns:p14="http://schemas.microsoft.com/office/powerpoint/2010/main" val="3923472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19</a:t>
            </a:fld>
            <a:endParaRPr lang="en-US" dirty="0"/>
          </a:p>
        </p:txBody>
      </p:sp>
    </p:spTree>
    <p:extLst>
      <p:ext uri="{BB962C8B-B14F-4D97-AF65-F5344CB8AC3E}">
        <p14:creationId xmlns:p14="http://schemas.microsoft.com/office/powerpoint/2010/main" val="279874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a:t>
            </a:fld>
            <a:endParaRPr lang="en-US" dirty="0"/>
          </a:p>
        </p:txBody>
      </p:sp>
    </p:spTree>
    <p:extLst>
      <p:ext uri="{BB962C8B-B14F-4D97-AF65-F5344CB8AC3E}">
        <p14:creationId xmlns:p14="http://schemas.microsoft.com/office/powerpoint/2010/main" val="19970764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20</a:t>
            </a:fld>
            <a:endParaRPr lang="en-US" dirty="0"/>
          </a:p>
        </p:txBody>
      </p:sp>
    </p:spTree>
    <p:extLst>
      <p:ext uri="{BB962C8B-B14F-4D97-AF65-F5344CB8AC3E}">
        <p14:creationId xmlns:p14="http://schemas.microsoft.com/office/powerpoint/2010/main" val="10399624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21</a:t>
            </a:fld>
            <a:endParaRPr lang="en-US" dirty="0"/>
          </a:p>
        </p:txBody>
      </p:sp>
    </p:spTree>
    <p:extLst>
      <p:ext uri="{BB962C8B-B14F-4D97-AF65-F5344CB8AC3E}">
        <p14:creationId xmlns:p14="http://schemas.microsoft.com/office/powerpoint/2010/main" val="13737479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22</a:t>
            </a:fld>
            <a:endParaRPr lang="en-US" dirty="0"/>
          </a:p>
        </p:txBody>
      </p:sp>
    </p:spTree>
    <p:extLst>
      <p:ext uri="{BB962C8B-B14F-4D97-AF65-F5344CB8AC3E}">
        <p14:creationId xmlns:p14="http://schemas.microsoft.com/office/powerpoint/2010/main" val="3843125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23</a:t>
            </a:fld>
            <a:endParaRPr lang="en-US" dirty="0"/>
          </a:p>
        </p:txBody>
      </p:sp>
    </p:spTree>
    <p:extLst>
      <p:ext uri="{BB962C8B-B14F-4D97-AF65-F5344CB8AC3E}">
        <p14:creationId xmlns:p14="http://schemas.microsoft.com/office/powerpoint/2010/main" val="1170044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24</a:t>
            </a:fld>
            <a:endParaRPr lang="en-US" dirty="0"/>
          </a:p>
        </p:txBody>
      </p:sp>
    </p:spTree>
    <p:extLst>
      <p:ext uri="{BB962C8B-B14F-4D97-AF65-F5344CB8AC3E}">
        <p14:creationId xmlns:p14="http://schemas.microsoft.com/office/powerpoint/2010/main" val="14782027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25</a:t>
            </a:fld>
            <a:endParaRPr lang="en-US" dirty="0"/>
          </a:p>
        </p:txBody>
      </p:sp>
    </p:spTree>
    <p:extLst>
      <p:ext uri="{BB962C8B-B14F-4D97-AF65-F5344CB8AC3E}">
        <p14:creationId xmlns:p14="http://schemas.microsoft.com/office/powerpoint/2010/main" val="21531926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26</a:t>
            </a:fld>
            <a:endParaRPr lang="en-US" dirty="0"/>
          </a:p>
        </p:txBody>
      </p:sp>
    </p:spTree>
    <p:extLst>
      <p:ext uri="{BB962C8B-B14F-4D97-AF65-F5344CB8AC3E}">
        <p14:creationId xmlns:p14="http://schemas.microsoft.com/office/powerpoint/2010/main" val="3821525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27</a:t>
            </a:fld>
            <a:endParaRPr lang="en-US" dirty="0"/>
          </a:p>
        </p:txBody>
      </p:sp>
    </p:spTree>
    <p:extLst>
      <p:ext uri="{BB962C8B-B14F-4D97-AF65-F5344CB8AC3E}">
        <p14:creationId xmlns:p14="http://schemas.microsoft.com/office/powerpoint/2010/main" val="11219085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28</a:t>
            </a:fld>
            <a:endParaRPr lang="en-US" dirty="0"/>
          </a:p>
        </p:txBody>
      </p:sp>
    </p:spTree>
    <p:extLst>
      <p:ext uri="{BB962C8B-B14F-4D97-AF65-F5344CB8AC3E}">
        <p14:creationId xmlns:p14="http://schemas.microsoft.com/office/powerpoint/2010/main" val="32461951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29</a:t>
            </a:fld>
            <a:endParaRPr lang="en-US" dirty="0"/>
          </a:p>
        </p:txBody>
      </p:sp>
    </p:spTree>
    <p:extLst>
      <p:ext uri="{BB962C8B-B14F-4D97-AF65-F5344CB8AC3E}">
        <p14:creationId xmlns:p14="http://schemas.microsoft.com/office/powerpoint/2010/main" val="1216065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3</a:t>
            </a:fld>
            <a:endParaRPr lang="en-US" dirty="0"/>
          </a:p>
        </p:txBody>
      </p:sp>
    </p:spTree>
    <p:extLst>
      <p:ext uri="{BB962C8B-B14F-4D97-AF65-F5344CB8AC3E}">
        <p14:creationId xmlns:p14="http://schemas.microsoft.com/office/powerpoint/2010/main" val="1657599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4</a:t>
            </a:fld>
            <a:endParaRPr lang="en-US" dirty="0"/>
          </a:p>
        </p:txBody>
      </p:sp>
    </p:spTree>
    <p:extLst>
      <p:ext uri="{BB962C8B-B14F-4D97-AF65-F5344CB8AC3E}">
        <p14:creationId xmlns:p14="http://schemas.microsoft.com/office/powerpoint/2010/main" val="2716603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5</a:t>
            </a:fld>
            <a:endParaRPr lang="en-US" dirty="0"/>
          </a:p>
        </p:txBody>
      </p:sp>
    </p:spTree>
    <p:extLst>
      <p:ext uri="{BB962C8B-B14F-4D97-AF65-F5344CB8AC3E}">
        <p14:creationId xmlns:p14="http://schemas.microsoft.com/office/powerpoint/2010/main" val="2441005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6</a:t>
            </a:fld>
            <a:endParaRPr lang="en-US" dirty="0"/>
          </a:p>
        </p:txBody>
      </p:sp>
    </p:spTree>
    <p:extLst>
      <p:ext uri="{BB962C8B-B14F-4D97-AF65-F5344CB8AC3E}">
        <p14:creationId xmlns:p14="http://schemas.microsoft.com/office/powerpoint/2010/main" val="4142628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7</a:t>
            </a:fld>
            <a:endParaRPr lang="en-US" dirty="0"/>
          </a:p>
        </p:txBody>
      </p:sp>
    </p:spTree>
    <p:extLst>
      <p:ext uri="{BB962C8B-B14F-4D97-AF65-F5344CB8AC3E}">
        <p14:creationId xmlns:p14="http://schemas.microsoft.com/office/powerpoint/2010/main" val="4051009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8</a:t>
            </a:fld>
            <a:endParaRPr lang="en-US" dirty="0"/>
          </a:p>
        </p:txBody>
      </p:sp>
    </p:spTree>
    <p:extLst>
      <p:ext uri="{BB962C8B-B14F-4D97-AF65-F5344CB8AC3E}">
        <p14:creationId xmlns:p14="http://schemas.microsoft.com/office/powerpoint/2010/main" val="2249298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D7173-8851-4211-BEE9-C62DE5E3D1DE}" type="slidenum">
              <a:rPr lang="en-US" smtClean="0"/>
              <a:t>9</a:t>
            </a:fld>
            <a:endParaRPr lang="en-US" dirty="0"/>
          </a:p>
        </p:txBody>
      </p:sp>
    </p:spTree>
    <p:extLst>
      <p:ext uri="{BB962C8B-B14F-4D97-AF65-F5344CB8AC3E}">
        <p14:creationId xmlns:p14="http://schemas.microsoft.com/office/powerpoint/2010/main" val="8543792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40000"/>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1"/>
            <a:ext cx="12192000" cy="989044"/>
          </a:xfrm>
        </p:spPr>
        <p:txBody>
          <a:bodyPr anchor="b"/>
          <a:lstStyle>
            <a:lvl1pPr algn="ctr">
              <a:defRPr sz="6000"/>
            </a:lvl1pPr>
          </a:lstStyle>
          <a:p>
            <a:r>
              <a:rPr lang="en-US" b="0" dirty="0" smtClean="0">
                <a:solidFill>
                  <a:srgbClr val="000000"/>
                </a:solidFill>
                <a:latin typeface="Copperplate Gothic Bold" panose="020E0705020206020404" pitchFamily="34" charset="0"/>
              </a:rPr>
              <a:t>History of Pharmacy SIG</a:t>
            </a:r>
            <a:endParaRPr lang="en-US" dirty="0"/>
          </a:p>
        </p:txBody>
      </p:sp>
      <p:sp>
        <p:nvSpPr>
          <p:cNvPr id="3" name="Subtitle 2"/>
          <p:cNvSpPr>
            <a:spLocks noGrp="1"/>
          </p:cNvSpPr>
          <p:nvPr>
            <p:ph type="subTitle" idx="1"/>
          </p:nvPr>
        </p:nvSpPr>
        <p:spPr>
          <a:xfrm>
            <a:off x="7548465" y="1055798"/>
            <a:ext cx="4643534" cy="265778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7" name="Picture 6"/>
          <p:cNvPicPr>
            <a:picLocks noChangeAspect="1"/>
          </p:cNvPicPr>
          <p:nvPr userDrawn="1"/>
        </p:nvPicPr>
        <p:blipFill>
          <a:blip r:embed="rId3"/>
          <a:stretch>
            <a:fillRect/>
          </a:stretch>
        </p:blipFill>
        <p:spPr>
          <a:xfrm>
            <a:off x="0" y="6089837"/>
            <a:ext cx="4273420" cy="768163"/>
          </a:xfrm>
          <a:prstGeom prst="rect">
            <a:avLst/>
          </a:prstGeom>
        </p:spPr>
      </p:pic>
    </p:spTree>
    <p:extLst>
      <p:ext uri="{BB962C8B-B14F-4D97-AF65-F5344CB8AC3E}">
        <p14:creationId xmlns:p14="http://schemas.microsoft.com/office/powerpoint/2010/main" val="2502731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alphaModFix amt="46000"/>
            <a:lum/>
          </a:blip>
          <a:srcRect/>
          <a:stretch>
            <a:fillRect t="-24000" r="-1000" b="-3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4421" y="131860"/>
            <a:ext cx="10515600" cy="1325563"/>
          </a:xfrm>
        </p:spPr>
        <p:txBody>
          <a:bodyPr/>
          <a:lstStyle/>
          <a:p>
            <a:r>
              <a:rPr lang="en-US" smtClean="0"/>
              <a:t>Click to edit Master title style</a:t>
            </a:r>
            <a:endParaRPr lang="en-US"/>
          </a:p>
        </p:txBody>
      </p:sp>
      <p:sp>
        <p:nvSpPr>
          <p:cNvPr id="3" name="Content Placeholder 2"/>
          <p:cNvSpPr>
            <a:spLocks noGrp="1"/>
          </p:cNvSpPr>
          <p:nvPr>
            <p:ph idx="1"/>
          </p:nvPr>
        </p:nvSpPr>
        <p:spPr>
          <a:xfrm>
            <a:off x="121299" y="1530220"/>
            <a:ext cx="11961844" cy="515982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7628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alphaModFix amt="40000"/>
            <a:lum/>
          </a:blip>
          <a:srcRect/>
          <a:stretch>
            <a:fillRect t="-45000" b="-4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4"/>
            <a:ext cx="5181600" cy="488308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8830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3212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POnTheFly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graphicFrame>
        <p:nvGraphicFramePr>
          <p:cNvPr id="3" name="TPChart" hidden="1"/>
          <p:cNvGraphicFramePr/>
          <p:nvPr userDrawn="1">
            <p:extLst>
              <p:ext uri="{D42A27DB-BD31-4B8C-83A1-F6EECF244321}">
                <p14:modId xmlns:p14="http://schemas.microsoft.com/office/powerpoint/2010/main" val="3432852818"/>
              </p:ext>
            </p:extLst>
          </p:nvPr>
        </p:nvGraphicFramePr>
        <p:xfrm>
          <a:off x="6350000" y="1600200"/>
          <a:ext cx="2540000" cy="254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694342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40000"/>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8202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0" y="989045"/>
            <a:ext cx="4643534" cy="2522093"/>
          </a:xfrm>
        </p:spPr>
        <p:txBody>
          <a:bodyPr/>
          <a:lstStyle/>
          <a:p>
            <a:r>
              <a:rPr lang="en-US" b="1" dirty="0"/>
              <a:t>Teaching History of </a:t>
            </a:r>
            <a:r>
              <a:rPr lang="en-US" b="1" dirty="0" smtClean="0"/>
              <a:t>Pharmacy According to the AIHP Guidelines: </a:t>
            </a:r>
          </a:p>
          <a:p>
            <a:r>
              <a:rPr lang="en-US" b="1" dirty="0" smtClean="0"/>
              <a:t>D. Pharmacy Education </a:t>
            </a:r>
            <a:endParaRPr lang="en-US" b="1" dirty="0"/>
          </a:p>
        </p:txBody>
      </p:sp>
      <p:sp>
        <p:nvSpPr>
          <p:cNvPr id="5" name="TextBox 4"/>
          <p:cNvSpPr txBox="1"/>
          <p:nvPr/>
        </p:nvSpPr>
        <p:spPr>
          <a:xfrm>
            <a:off x="4276436" y="6644415"/>
            <a:ext cx="7915564" cy="213585"/>
          </a:xfrm>
          <a:prstGeom prst="rect">
            <a:avLst/>
          </a:prstGeom>
          <a:noFill/>
        </p:spPr>
        <p:txBody>
          <a:bodyPr wrap="square" rtlCol="0">
            <a:spAutoFit/>
          </a:bodyPr>
          <a:lstStyle/>
          <a:p>
            <a:pPr algn="ctr" defTabSz="685800" eaLnBrk="1" fontAlgn="auto" hangingPunct="1">
              <a:spcBef>
                <a:spcPts val="0"/>
              </a:spcBef>
              <a:spcAft>
                <a:spcPts val="0"/>
              </a:spcAft>
            </a:pPr>
            <a:r>
              <a:rPr lang="en-US" sz="788" dirty="0">
                <a:solidFill>
                  <a:prstClr val="black"/>
                </a:solidFill>
                <a:latin typeface="Calibri" panose="020F0502020204030204"/>
              </a:rPr>
              <a:t>Picture: Pharmacist at People’s Drug Store No. 5, Washington, DC, c. 1920. Library of Congress Prints and Photographs, LC-USZ62-129891</a:t>
            </a:r>
          </a:p>
        </p:txBody>
      </p:sp>
      <p:sp>
        <p:nvSpPr>
          <p:cNvPr id="6" name="TextBox 5"/>
          <p:cNvSpPr txBox="1"/>
          <p:nvPr/>
        </p:nvSpPr>
        <p:spPr>
          <a:xfrm>
            <a:off x="4276434" y="5998084"/>
            <a:ext cx="7915565" cy="646331"/>
          </a:xfrm>
          <a:prstGeom prst="rect">
            <a:avLst/>
          </a:prstGeom>
          <a:noFill/>
        </p:spPr>
        <p:txBody>
          <a:bodyPr wrap="square" rtlCol="0">
            <a:spAutoFit/>
          </a:bodyPr>
          <a:lstStyle/>
          <a:p>
            <a:pPr algn="ctr" defTabSz="685800" eaLnBrk="1" fontAlgn="auto" hangingPunct="1">
              <a:spcBef>
                <a:spcPts val="0"/>
              </a:spcBef>
              <a:spcAft>
                <a:spcPts val="0"/>
              </a:spcAft>
            </a:pPr>
            <a:r>
              <a:rPr lang="en-US" sz="1800" b="1" dirty="0">
                <a:solidFill>
                  <a:prstClr val="black"/>
                </a:solidFill>
                <a:latin typeface="Calibri" panose="020F0502020204030204"/>
              </a:rPr>
              <a:t>Developed by the Teaching History of Pharmacy Committee of the History of Pharmacy SIG, 2017-18</a:t>
            </a:r>
          </a:p>
        </p:txBody>
      </p:sp>
      <p:sp>
        <p:nvSpPr>
          <p:cNvPr id="7" name="TextBox 6"/>
          <p:cNvSpPr txBox="1"/>
          <p:nvPr/>
        </p:nvSpPr>
        <p:spPr>
          <a:xfrm>
            <a:off x="7488937" y="1011464"/>
            <a:ext cx="4703063" cy="3416320"/>
          </a:xfrm>
          <a:prstGeom prst="rect">
            <a:avLst/>
          </a:prstGeom>
          <a:noFill/>
        </p:spPr>
        <p:txBody>
          <a:bodyPr wrap="square" rtlCol="0">
            <a:spAutoFit/>
          </a:bodyPr>
          <a:lstStyle/>
          <a:p>
            <a:pPr algn="ctr"/>
            <a:r>
              <a:rPr lang="en-US" sz="2400" b="1" dirty="0" smtClean="0"/>
              <a:t>Created by: Susan W. Miller, </a:t>
            </a:r>
          </a:p>
          <a:p>
            <a:pPr algn="ctr"/>
            <a:r>
              <a:rPr lang="en-US" sz="2400" b="1" dirty="0" smtClean="0"/>
              <a:t>BS Pharm, PharmD</a:t>
            </a:r>
          </a:p>
          <a:p>
            <a:pPr algn="ctr"/>
            <a:r>
              <a:rPr lang="en-US" sz="2400" b="1" dirty="0"/>
              <a:t>Mercer University College of </a:t>
            </a:r>
            <a:r>
              <a:rPr lang="en-US" sz="2400" b="1" dirty="0" smtClean="0"/>
              <a:t>Pharmacy</a:t>
            </a:r>
          </a:p>
          <a:p>
            <a:pPr algn="ctr"/>
            <a:r>
              <a:rPr lang="en-US" sz="2400" b="1" dirty="0" smtClean="0"/>
              <a:t>Reviewed by: James Colbert, </a:t>
            </a:r>
          </a:p>
          <a:p>
            <a:pPr algn="ctr"/>
            <a:r>
              <a:rPr lang="en-US" sz="2400" b="1" dirty="0" smtClean="0"/>
              <a:t>PharmD</a:t>
            </a:r>
          </a:p>
          <a:p>
            <a:pPr algn="ctr"/>
            <a:r>
              <a:rPr lang="en-US" sz="2400" b="1" dirty="0"/>
              <a:t>UC San Diego, Skaggs School of </a:t>
            </a:r>
            <a:r>
              <a:rPr lang="en-US" sz="2400" b="1" dirty="0" smtClean="0"/>
              <a:t>Pharmacy and Pharmaceutical Sciences</a:t>
            </a:r>
            <a:endParaRPr lang="en-US" sz="2400" b="1" dirty="0"/>
          </a:p>
        </p:txBody>
      </p:sp>
    </p:spTree>
    <p:extLst>
      <p:ext uri="{BB962C8B-B14F-4D97-AF65-F5344CB8AC3E}">
        <p14:creationId xmlns:p14="http://schemas.microsoft.com/office/powerpoint/2010/main" val="12019280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Criteria in Early U.S. Pharmacy Education</a:t>
            </a:r>
            <a:endParaRPr lang="en-US" dirty="0"/>
          </a:p>
        </p:txBody>
      </p:sp>
      <p:sp>
        <p:nvSpPr>
          <p:cNvPr id="3" name="Content Placeholder 2"/>
          <p:cNvSpPr>
            <a:spLocks noGrp="1"/>
          </p:cNvSpPr>
          <p:nvPr>
            <p:ph idx="1"/>
          </p:nvPr>
        </p:nvSpPr>
        <p:spPr/>
        <p:txBody>
          <a:bodyPr/>
          <a:lstStyle/>
          <a:p>
            <a:r>
              <a:rPr lang="en-US" dirty="0"/>
              <a:t>E</a:t>
            </a:r>
            <a:r>
              <a:rPr lang="en-US" dirty="0" smtClean="0"/>
              <a:t>arly 1900’s – Variances in Typical Course of Study</a:t>
            </a:r>
          </a:p>
          <a:p>
            <a:pPr lvl="1"/>
            <a:r>
              <a:rPr lang="en-US" dirty="0" smtClean="0"/>
              <a:t>Two, three or four year programs</a:t>
            </a:r>
          </a:p>
          <a:p>
            <a:pPr lvl="1"/>
            <a:r>
              <a:rPr lang="en-US" dirty="0" smtClean="0"/>
              <a:t>Academic year varied from 24 weeks to 42 weeks</a:t>
            </a:r>
          </a:p>
          <a:p>
            <a:pPr lvl="1"/>
            <a:r>
              <a:rPr lang="en-US" dirty="0" smtClean="0"/>
              <a:t>Day and night programs were available</a:t>
            </a:r>
          </a:p>
          <a:p>
            <a:r>
              <a:rPr lang="en-US" dirty="0" smtClean="0"/>
              <a:t>Early 1900’s – Admission Requirements</a:t>
            </a:r>
          </a:p>
          <a:p>
            <a:pPr lvl="1"/>
            <a:r>
              <a:rPr lang="en-US" dirty="0" smtClean="0"/>
              <a:t>No education, some high school, or high school graduate (diploma)</a:t>
            </a:r>
          </a:p>
          <a:p>
            <a:pPr lvl="1"/>
            <a:r>
              <a:rPr lang="en-US" dirty="0" smtClean="0"/>
              <a:t>Most colleges required only the completion of elementary or grammar school</a:t>
            </a:r>
          </a:p>
          <a:p>
            <a:pPr marL="0" indent="0">
              <a:buNone/>
            </a:pPr>
            <a:endParaRPr lang="en-US" dirty="0"/>
          </a:p>
        </p:txBody>
      </p:sp>
    </p:spTree>
    <p:extLst>
      <p:ext uri="{BB962C8B-B14F-4D97-AF65-F5344CB8AC3E}">
        <p14:creationId xmlns:p14="http://schemas.microsoft.com/office/powerpoint/2010/main" val="3838477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Alliances Affect U. S. Pharmacy Education</a:t>
            </a:r>
            <a:endParaRPr lang="en-US" dirty="0"/>
          </a:p>
        </p:txBody>
      </p:sp>
      <p:sp>
        <p:nvSpPr>
          <p:cNvPr id="3" name="Content Placeholder 2"/>
          <p:cNvSpPr>
            <a:spLocks noGrp="1"/>
          </p:cNvSpPr>
          <p:nvPr>
            <p:ph idx="1"/>
          </p:nvPr>
        </p:nvSpPr>
        <p:spPr/>
        <p:txBody>
          <a:bodyPr>
            <a:normAutofit lnSpcReduction="10000"/>
          </a:bodyPr>
          <a:lstStyle/>
          <a:p>
            <a:r>
              <a:rPr lang="en-US" dirty="0" smtClean="0"/>
              <a:t>Previously Rival Factions of Pharmacy Align to Meet Challenges</a:t>
            </a:r>
          </a:p>
          <a:p>
            <a:pPr lvl="1"/>
            <a:r>
              <a:rPr lang="en-US" dirty="0"/>
              <a:t>APhA advocated for diplomas and licenses</a:t>
            </a:r>
          </a:p>
          <a:p>
            <a:pPr lvl="1"/>
            <a:r>
              <a:rPr lang="en-US" dirty="0" smtClean="0"/>
              <a:t>Schools, colleges, and </a:t>
            </a:r>
            <a:r>
              <a:rPr lang="en-US" dirty="0"/>
              <a:t>boards of pharmacy collaborated on apprenticeships, board examinations, and course content</a:t>
            </a:r>
          </a:p>
          <a:p>
            <a:pPr lvl="1"/>
            <a:r>
              <a:rPr lang="en-US" dirty="0"/>
              <a:t>Boards of Pharmacy developed experience requirements for licensure and relieved schools and colleges of pharmacy of such as requirements for </a:t>
            </a:r>
            <a:r>
              <a:rPr lang="en-US" dirty="0" smtClean="0"/>
              <a:t>graduation</a:t>
            </a:r>
          </a:p>
          <a:p>
            <a:r>
              <a:rPr lang="en-US" dirty="0" smtClean="0"/>
              <a:t>Association Schools Continued to Advocate for Apprenticeship Model</a:t>
            </a:r>
          </a:p>
          <a:p>
            <a:r>
              <a:rPr lang="en-US" dirty="0" smtClean="0"/>
              <a:t>1903 – ACPF sought to bring order to pharmacy curricula with limited success</a:t>
            </a:r>
          </a:p>
          <a:p>
            <a:r>
              <a:rPr lang="en-US" dirty="0" smtClean="0"/>
              <a:t>1907 – Two year pharmacy program adopted as standard</a:t>
            </a:r>
          </a:p>
          <a:p>
            <a:r>
              <a:rPr lang="en-US" dirty="0" smtClean="0"/>
              <a:t>1910 – Publication of </a:t>
            </a:r>
            <a:r>
              <a:rPr lang="en-US" i="1" dirty="0" smtClean="0"/>
              <a:t>The Pharmaceutical Syllabus</a:t>
            </a:r>
          </a:p>
          <a:p>
            <a:pPr lvl="1"/>
            <a:r>
              <a:rPr lang="en-US" dirty="0" smtClean="0"/>
              <a:t>Created by the National Syllabus Committee of ACPF and NABP (National Associations of Boards of Pharmacy)</a:t>
            </a:r>
          </a:p>
          <a:p>
            <a:pPr lvl="1"/>
            <a:r>
              <a:rPr lang="en-US" dirty="0" smtClean="0"/>
              <a:t>Outlined a course for a two year curriculum</a:t>
            </a:r>
          </a:p>
          <a:p>
            <a:pPr marL="457200" lvl="1" indent="0">
              <a:buNone/>
            </a:pPr>
            <a:endParaRPr lang="en-US" dirty="0"/>
          </a:p>
        </p:txBody>
      </p:sp>
    </p:spTree>
    <p:extLst>
      <p:ext uri="{BB962C8B-B14F-4D97-AF65-F5344CB8AC3E}">
        <p14:creationId xmlns:p14="http://schemas.microsoft.com/office/powerpoint/2010/main" val="1428182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lnSpcReduction="10000"/>
          </a:bodyPr>
          <a:lstStyle/>
          <a:p>
            <a:r>
              <a:rPr lang="en-US" dirty="0" smtClean="0"/>
              <a:t>1925 – Three year pharmacy program was standard</a:t>
            </a:r>
          </a:p>
          <a:p>
            <a:r>
              <a:rPr lang="en-US" dirty="0" smtClean="0"/>
              <a:t>1925 – American Association of Colleges of Pharmacy (AACP) encompassed ACPF and approved:</a:t>
            </a:r>
          </a:p>
          <a:p>
            <a:pPr lvl="1"/>
            <a:r>
              <a:rPr lang="en-US" dirty="0" smtClean="0"/>
              <a:t>1925 – High school graduation as entrance requirement to pharmacy program</a:t>
            </a:r>
          </a:p>
          <a:p>
            <a:pPr lvl="1"/>
            <a:r>
              <a:rPr lang="en-US" dirty="0" smtClean="0"/>
              <a:t>1928 – Four year baccalaureate pharmacy program (effective in 1932)</a:t>
            </a:r>
          </a:p>
          <a:p>
            <a:r>
              <a:rPr lang="en-US" dirty="0" smtClean="0"/>
              <a:t>1930’s – Beginnings of postgraduate training</a:t>
            </a:r>
          </a:p>
          <a:p>
            <a:pPr lvl="1"/>
            <a:r>
              <a:rPr lang="en-US" dirty="0" smtClean="0"/>
              <a:t>Initially known as internships and later as residencies</a:t>
            </a:r>
          </a:p>
          <a:p>
            <a:r>
              <a:rPr lang="en-US" dirty="0" smtClean="0"/>
              <a:t>1932 – Founding of American Council on Pharmaceutical Education (ACPE) to accredit new pharmacy programs</a:t>
            </a:r>
          </a:p>
          <a:p>
            <a:r>
              <a:rPr lang="en-US" dirty="0" smtClean="0"/>
              <a:t>1932 – Four year pharmacy program adopted as standard</a:t>
            </a:r>
          </a:p>
          <a:p>
            <a:r>
              <a:rPr lang="en-US" dirty="0" smtClean="0"/>
              <a:t>1946 – Support of </a:t>
            </a:r>
            <a:r>
              <a:rPr lang="en-US" i="1" dirty="0"/>
              <a:t>The Pharmaceutical </a:t>
            </a:r>
            <a:r>
              <a:rPr lang="en-US" i="1" dirty="0" smtClean="0"/>
              <a:t>Syllabus</a:t>
            </a:r>
            <a:r>
              <a:rPr lang="en-US" dirty="0" smtClean="0"/>
              <a:t> was withdrawn due to lack of responsiveness to change</a:t>
            </a:r>
          </a:p>
        </p:txBody>
      </p:sp>
    </p:spTree>
    <p:extLst>
      <p:ext uri="{BB962C8B-B14F-4D97-AF65-F5344CB8AC3E}">
        <p14:creationId xmlns:p14="http://schemas.microsoft.com/office/powerpoint/2010/main" val="1976563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lnSpcReduction="10000"/>
          </a:bodyPr>
          <a:lstStyle/>
          <a:p>
            <a:r>
              <a:rPr lang="en-US" dirty="0" smtClean="0"/>
              <a:t>1946 – American Council on Education (ACE) supported by grants from the American Foundation for Pharmaceutical Education initiated the </a:t>
            </a:r>
            <a:r>
              <a:rPr lang="en-US" i="1" dirty="0" smtClean="0"/>
              <a:t>Pharmaceutical Survey</a:t>
            </a:r>
            <a:endParaRPr lang="en-US" dirty="0" smtClean="0"/>
          </a:p>
          <a:p>
            <a:pPr lvl="1"/>
            <a:r>
              <a:rPr lang="en-US" dirty="0" smtClean="0"/>
              <a:t>Survey of pharmacy deans</a:t>
            </a:r>
          </a:p>
          <a:p>
            <a:r>
              <a:rPr lang="en-US" dirty="0" smtClean="0"/>
              <a:t>1948 – Ohio State University pioneered the five year baccalaureate program</a:t>
            </a:r>
          </a:p>
          <a:p>
            <a:r>
              <a:rPr lang="en-US" dirty="0" smtClean="0"/>
              <a:t>1949 – Publication of the </a:t>
            </a:r>
            <a:r>
              <a:rPr lang="en-US" i="1" dirty="0" smtClean="0"/>
              <a:t>Pharmaceutical Survey</a:t>
            </a:r>
          </a:p>
          <a:p>
            <a:pPr lvl="1"/>
            <a:r>
              <a:rPr lang="en-US" dirty="0" smtClean="0"/>
              <a:t>Recommended continuous improvement of existing four year baccalaureate programs and the establishment an optional five year program leading to the Doctor of Pharmacy degree</a:t>
            </a:r>
          </a:p>
          <a:p>
            <a:r>
              <a:rPr lang="en-US" dirty="0" smtClean="0"/>
              <a:t>1950 – University of Southern California offered six year Doctor of Pharmacy degree as sole degree</a:t>
            </a:r>
          </a:p>
          <a:p>
            <a:r>
              <a:rPr lang="en-US" dirty="0" smtClean="0"/>
              <a:t>1951 – AACP delegates narrowly defeated approval of five year baccalaureate program</a:t>
            </a:r>
          </a:p>
          <a:p>
            <a:endParaRPr lang="en-US" dirty="0" smtClean="0"/>
          </a:p>
        </p:txBody>
      </p:sp>
    </p:spTree>
    <p:extLst>
      <p:ext uri="{BB962C8B-B14F-4D97-AF65-F5344CB8AC3E}">
        <p14:creationId xmlns:p14="http://schemas.microsoft.com/office/powerpoint/2010/main" val="2740620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lstStyle/>
          <a:p>
            <a:r>
              <a:rPr lang="en-US" dirty="0" smtClean="0"/>
              <a:t>1952 – Publication of </a:t>
            </a:r>
            <a:r>
              <a:rPr lang="en-US" i="1" dirty="0" smtClean="0"/>
              <a:t>The Pharmaceutical Curriculum </a:t>
            </a:r>
            <a:r>
              <a:rPr lang="en-US" dirty="0" smtClean="0"/>
              <a:t>by ACPE</a:t>
            </a:r>
          </a:p>
          <a:p>
            <a:pPr lvl="1"/>
            <a:r>
              <a:rPr lang="en-US" dirty="0" smtClean="0"/>
              <a:t>A component of the </a:t>
            </a:r>
            <a:r>
              <a:rPr lang="en-US" i="1" dirty="0" smtClean="0"/>
              <a:t>Pharmaceutical Survey</a:t>
            </a:r>
            <a:r>
              <a:rPr lang="en-US" dirty="0" smtClean="0"/>
              <a:t> of 1946 - 1948</a:t>
            </a:r>
          </a:p>
          <a:p>
            <a:pPr lvl="1"/>
            <a:r>
              <a:rPr lang="en-US" dirty="0" smtClean="0"/>
              <a:t>Vision of the necessity for a five or six-year curriculum for pharmacy education to include pre-professional education at the college level</a:t>
            </a:r>
          </a:p>
          <a:p>
            <a:r>
              <a:rPr lang="en-US" dirty="0" smtClean="0"/>
              <a:t>1953 – NABP passed a resolution favoring the adoption of a five-year program</a:t>
            </a:r>
          </a:p>
          <a:p>
            <a:pPr lvl="1"/>
            <a:r>
              <a:rPr lang="en-US" dirty="0" smtClean="0"/>
              <a:t>Received support from APhA, the American College of Apothecaries (ACA), the American Society of Hospital Pharmacists (AHSP), the National Council of State Association Secretaries</a:t>
            </a:r>
          </a:p>
          <a:p>
            <a:pPr lvl="1"/>
            <a:r>
              <a:rPr lang="en-US" dirty="0" smtClean="0"/>
              <a:t>Was opposed by the trade associations</a:t>
            </a:r>
          </a:p>
          <a:p>
            <a:r>
              <a:rPr lang="en-US" dirty="0" smtClean="0"/>
              <a:t>1954 – AACP approved a proposal to complete “not less than five academic years of training” for a degree in pharmacy “on or after April 1, 1965”</a:t>
            </a:r>
            <a:endParaRPr lang="en-US" dirty="0"/>
          </a:p>
        </p:txBody>
      </p:sp>
    </p:spTree>
    <p:extLst>
      <p:ext uri="{BB962C8B-B14F-4D97-AF65-F5344CB8AC3E}">
        <p14:creationId xmlns:p14="http://schemas.microsoft.com/office/powerpoint/2010/main" val="1392216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1950’s to 1970’s – Market, Consumer and Professional Forces Influence Pharmacy Education</a:t>
            </a:r>
          </a:p>
          <a:p>
            <a:pPr lvl="1"/>
            <a:r>
              <a:rPr lang="en-US" dirty="0"/>
              <a:t>Availability of single entity drug products by drug manufacturers</a:t>
            </a:r>
          </a:p>
          <a:p>
            <a:pPr lvl="1"/>
            <a:r>
              <a:rPr lang="en-US" dirty="0"/>
              <a:t>Consumerism’s attention to professional accountability</a:t>
            </a:r>
          </a:p>
          <a:p>
            <a:pPr lvl="1"/>
            <a:r>
              <a:rPr lang="en-US" dirty="0"/>
              <a:t>Availability of generic drug products</a:t>
            </a:r>
          </a:p>
          <a:p>
            <a:pPr lvl="1"/>
            <a:r>
              <a:rPr lang="en-US" dirty="0"/>
              <a:t>Anti-substitution laws</a:t>
            </a:r>
          </a:p>
          <a:p>
            <a:pPr lvl="1"/>
            <a:r>
              <a:rPr lang="en-US" dirty="0"/>
              <a:t>Interpretation of clinical data on drugs</a:t>
            </a:r>
          </a:p>
          <a:p>
            <a:pPr lvl="1"/>
            <a:r>
              <a:rPr lang="en-US" dirty="0"/>
              <a:t>Shift from product-oriented to patient-oriented practice</a:t>
            </a:r>
          </a:p>
          <a:p>
            <a:pPr lvl="1"/>
            <a:r>
              <a:rPr lang="en-US" dirty="0"/>
              <a:t>Emphasis on patient counseling and “pharmaceutical care” as the philosophy of </a:t>
            </a:r>
            <a:r>
              <a:rPr lang="en-US" dirty="0" smtClean="0"/>
              <a:t>practice</a:t>
            </a:r>
          </a:p>
          <a:p>
            <a:r>
              <a:rPr lang="en-US" dirty="0" smtClean="0"/>
              <a:t>1960’s – Beginnings of the clinical pharmacy movement</a:t>
            </a:r>
          </a:p>
          <a:p>
            <a:r>
              <a:rPr lang="en-US" dirty="0" smtClean="0"/>
              <a:t>1962 – American Society of Hospital Pharmacists accredits first residency programs</a:t>
            </a:r>
          </a:p>
          <a:p>
            <a:r>
              <a:rPr lang="en-US" dirty="0" smtClean="0"/>
              <a:t>Mid-1960’s – ACPE added externships and courses in foundational principles of clinical pharmacy to replace analytical chemistry, pharmacognosy, and industrial pharmacy courses</a:t>
            </a:r>
          </a:p>
          <a:p>
            <a:pPr marL="457200" lvl="1" indent="0">
              <a:buNone/>
            </a:pPr>
            <a:endParaRPr lang="en-US" dirty="0" smtClean="0"/>
          </a:p>
        </p:txBody>
      </p:sp>
    </p:spTree>
    <p:extLst>
      <p:ext uri="{BB962C8B-B14F-4D97-AF65-F5344CB8AC3E}">
        <p14:creationId xmlns:p14="http://schemas.microsoft.com/office/powerpoint/2010/main" val="4006902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lnSpcReduction="10000"/>
          </a:bodyPr>
          <a:lstStyle/>
          <a:p>
            <a:r>
              <a:rPr lang="en-US" dirty="0" smtClean="0"/>
              <a:t>Early 1970’s – Schools and Colleges added many clinical faculty positions to the faculties</a:t>
            </a:r>
          </a:p>
          <a:p>
            <a:r>
              <a:rPr lang="en-US" dirty="0" smtClean="0"/>
              <a:t>1975 – Publication of </a:t>
            </a:r>
            <a:r>
              <a:rPr lang="en-US" i="1" dirty="0" smtClean="0"/>
              <a:t>Pharmacists for the Future </a:t>
            </a:r>
            <a:r>
              <a:rPr lang="en-US" dirty="0" smtClean="0"/>
              <a:t>by The Study Commission on Pharmacy</a:t>
            </a:r>
          </a:p>
          <a:p>
            <a:pPr lvl="1"/>
            <a:r>
              <a:rPr lang="en-US" dirty="0" smtClean="0"/>
              <a:t>Called on pharmacy educators to develop competency based curricula to incorporate “both the common and the differential knowledge and skills required for specific practice roles”</a:t>
            </a:r>
          </a:p>
          <a:p>
            <a:r>
              <a:rPr lang="en-US" dirty="0" smtClean="0"/>
              <a:t>1975 – </a:t>
            </a:r>
            <a:r>
              <a:rPr lang="en-US" i="1" dirty="0" smtClean="0"/>
              <a:t>Standards</a:t>
            </a:r>
            <a:r>
              <a:rPr lang="en-US" dirty="0" smtClean="0"/>
              <a:t> for approval (accreditation) of providers of continuing education developed by ACPE</a:t>
            </a:r>
          </a:p>
          <a:p>
            <a:r>
              <a:rPr lang="en-US" dirty="0" smtClean="0"/>
              <a:t>1979 – Publication of </a:t>
            </a:r>
            <a:r>
              <a:rPr lang="en-US" i="1" dirty="0" smtClean="0"/>
              <a:t>National Study of the Practice of Pharmacy</a:t>
            </a:r>
            <a:r>
              <a:rPr lang="en-US" dirty="0" smtClean="0"/>
              <a:t> by APhA and AACP</a:t>
            </a:r>
          </a:p>
          <a:p>
            <a:pPr lvl="1"/>
            <a:r>
              <a:rPr lang="en-US" dirty="0" smtClean="0"/>
              <a:t>Set standards of practice to assist curriculum committees design practice-oriented courses and assist accrediting bodies in evaluating programs </a:t>
            </a:r>
          </a:p>
        </p:txBody>
      </p:sp>
    </p:spTree>
    <p:extLst>
      <p:ext uri="{BB962C8B-B14F-4D97-AF65-F5344CB8AC3E}">
        <p14:creationId xmlns:p14="http://schemas.microsoft.com/office/powerpoint/2010/main" val="3956765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lstStyle/>
          <a:p>
            <a:r>
              <a:rPr lang="en-US" dirty="0" smtClean="0"/>
              <a:t>1984 – APhA Task Force on Pharmacy Education released statements to:</a:t>
            </a:r>
          </a:p>
          <a:p>
            <a:pPr lvl="1"/>
            <a:r>
              <a:rPr lang="en-US" dirty="0" smtClean="0"/>
              <a:t>Identify competencies expected of the entry-level practitioner</a:t>
            </a:r>
          </a:p>
          <a:p>
            <a:pPr lvl="1"/>
            <a:r>
              <a:rPr lang="en-US" dirty="0" smtClean="0"/>
              <a:t>Endorse the APhA- AACP Practice Standards</a:t>
            </a:r>
          </a:p>
          <a:p>
            <a:pPr lvl="1"/>
            <a:r>
              <a:rPr lang="en-US" dirty="0" smtClean="0"/>
              <a:t>Outline core curriculum and curricular characteristics</a:t>
            </a:r>
          </a:p>
          <a:p>
            <a:pPr lvl="1"/>
            <a:r>
              <a:rPr lang="en-US" dirty="0" smtClean="0"/>
              <a:t>Recommend the six-year Doctor of Pharmacy (PharmD) degree evolve as the sole entry level degree for the practice of pharmacy</a:t>
            </a:r>
          </a:p>
          <a:p>
            <a:r>
              <a:rPr lang="en-US" dirty="0" smtClean="0"/>
              <a:t>1987 – Concept of “Pharmaceutical Care” introduced at AACP Annual Meeting</a:t>
            </a:r>
          </a:p>
          <a:p>
            <a:r>
              <a:rPr lang="en-US" dirty="0" smtClean="0"/>
              <a:t>1989 – “Pharmaceutical Care” offered as a practice philosophy</a:t>
            </a:r>
          </a:p>
          <a:p>
            <a:r>
              <a:rPr lang="en-US" dirty="0" smtClean="0"/>
              <a:t>1989 – “Commission to Implement Change in Pharmaceutical Education” appointed by AACP</a:t>
            </a:r>
          </a:p>
          <a:p>
            <a:pPr lvl="1"/>
            <a:r>
              <a:rPr lang="en-US" dirty="0" smtClean="0"/>
              <a:t>Charged to articulate a mission of pharmacy practice to serve as the basis for pharmaceutical education</a:t>
            </a:r>
          </a:p>
        </p:txBody>
      </p:sp>
    </p:spTree>
    <p:extLst>
      <p:ext uri="{BB962C8B-B14F-4D97-AF65-F5344CB8AC3E}">
        <p14:creationId xmlns:p14="http://schemas.microsoft.com/office/powerpoint/2010/main" val="1813332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lnSpcReduction="10000"/>
          </a:bodyPr>
          <a:lstStyle/>
          <a:p>
            <a:r>
              <a:rPr lang="en-US" dirty="0" smtClean="0"/>
              <a:t>1989 – ACPE announced the intention to evaluate and accredit the Doctor of Pharmacy (PharmD) as “the only professional degree program” as early as 2000</a:t>
            </a:r>
          </a:p>
          <a:p>
            <a:r>
              <a:rPr lang="en-US" dirty="0" smtClean="0"/>
              <a:t>1989 to 1992 – Publication of </a:t>
            </a:r>
            <a:r>
              <a:rPr lang="en-US" i="1" dirty="0" smtClean="0"/>
              <a:t>Entry-level Education in Pharmacy: A Commitment to Change</a:t>
            </a:r>
            <a:r>
              <a:rPr lang="en-US" dirty="0" smtClean="0"/>
              <a:t> by AACP Commission </a:t>
            </a:r>
          </a:p>
          <a:p>
            <a:r>
              <a:rPr lang="en-US" dirty="0" smtClean="0"/>
              <a:t>1990 – </a:t>
            </a:r>
            <a:r>
              <a:rPr lang="en-US" i="1" dirty="0" smtClean="0"/>
              <a:t>Pharmaceutical Care </a:t>
            </a:r>
            <a:r>
              <a:rPr lang="en-US" dirty="0" smtClean="0"/>
              <a:t>was codified</a:t>
            </a:r>
          </a:p>
          <a:p>
            <a:pPr lvl="1"/>
            <a:r>
              <a:rPr lang="en-US" dirty="0" smtClean="0"/>
              <a:t>The responsible provision of drug therapy for the purpose of achieving definite outcomes that improve a patient’s quality of life</a:t>
            </a:r>
          </a:p>
          <a:p>
            <a:pPr lvl="1"/>
            <a:r>
              <a:rPr lang="en-US" dirty="0" smtClean="0"/>
              <a:t>Omnibus Reconciliation Act of 1990 (OBRA ‘90)</a:t>
            </a:r>
          </a:p>
          <a:p>
            <a:r>
              <a:rPr lang="en-US" dirty="0" smtClean="0"/>
              <a:t>1992 – Founding of the Center for the Advancement of Pharmaceutical Education (CAPE) by AACP</a:t>
            </a:r>
          </a:p>
          <a:p>
            <a:r>
              <a:rPr lang="en-US" dirty="0" smtClean="0"/>
              <a:t>1994 – Publication of the first set of </a:t>
            </a:r>
            <a:r>
              <a:rPr lang="en-US" i="1" dirty="0" smtClean="0"/>
              <a:t>CAPE Educational Outcomes</a:t>
            </a:r>
          </a:p>
          <a:p>
            <a:pPr lvl="1"/>
            <a:r>
              <a:rPr lang="en-US" dirty="0" smtClean="0"/>
              <a:t>The target toward which the evolving pharmaceutical curriculum should be aimed</a:t>
            </a:r>
          </a:p>
          <a:p>
            <a:endParaRPr lang="en-US" dirty="0" smtClean="0"/>
          </a:p>
          <a:p>
            <a:endParaRPr lang="en-US" dirty="0"/>
          </a:p>
        </p:txBody>
      </p:sp>
    </p:spTree>
    <p:extLst>
      <p:ext uri="{BB962C8B-B14F-4D97-AF65-F5344CB8AC3E}">
        <p14:creationId xmlns:p14="http://schemas.microsoft.com/office/powerpoint/2010/main" val="1126783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a:bodyPr>
          <a:lstStyle/>
          <a:p>
            <a:r>
              <a:rPr lang="en-US" dirty="0"/>
              <a:t>1995 – ACPE adopted the proposal for the six-year professional degree </a:t>
            </a:r>
            <a:r>
              <a:rPr lang="en-US" dirty="0" smtClean="0"/>
              <a:t>program</a:t>
            </a:r>
          </a:p>
          <a:p>
            <a:pPr lvl="1"/>
            <a:r>
              <a:rPr lang="en-US" dirty="0" smtClean="0"/>
              <a:t>Pharmacy curricula to include both introductory pharmacy practice experiences (IPPE) and advanced pharmacy practice experiences (APPE)</a:t>
            </a:r>
          </a:p>
          <a:p>
            <a:r>
              <a:rPr lang="en-US" dirty="0" smtClean="0"/>
              <a:t>1997 </a:t>
            </a:r>
            <a:r>
              <a:rPr lang="en-US" dirty="0"/>
              <a:t>– ACPE </a:t>
            </a:r>
            <a:r>
              <a:rPr lang="en-US" dirty="0" smtClean="0"/>
              <a:t>announced that it will </a:t>
            </a:r>
            <a:r>
              <a:rPr lang="en-US" dirty="0"/>
              <a:t>only accredit the six-year professional degree program after </a:t>
            </a:r>
            <a:r>
              <a:rPr lang="en-US" dirty="0" smtClean="0"/>
              <a:t>2004</a:t>
            </a:r>
          </a:p>
          <a:p>
            <a:r>
              <a:rPr lang="en-US" dirty="0" smtClean="0"/>
              <a:t>1998 – Publication of </a:t>
            </a:r>
            <a:r>
              <a:rPr lang="en-US" i="1" dirty="0" smtClean="0"/>
              <a:t>1998 CAPE Educational Outcomes</a:t>
            </a:r>
          </a:p>
          <a:p>
            <a:r>
              <a:rPr lang="en-US" dirty="0" smtClean="0"/>
              <a:t>1999 - </a:t>
            </a:r>
            <a:r>
              <a:rPr lang="en-US" i="1" dirty="0"/>
              <a:t>Standards</a:t>
            </a:r>
            <a:r>
              <a:rPr lang="en-US" dirty="0"/>
              <a:t> </a:t>
            </a:r>
            <a:r>
              <a:rPr lang="en-US" dirty="0" smtClean="0"/>
              <a:t>for accreditation of </a:t>
            </a:r>
            <a:r>
              <a:rPr lang="en-US" dirty="0"/>
              <a:t>providers of continuing education </a:t>
            </a:r>
            <a:r>
              <a:rPr lang="en-US" dirty="0" smtClean="0"/>
              <a:t>who conduct certificate programs in pharmacy developed </a:t>
            </a:r>
            <a:r>
              <a:rPr lang="en-US" dirty="0"/>
              <a:t>by </a:t>
            </a:r>
            <a:r>
              <a:rPr lang="en-US" dirty="0" smtClean="0"/>
              <a:t>ACPE</a:t>
            </a:r>
          </a:p>
          <a:p>
            <a:r>
              <a:rPr lang="en-US" dirty="0" smtClean="0"/>
              <a:t>2000 – </a:t>
            </a:r>
            <a:r>
              <a:rPr lang="en-US" i="1" dirty="0" smtClean="0"/>
              <a:t>Standards 2000 </a:t>
            </a:r>
            <a:r>
              <a:rPr lang="en-US" dirty="0" smtClean="0"/>
              <a:t>released by ACPE</a:t>
            </a:r>
          </a:p>
          <a:p>
            <a:r>
              <a:rPr lang="en-US" dirty="0" smtClean="0"/>
              <a:t>2002 – Lebanese American University School of Pharmacy</a:t>
            </a:r>
          </a:p>
          <a:p>
            <a:pPr lvl="1"/>
            <a:r>
              <a:rPr lang="en-US" dirty="0" smtClean="0"/>
              <a:t>First international Doctor of Pharmacy program accredited ACPE</a:t>
            </a:r>
          </a:p>
          <a:p>
            <a:pPr lvl="1"/>
            <a:endParaRPr lang="en-US" dirty="0" smtClean="0"/>
          </a:p>
        </p:txBody>
      </p:sp>
    </p:spTree>
    <p:extLst>
      <p:ext uri="{BB962C8B-B14F-4D97-AF65-F5344CB8AC3E}">
        <p14:creationId xmlns:p14="http://schemas.microsoft.com/office/powerpoint/2010/main" val="1556904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U.S. Pharmacy Education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Pharmacy was considered an art and not a </a:t>
            </a:r>
            <a:r>
              <a:rPr lang="en-US" dirty="0" smtClean="0"/>
              <a:t>science in the 1700s</a:t>
            </a:r>
          </a:p>
          <a:p>
            <a:r>
              <a:rPr lang="en-US" dirty="0" smtClean="0"/>
              <a:t>Pharmacy education was based on the apprenticeship model</a:t>
            </a:r>
          </a:p>
          <a:p>
            <a:pPr lvl="1"/>
            <a:r>
              <a:rPr lang="en-US" dirty="0" smtClean="0"/>
              <a:t>Most physicians provided a shop practice with an employee apothecary and/or apprentice</a:t>
            </a:r>
          </a:p>
          <a:p>
            <a:pPr lvl="1"/>
            <a:r>
              <a:rPr lang="en-US" dirty="0" smtClean="0"/>
              <a:t>The apprenticeship was similar to a period of indenture (average of four years)</a:t>
            </a:r>
          </a:p>
          <a:p>
            <a:pPr lvl="1"/>
            <a:r>
              <a:rPr lang="en-US" dirty="0" smtClean="0"/>
              <a:t>The apprentice learned by modeling the behaviors and practices of the preceptor (physician or apothecary)</a:t>
            </a:r>
          </a:p>
          <a:p>
            <a:pPr lvl="1"/>
            <a:r>
              <a:rPr lang="en-US" dirty="0" smtClean="0"/>
              <a:t>The apprentice gained knowledge of chemistry and the healing properties of plants as well as the practical application of such</a:t>
            </a:r>
          </a:p>
          <a:p>
            <a:r>
              <a:rPr lang="en-US" dirty="0" smtClean="0"/>
              <a:t>The Revolutionary War caused a shortage of drug preparations and patent medicines sourced from Britain</a:t>
            </a:r>
          </a:p>
          <a:p>
            <a:pPr lvl="1"/>
            <a:r>
              <a:rPr lang="en-US" dirty="0" smtClean="0"/>
              <a:t>Druggists (wholesalers of drugs and medicines used by healers and apothecaries) rushed to learn the compounding of early drugs and patent medicines </a:t>
            </a:r>
          </a:p>
          <a:p>
            <a:r>
              <a:rPr lang="en-US" dirty="0" smtClean="0"/>
              <a:t>Dr. John Morgan wrote </a:t>
            </a:r>
            <a:r>
              <a:rPr lang="en-US" i="1" dirty="0" smtClean="0"/>
              <a:t>Discourse</a:t>
            </a:r>
            <a:r>
              <a:rPr lang="en-US" dirty="0" smtClean="0"/>
              <a:t> in 1760 and advocated the separation of medicine and pharmacy, with physicians writing prescriptions to be dispensed by apothecaries</a:t>
            </a:r>
          </a:p>
        </p:txBody>
      </p:sp>
    </p:spTree>
    <p:extLst>
      <p:ext uri="{BB962C8B-B14F-4D97-AF65-F5344CB8AC3E}">
        <p14:creationId xmlns:p14="http://schemas.microsoft.com/office/powerpoint/2010/main" val="3537997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a:bodyPr>
          <a:lstStyle/>
          <a:p>
            <a:r>
              <a:rPr lang="en-US" dirty="0"/>
              <a:t>2003 – ACPE changed to the Accreditation Council for Pharmacy </a:t>
            </a:r>
            <a:r>
              <a:rPr lang="en-US" dirty="0" smtClean="0"/>
              <a:t>Education</a:t>
            </a:r>
          </a:p>
          <a:p>
            <a:r>
              <a:rPr lang="en-US" dirty="0" smtClean="0"/>
              <a:t>2003 </a:t>
            </a:r>
            <a:r>
              <a:rPr lang="en-US" dirty="0"/>
              <a:t>– Publication of </a:t>
            </a:r>
            <a:r>
              <a:rPr lang="en-US" i="1" dirty="0"/>
              <a:t>Health Professions Education: A Bridge to Quality </a:t>
            </a:r>
            <a:r>
              <a:rPr lang="en-US" dirty="0"/>
              <a:t>by the Institute of Medicine (IOM</a:t>
            </a:r>
            <a:r>
              <a:rPr lang="en-US" dirty="0" smtClean="0"/>
              <a:t>)</a:t>
            </a:r>
          </a:p>
          <a:p>
            <a:pPr lvl="1"/>
            <a:r>
              <a:rPr lang="en-US" dirty="0"/>
              <a:t>Health professionals of the future must (1) provide patient-centered care to diverse populations (2) work effectively as members in interprofessional teams (3) employ evidence based practice to optimize care (4) apply quality improvement techniques (5) utilize informatics in practice</a:t>
            </a:r>
          </a:p>
          <a:p>
            <a:r>
              <a:rPr lang="en-US" dirty="0"/>
              <a:t>2003 – Medication Therapy Management (MTM)</a:t>
            </a:r>
          </a:p>
          <a:p>
            <a:pPr lvl="1"/>
            <a:r>
              <a:rPr lang="en-US" dirty="0"/>
              <a:t>A component of the Medicare Modernization Act of 2003</a:t>
            </a:r>
          </a:p>
          <a:p>
            <a:pPr lvl="1"/>
            <a:r>
              <a:rPr lang="en-US" dirty="0"/>
              <a:t>Designed to pay pharmacists to counsel and otherwise assist patients with multiple chronic diseases, multiple medications and high cost drugs</a:t>
            </a:r>
          </a:p>
          <a:p>
            <a:pPr lvl="1"/>
            <a:r>
              <a:rPr lang="en-US" dirty="0"/>
              <a:t>Medication Reconciliation is a critical element of </a:t>
            </a:r>
            <a:r>
              <a:rPr lang="en-US" dirty="0" smtClean="0"/>
              <a:t>MTM</a:t>
            </a:r>
            <a:endParaRPr lang="en-US" dirty="0"/>
          </a:p>
          <a:p>
            <a:endParaRPr lang="en-US" dirty="0"/>
          </a:p>
        </p:txBody>
      </p:sp>
    </p:spTree>
    <p:extLst>
      <p:ext uri="{BB962C8B-B14F-4D97-AF65-F5344CB8AC3E}">
        <p14:creationId xmlns:p14="http://schemas.microsoft.com/office/powerpoint/2010/main" val="29554311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a:bodyPr>
          <a:lstStyle/>
          <a:p>
            <a:r>
              <a:rPr lang="en-US" dirty="0" smtClean="0"/>
              <a:t>2004 </a:t>
            </a:r>
            <a:r>
              <a:rPr lang="en-US" dirty="0"/>
              <a:t>– Publication of </a:t>
            </a:r>
            <a:r>
              <a:rPr lang="en-US" i="1" dirty="0"/>
              <a:t>Future Vision of Pharmacy Practice</a:t>
            </a:r>
            <a:r>
              <a:rPr lang="en-US" dirty="0"/>
              <a:t> by the Joint Commission of Pharmacy Practitioners (JCPP)</a:t>
            </a:r>
          </a:p>
          <a:p>
            <a:pPr lvl="1"/>
            <a:r>
              <a:rPr lang="en-US" dirty="0"/>
              <a:t>Articulated a vision for the practice of pharmacy in 2015</a:t>
            </a:r>
          </a:p>
          <a:p>
            <a:pPr lvl="1"/>
            <a:r>
              <a:rPr lang="en-US" dirty="0"/>
              <a:t>Pharmacists will be the health care professionals responsible for providing patient care that ensures optimal medication therapy </a:t>
            </a:r>
            <a:r>
              <a:rPr lang="en-US" dirty="0" smtClean="0"/>
              <a:t>outcomes</a:t>
            </a:r>
          </a:p>
          <a:p>
            <a:r>
              <a:rPr lang="en-US" dirty="0" smtClean="0"/>
              <a:t>2004 – Definition of </a:t>
            </a:r>
            <a:r>
              <a:rPr lang="en-US" i="1" dirty="0" smtClean="0"/>
              <a:t>Pharmaceutical Care </a:t>
            </a:r>
            <a:r>
              <a:rPr lang="en-US" dirty="0" smtClean="0"/>
              <a:t>updated</a:t>
            </a:r>
          </a:p>
          <a:p>
            <a:pPr lvl="1"/>
            <a:r>
              <a:rPr lang="en-US" dirty="0" smtClean="0"/>
              <a:t>A patient centered practice in which the practitioner assumes responsibility for a patient’s drug related needs and is held accountable for the commitment</a:t>
            </a:r>
          </a:p>
          <a:p>
            <a:r>
              <a:rPr lang="en-US" dirty="0"/>
              <a:t>2004 – Publication of </a:t>
            </a:r>
            <a:r>
              <a:rPr lang="en-US" i="1" dirty="0"/>
              <a:t>2004 CAPE Educational Outcomes</a:t>
            </a:r>
          </a:p>
          <a:p>
            <a:pPr lvl="1"/>
            <a:r>
              <a:rPr lang="en-US" dirty="0"/>
              <a:t>Practice-specific outcomes in the areas of patient-centered (pharmaceutical) care, systems management and population-based care (public health)</a:t>
            </a:r>
          </a:p>
        </p:txBody>
      </p:sp>
    </p:spTree>
    <p:extLst>
      <p:ext uri="{BB962C8B-B14F-4D97-AF65-F5344CB8AC3E}">
        <p14:creationId xmlns:p14="http://schemas.microsoft.com/office/powerpoint/2010/main" val="1467865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a:bodyPr>
          <a:lstStyle/>
          <a:p>
            <a:r>
              <a:rPr lang="en-US" dirty="0" smtClean="0"/>
              <a:t>2007 -</a:t>
            </a:r>
            <a:r>
              <a:rPr lang="en-US" i="1" dirty="0" smtClean="0"/>
              <a:t> Standards 2007 </a:t>
            </a:r>
            <a:r>
              <a:rPr lang="en-US" dirty="0" smtClean="0"/>
              <a:t>published by ACPE</a:t>
            </a:r>
          </a:p>
          <a:p>
            <a:r>
              <a:rPr lang="en-US" dirty="0" smtClean="0"/>
              <a:t>2013 – Publication of </a:t>
            </a:r>
            <a:r>
              <a:rPr lang="en-US" i="1" dirty="0" smtClean="0"/>
              <a:t>2013 CAPE Educational Outcomes</a:t>
            </a:r>
          </a:p>
          <a:p>
            <a:r>
              <a:rPr lang="en-US" dirty="0" smtClean="0"/>
              <a:t>2016 – </a:t>
            </a:r>
            <a:r>
              <a:rPr lang="en-US" i="1" dirty="0" smtClean="0"/>
              <a:t>Standards 2016 </a:t>
            </a:r>
            <a:r>
              <a:rPr lang="en-US" dirty="0" smtClean="0"/>
              <a:t>published by ACPE</a:t>
            </a:r>
          </a:p>
          <a:p>
            <a:r>
              <a:rPr lang="en-US" dirty="0" smtClean="0"/>
              <a:t>2016 – Inclusion of JCPP Pharmacists’ Patient Care Process in the pharmacy </a:t>
            </a:r>
            <a:r>
              <a:rPr lang="en-US" dirty="0"/>
              <a:t>c</a:t>
            </a:r>
            <a:r>
              <a:rPr lang="en-US" dirty="0" smtClean="0"/>
              <a:t>urricula</a:t>
            </a:r>
          </a:p>
          <a:p>
            <a:pPr lvl="1"/>
            <a:r>
              <a:rPr lang="en-US" dirty="0" smtClean="0"/>
              <a:t>Using principles of evidence-based practice, pharmacists collect, assess, plan, implement, follow up: monitor and evaluate in the provision of patient care and for any patient care service provided by pharmacists</a:t>
            </a:r>
          </a:p>
          <a:p>
            <a:r>
              <a:rPr lang="en-US" dirty="0" smtClean="0"/>
              <a:t>2017 – Publication of Core Entrustable Professional Activities for New Pharmacy Graduates (EPAs)</a:t>
            </a:r>
          </a:p>
          <a:p>
            <a:pPr lvl="1"/>
            <a:r>
              <a:rPr lang="en-US" dirty="0" smtClean="0"/>
              <a:t>Discrete, essential activities and tasks that all new pharmacy graduates must be able to perform without direct supervision upon entering practice or postgraduate training</a:t>
            </a:r>
          </a:p>
          <a:p>
            <a:endParaRPr lang="en-US" dirty="0"/>
          </a:p>
        </p:txBody>
      </p:sp>
    </p:spTree>
    <p:extLst>
      <p:ext uri="{BB962C8B-B14F-4D97-AF65-F5344CB8AC3E}">
        <p14:creationId xmlns:p14="http://schemas.microsoft.com/office/powerpoint/2010/main" val="35502960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ACPE Accreditation Standards</a:t>
            </a:r>
            <a:endParaRPr lang="en-US" dirty="0"/>
          </a:p>
        </p:txBody>
      </p:sp>
      <p:sp>
        <p:nvSpPr>
          <p:cNvPr id="3" name="Content Placeholder 2"/>
          <p:cNvSpPr>
            <a:spLocks noGrp="1"/>
          </p:cNvSpPr>
          <p:nvPr>
            <p:ph idx="1"/>
          </p:nvPr>
        </p:nvSpPr>
        <p:spPr/>
        <p:txBody>
          <a:bodyPr/>
          <a:lstStyle/>
          <a:p>
            <a:r>
              <a:rPr lang="en-US" dirty="0" smtClean="0"/>
              <a:t>1937 - 1</a:t>
            </a:r>
            <a:r>
              <a:rPr lang="en-US" baseline="30000" dirty="0" smtClean="0"/>
              <a:t>st</a:t>
            </a:r>
            <a:r>
              <a:rPr lang="en-US" dirty="0" smtClean="0"/>
              <a:t> edition of accreditation standards for pharmacy education published</a:t>
            </a:r>
          </a:p>
          <a:p>
            <a:r>
              <a:rPr lang="en-US" dirty="0" smtClean="0"/>
              <a:t>1952 -  5</a:t>
            </a:r>
            <a:r>
              <a:rPr lang="en-US" baseline="30000" dirty="0" smtClean="0"/>
              <a:t>th</a:t>
            </a:r>
            <a:r>
              <a:rPr lang="en-US" dirty="0" smtClean="0"/>
              <a:t> edition recommended three general areas to be addressed based on the “Elliott Report”</a:t>
            </a:r>
          </a:p>
          <a:p>
            <a:pPr lvl="1"/>
            <a:r>
              <a:rPr lang="en-US" dirty="0"/>
              <a:t>G</a:t>
            </a:r>
            <a:r>
              <a:rPr lang="en-US" dirty="0" smtClean="0"/>
              <a:t>eneral education,</a:t>
            </a:r>
          </a:p>
          <a:p>
            <a:pPr lvl="1"/>
            <a:r>
              <a:rPr lang="en-US" dirty="0"/>
              <a:t>M</a:t>
            </a:r>
            <a:r>
              <a:rPr lang="en-US" dirty="0" smtClean="0"/>
              <a:t>athematics and basic physical and biological sciences</a:t>
            </a:r>
          </a:p>
          <a:p>
            <a:pPr lvl="1"/>
            <a:r>
              <a:rPr lang="en-US" dirty="0"/>
              <a:t>P</a:t>
            </a:r>
            <a:r>
              <a:rPr lang="en-US" dirty="0" smtClean="0"/>
              <a:t>rofessional instruction</a:t>
            </a:r>
          </a:p>
          <a:p>
            <a:r>
              <a:rPr lang="en-US" dirty="0" smtClean="0"/>
              <a:t>1960 – 6</a:t>
            </a:r>
            <a:r>
              <a:rPr lang="en-US" baseline="30000" dirty="0" smtClean="0"/>
              <a:t>th</a:t>
            </a:r>
            <a:r>
              <a:rPr lang="en-US" dirty="0" smtClean="0"/>
              <a:t> edition referenced two degree pathways:</a:t>
            </a:r>
          </a:p>
          <a:p>
            <a:pPr lvl="1"/>
            <a:r>
              <a:rPr lang="en-US" dirty="0" smtClean="0"/>
              <a:t>B.S in pharmacy after successful completion of a five year undergraduate program</a:t>
            </a:r>
          </a:p>
          <a:p>
            <a:pPr lvl="1"/>
            <a:r>
              <a:rPr lang="en-US" dirty="0" smtClean="0"/>
              <a:t>Pharm.D. after successful completion of a four-year program based on two years of preprofessionial instruction</a:t>
            </a:r>
          </a:p>
          <a:p>
            <a:r>
              <a:rPr lang="en-US" dirty="0" smtClean="0"/>
              <a:t>1966 – 6</a:t>
            </a:r>
            <a:r>
              <a:rPr lang="en-US" baseline="30000" dirty="0" smtClean="0"/>
              <a:t>th</a:t>
            </a:r>
            <a:r>
              <a:rPr lang="en-US" dirty="0" smtClean="0"/>
              <a:t> edition reprint</a:t>
            </a:r>
          </a:p>
          <a:p>
            <a:pPr lvl="1"/>
            <a:r>
              <a:rPr lang="en-US" dirty="0" smtClean="0"/>
              <a:t>Included a substantial “Commentary” following the standards</a:t>
            </a:r>
            <a:endParaRPr lang="en-US" dirty="0"/>
          </a:p>
        </p:txBody>
      </p:sp>
    </p:spTree>
    <p:extLst>
      <p:ext uri="{BB962C8B-B14F-4D97-AF65-F5344CB8AC3E}">
        <p14:creationId xmlns:p14="http://schemas.microsoft.com/office/powerpoint/2010/main" val="1683419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Evolution of ACPE Accreditation Standards</a:t>
            </a:r>
          </a:p>
        </p:txBody>
      </p:sp>
      <p:sp>
        <p:nvSpPr>
          <p:cNvPr id="3" name="Content Placeholder 2"/>
          <p:cNvSpPr>
            <a:spLocks noGrp="1"/>
          </p:cNvSpPr>
          <p:nvPr>
            <p:ph idx="1"/>
          </p:nvPr>
        </p:nvSpPr>
        <p:spPr/>
        <p:txBody>
          <a:bodyPr>
            <a:normAutofit/>
          </a:bodyPr>
          <a:lstStyle/>
          <a:p>
            <a:r>
              <a:rPr lang="en-US" dirty="0" smtClean="0"/>
              <a:t>1975 – 7</a:t>
            </a:r>
            <a:r>
              <a:rPr lang="en-US" baseline="30000" dirty="0" smtClean="0"/>
              <a:t>th</a:t>
            </a:r>
            <a:r>
              <a:rPr lang="en-US" dirty="0" smtClean="0"/>
              <a:t> </a:t>
            </a:r>
            <a:r>
              <a:rPr lang="en-US" dirty="0"/>
              <a:t>edition </a:t>
            </a:r>
            <a:r>
              <a:rPr lang="en-US" dirty="0" smtClean="0"/>
              <a:t>presented two distinct professional curricula as accredited</a:t>
            </a:r>
          </a:p>
          <a:p>
            <a:pPr lvl="1"/>
            <a:r>
              <a:rPr lang="en-US" dirty="0" smtClean="0"/>
              <a:t>B.S. degree – five years post high school</a:t>
            </a:r>
          </a:p>
          <a:p>
            <a:pPr lvl="1"/>
            <a:r>
              <a:rPr lang="en-US" dirty="0" smtClean="0"/>
              <a:t>Pharm. D. degree – six years post high school</a:t>
            </a:r>
          </a:p>
          <a:p>
            <a:pPr lvl="1"/>
            <a:r>
              <a:rPr lang="en-US" dirty="0" smtClean="0"/>
              <a:t>Experiential curricula to include externships and clerkships sufficient to serve in lieu of internship requirements</a:t>
            </a:r>
          </a:p>
          <a:p>
            <a:pPr lvl="1"/>
            <a:r>
              <a:rPr lang="en-US" dirty="0" smtClean="0"/>
              <a:t>Tripartite committee of school/board of pharmacy/state association to collaborate</a:t>
            </a:r>
          </a:p>
          <a:p>
            <a:pPr lvl="1"/>
            <a:r>
              <a:rPr lang="en-US" dirty="0" smtClean="0"/>
              <a:t>Rearrangement of required areas of curriculum</a:t>
            </a:r>
          </a:p>
          <a:p>
            <a:pPr lvl="1"/>
            <a:r>
              <a:rPr lang="en-US" dirty="0" smtClean="0"/>
              <a:t>Separate narrative on Doctor of Pharmacy Curriculum</a:t>
            </a:r>
            <a:endParaRPr lang="en-US" dirty="0"/>
          </a:p>
          <a:p>
            <a:endParaRPr lang="en-US" dirty="0"/>
          </a:p>
        </p:txBody>
      </p:sp>
    </p:spTree>
    <p:extLst>
      <p:ext uri="{BB962C8B-B14F-4D97-AF65-F5344CB8AC3E}">
        <p14:creationId xmlns:p14="http://schemas.microsoft.com/office/powerpoint/2010/main" val="38038661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Evolution of ACPE Accreditation Standards</a:t>
            </a:r>
          </a:p>
        </p:txBody>
      </p:sp>
      <p:sp>
        <p:nvSpPr>
          <p:cNvPr id="3" name="Content Placeholder 2"/>
          <p:cNvSpPr>
            <a:spLocks noGrp="1"/>
          </p:cNvSpPr>
          <p:nvPr>
            <p:ph idx="1"/>
          </p:nvPr>
        </p:nvSpPr>
        <p:spPr/>
        <p:txBody>
          <a:bodyPr>
            <a:normAutofit/>
          </a:bodyPr>
          <a:lstStyle/>
          <a:p>
            <a:r>
              <a:rPr lang="en-US" dirty="0" smtClean="0"/>
              <a:t>1984 </a:t>
            </a:r>
            <a:r>
              <a:rPr lang="en-US" dirty="0"/>
              <a:t>– </a:t>
            </a:r>
            <a:r>
              <a:rPr lang="en-US" dirty="0" smtClean="0"/>
              <a:t>8</a:t>
            </a:r>
            <a:r>
              <a:rPr lang="en-US" baseline="30000" dirty="0" smtClean="0"/>
              <a:t>th</a:t>
            </a:r>
            <a:r>
              <a:rPr lang="en-US" dirty="0" smtClean="0"/>
              <a:t> edition</a:t>
            </a:r>
            <a:endParaRPr lang="en-US" dirty="0"/>
          </a:p>
          <a:p>
            <a:pPr lvl="1"/>
            <a:r>
              <a:rPr lang="en-US" dirty="0" smtClean="0"/>
              <a:t>Option of pursuing the Doctor of Pharmacy degree in a post-baccalaureate manner</a:t>
            </a:r>
            <a:endParaRPr lang="en-US" dirty="0"/>
          </a:p>
          <a:p>
            <a:pPr lvl="1"/>
            <a:r>
              <a:rPr lang="en-US" dirty="0" smtClean="0"/>
              <a:t>Standards of B.S. curriculum expanded and clarified to include importance of life-long learning and further defined areas of the curriculum</a:t>
            </a:r>
            <a:endParaRPr lang="en-US" dirty="0"/>
          </a:p>
          <a:p>
            <a:pPr lvl="1"/>
            <a:r>
              <a:rPr lang="en-US" dirty="0" smtClean="0"/>
              <a:t>Expanded attention to experiential curricula</a:t>
            </a:r>
          </a:p>
          <a:p>
            <a:pPr lvl="1"/>
            <a:r>
              <a:rPr lang="en-US" dirty="0" smtClean="0"/>
              <a:t>Expanded attention to Doctor of Pharmacy curriculum</a:t>
            </a:r>
            <a:endParaRPr lang="en-US" dirty="0"/>
          </a:p>
          <a:p>
            <a:pPr marL="0" indent="0">
              <a:buNone/>
            </a:pPr>
            <a:endParaRPr lang="en-US" dirty="0"/>
          </a:p>
        </p:txBody>
      </p:sp>
    </p:spTree>
    <p:extLst>
      <p:ext uri="{BB962C8B-B14F-4D97-AF65-F5344CB8AC3E}">
        <p14:creationId xmlns:p14="http://schemas.microsoft.com/office/powerpoint/2010/main" val="7409395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Evolution of ACPE Accreditation Standards</a:t>
            </a:r>
          </a:p>
        </p:txBody>
      </p:sp>
      <p:sp>
        <p:nvSpPr>
          <p:cNvPr id="3" name="Content Placeholder 2"/>
          <p:cNvSpPr>
            <a:spLocks noGrp="1"/>
          </p:cNvSpPr>
          <p:nvPr>
            <p:ph idx="1"/>
          </p:nvPr>
        </p:nvSpPr>
        <p:spPr/>
        <p:txBody>
          <a:bodyPr/>
          <a:lstStyle/>
          <a:p>
            <a:r>
              <a:rPr lang="en-US" dirty="0"/>
              <a:t>2000 -  9</a:t>
            </a:r>
            <a:r>
              <a:rPr lang="en-US" baseline="30000" dirty="0"/>
              <a:t>th</a:t>
            </a:r>
            <a:r>
              <a:rPr lang="en-US" dirty="0"/>
              <a:t> edition “Standards 2000”</a:t>
            </a:r>
          </a:p>
          <a:p>
            <a:pPr lvl="1"/>
            <a:r>
              <a:rPr lang="en-US" dirty="0" smtClean="0"/>
              <a:t>Resulted from Miller’s 1989, “Commission on Implementing Change in Pharmacy Education”</a:t>
            </a:r>
          </a:p>
          <a:p>
            <a:pPr lvl="1"/>
            <a:r>
              <a:rPr lang="en-US" dirty="0" smtClean="0"/>
              <a:t>“New” Doctor of Pharmacy program as the sole professional program in pharmacy to be accredited</a:t>
            </a:r>
          </a:p>
          <a:p>
            <a:pPr lvl="2"/>
            <a:r>
              <a:rPr lang="en-US" dirty="0" smtClean="0"/>
              <a:t>Previous standards for baccalaureate in pharmacy and Doctor of Pharmacy programs were consolidated and reformed into new standards</a:t>
            </a:r>
          </a:p>
          <a:p>
            <a:pPr lvl="1"/>
            <a:r>
              <a:rPr lang="en-US" dirty="0" smtClean="0"/>
              <a:t>Acknowledged </a:t>
            </a:r>
            <a:r>
              <a:rPr lang="en-US" dirty="0"/>
              <a:t>dynamic nature and need for constant monitoring to reflect the changing needs of the profession and society</a:t>
            </a:r>
          </a:p>
          <a:p>
            <a:pPr lvl="1"/>
            <a:r>
              <a:rPr lang="en-US" dirty="0"/>
              <a:t>Dictated the practice of pharmacy as a patient-centered practice and the mission of the pharmacy practitioner is to assume responsibility for providing rational drug use in the individualized care of patients</a:t>
            </a:r>
          </a:p>
          <a:p>
            <a:pPr lvl="1"/>
            <a:r>
              <a:rPr lang="en-US" dirty="0"/>
              <a:t>Addressed distance education as a pedagogical alternative in pharmacy education</a:t>
            </a:r>
          </a:p>
          <a:p>
            <a:pPr marL="0" indent="0">
              <a:buNone/>
            </a:pPr>
            <a:endParaRPr lang="en-US" dirty="0"/>
          </a:p>
        </p:txBody>
      </p:sp>
    </p:spTree>
    <p:extLst>
      <p:ext uri="{BB962C8B-B14F-4D97-AF65-F5344CB8AC3E}">
        <p14:creationId xmlns:p14="http://schemas.microsoft.com/office/powerpoint/2010/main" val="1054026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Evolution of ACPE Accreditation Standards</a:t>
            </a:r>
          </a:p>
        </p:txBody>
      </p:sp>
      <p:sp>
        <p:nvSpPr>
          <p:cNvPr id="3" name="Content Placeholder 2"/>
          <p:cNvSpPr>
            <a:spLocks noGrp="1"/>
          </p:cNvSpPr>
          <p:nvPr>
            <p:ph idx="1"/>
          </p:nvPr>
        </p:nvSpPr>
        <p:spPr/>
        <p:txBody>
          <a:bodyPr>
            <a:normAutofit/>
          </a:bodyPr>
          <a:lstStyle/>
          <a:p>
            <a:r>
              <a:rPr lang="en-US" dirty="0" smtClean="0"/>
              <a:t>2007 – 10</a:t>
            </a:r>
            <a:r>
              <a:rPr lang="en-US" baseline="30000" dirty="0" smtClean="0"/>
              <a:t>th</a:t>
            </a:r>
            <a:r>
              <a:rPr lang="en-US" dirty="0" smtClean="0"/>
              <a:t> edition “Standards 2007”</a:t>
            </a:r>
          </a:p>
          <a:p>
            <a:pPr lvl="1"/>
            <a:r>
              <a:rPr lang="en-US" dirty="0" smtClean="0"/>
              <a:t>Provided a Guidance Document, a Self-Assessment Instrument and an Evaluation </a:t>
            </a:r>
            <a:r>
              <a:rPr lang="en-US" dirty="0"/>
              <a:t>Instrument </a:t>
            </a:r>
            <a:r>
              <a:rPr lang="en-US" dirty="0" smtClean="0"/>
              <a:t>(The Rubric)</a:t>
            </a:r>
          </a:p>
          <a:p>
            <a:pPr lvl="1"/>
            <a:r>
              <a:rPr lang="en-US" dirty="0" smtClean="0"/>
              <a:t>Required both electronic and hard-copy submission of Self-Study to ACPE</a:t>
            </a:r>
          </a:p>
          <a:p>
            <a:pPr lvl="1"/>
            <a:r>
              <a:rPr lang="en-US" dirty="0" smtClean="0"/>
              <a:t>Requested AACP Survey data included in Self-Study</a:t>
            </a:r>
          </a:p>
          <a:p>
            <a:pPr lvl="1"/>
            <a:r>
              <a:rPr lang="en-US" dirty="0"/>
              <a:t>A</a:t>
            </a:r>
            <a:r>
              <a:rPr lang="en-US" dirty="0" smtClean="0"/>
              <a:t>ll required APPEs conducted in the United States or its territories and possessions</a:t>
            </a:r>
          </a:p>
          <a:p>
            <a:pPr lvl="1"/>
            <a:r>
              <a:rPr lang="en-US" dirty="0" smtClean="0"/>
              <a:t>Guidelines 2.0 provided direction on interprofessional education, assessment and evaluation of the program, active learning, and introductory pharmacy practice experiences</a:t>
            </a:r>
            <a:endParaRPr lang="en-US" dirty="0"/>
          </a:p>
        </p:txBody>
      </p:sp>
    </p:spTree>
    <p:extLst>
      <p:ext uri="{BB962C8B-B14F-4D97-AF65-F5344CB8AC3E}">
        <p14:creationId xmlns:p14="http://schemas.microsoft.com/office/powerpoint/2010/main" val="2840428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Evolution of ACPE Accreditation Standards</a:t>
            </a:r>
          </a:p>
        </p:txBody>
      </p:sp>
      <p:sp>
        <p:nvSpPr>
          <p:cNvPr id="3" name="Content Placeholder 2"/>
          <p:cNvSpPr>
            <a:spLocks noGrp="1"/>
          </p:cNvSpPr>
          <p:nvPr>
            <p:ph idx="1"/>
          </p:nvPr>
        </p:nvSpPr>
        <p:spPr/>
        <p:txBody>
          <a:bodyPr/>
          <a:lstStyle/>
          <a:p>
            <a:r>
              <a:rPr lang="en-US" dirty="0" smtClean="0"/>
              <a:t>2016 – 11</a:t>
            </a:r>
            <a:r>
              <a:rPr lang="en-US" baseline="30000" dirty="0" smtClean="0"/>
              <a:t>th</a:t>
            </a:r>
            <a:r>
              <a:rPr lang="en-US" dirty="0" smtClean="0"/>
              <a:t> edition “Standards 2016”</a:t>
            </a:r>
          </a:p>
          <a:p>
            <a:pPr lvl="1"/>
            <a:r>
              <a:rPr lang="en-US" dirty="0" smtClean="0"/>
              <a:t>Described electronic submission of Self-Study to ACPE via the AACP </a:t>
            </a:r>
            <a:r>
              <a:rPr lang="en-US" dirty="0"/>
              <a:t>Assessment and Accreditation Management System (AAMS</a:t>
            </a:r>
            <a:r>
              <a:rPr lang="en-US" dirty="0" smtClean="0"/>
              <a:t>) portal </a:t>
            </a:r>
          </a:p>
          <a:p>
            <a:pPr lvl="1"/>
            <a:r>
              <a:rPr lang="en-US" dirty="0" smtClean="0"/>
              <a:t>Reorganized standards into three areas:</a:t>
            </a:r>
          </a:p>
          <a:p>
            <a:pPr lvl="2"/>
            <a:r>
              <a:rPr lang="en-US" dirty="0" smtClean="0"/>
              <a:t>Educational Outcomes</a:t>
            </a:r>
          </a:p>
          <a:p>
            <a:pPr lvl="2"/>
            <a:r>
              <a:rPr lang="en-US" dirty="0" smtClean="0"/>
              <a:t>Structure and Process to Promote Achievement of Educational Outcomes</a:t>
            </a:r>
          </a:p>
          <a:p>
            <a:pPr lvl="2"/>
            <a:r>
              <a:rPr lang="en-US" dirty="0" smtClean="0"/>
              <a:t>Assessment of Standards and Key Elements</a:t>
            </a:r>
          </a:p>
          <a:p>
            <a:pPr lvl="1"/>
            <a:r>
              <a:rPr lang="en-US" dirty="0" smtClean="0"/>
              <a:t>Included “Entrustable Professional Activities”</a:t>
            </a:r>
          </a:p>
          <a:p>
            <a:pPr lvl="1"/>
            <a:r>
              <a:rPr lang="en-US" dirty="0" smtClean="0"/>
              <a:t>Included interprofessional collaboration and education</a:t>
            </a:r>
          </a:p>
          <a:p>
            <a:pPr lvl="1"/>
            <a:r>
              <a:rPr lang="en-US" dirty="0" smtClean="0"/>
              <a:t>Described co-curricular activities and experiences to address professional and personal development of students in areas of:</a:t>
            </a:r>
          </a:p>
          <a:p>
            <a:pPr lvl="2"/>
            <a:r>
              <a:rPr lang="en-US" dirty="0" smtClean="0"/>
              <a:t>Education, cultural sensitivity, self-awareness, leadership, innovation/entrepreneurship, and professionalism</a:t>
            </a:r>
            <a:endParaRPr lang="en-US" dirty="0"/>
          </a:p>
        </p:txBody>
      </p:sp>
    </p:spTree>
    <p:extLst>
      <p:ext uri="{BB962C8B-B14F-4D97-AF65-F5344CB8AC3E}">
        <p14:creationId xmlns:p14="http://schemas.microsoft.com/office/powerpoint/2010/main" val="11331760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)U.S. Pharmacy Education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ever changing needs and opportunities for healthcare necessitate the continuing evolution of pharmacy education.</a:t>
            </a:r>
          </a:p>
          <a:p>
            <a:r>
              <a:rPr lang="en-US" dirty="0" smtClean="0"/>
              <a:t>Working in collaboration, the practitioners, scientists, academics, administrators, regulators, and accreditors affiliated with the profession of pharmacy develop new practice models and charge commissions with implementing change in pharmacy education.</a:t>
            </a:r>
          </a:p>
          <a:p>
            <a:r>
              <a:rPr lang="en-US" dirty="0" smtClean="0"/>
              <a:t>ACPE </a:t>
            </a:r>
            <a:r>
              <a:rPr lang="en-US" dirty="0"/>
              <a:t>maintains a systematic program of review that assures that its standards are appropriate to the educational preparedness of the students and graduates and are adequate to evaluate the quality of professional education provided by the program</a:t>
            </a:r>
            <a:r>
              <a:rPr lang="en-US" dirty="0" smtClean="0"/>
              <a:t>.</a:t>
            </a:r>
          </a:p>
          <a:p>
            <a:r>
              <a:rPr lang="en-US" dirty="0" smtClean="0"/>
              <a:t>ACPE </a:t>
            </a:r>
            <a:r>
              <a:rPr lang="en-US" dirty="0"/>
              <a:t>accreditation </a:t>
            </a:r>
            <a:r>
              <a:rPr lang="en-US" dirty="0" smtClean="0"/>
              <a:t>standards are revised </a:t>
            </a:r>
            <a:r>
              <a:rPr lang="en-US" dirty="0"/>
              <a:t>periodically, approximately every six to eight years, in keeping with changes in pharmacy education and pharmacy practice. </a:t>
            </a:r>
            <a:endParaRPr lang="en-US" dirty="0" smtClean="0"/>
          </a:p>
          <a:p>
            <a:r>
              <a:rPr lang="en-US" dirty="0" smtClean="0"/>
              <a:t>Schools and Colleges of Pharmacy continually adapt to provide contemporary curricula to prepare graduates for the practice of pharmacy.</a:t>
            </a:r>
            <a:endParaRPr lang="en-US" dirty="0"/>
          </a:p>
        </p:txBody>
      </p:sp>
    </p:spTree>
    <p:extLst>
      <p:ext uri="{BB962C8B-B14F-4D97-AF65-F5344CB8AC3E}">
        <p14:creationId xmlns:p14="http://schemas.microsoft.com/office/powerpoint/2010/main" val="2495648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U.S. Pharmacy Education</a:t>
            </a:r>
            <a:endParaRPr lang="en-US" dirty="0"/>
          </a:p>
        </p:txBody>
      </p:sp>
      <p:sp>
        <p:nvSpPr>
          <p:cNvPr id="3" name="Content Placeholder 2"/>
          <p:cNvSpPr>
            <a:spLocks noGrp="1"/>
          </p:cNvSpPr>
          <p:nvPr>
            <p:ph idx="1"/>
          </p:nvPr>
        </p:nvSpPr>
        <p:spPr/>
        <p:txBody>
          <a:bodyPr>
            <a:normAutofit/>
          </a:bodyPr>
          <a:lstStyle/>
          <a:p>
            <a:r>
              <a:rPr lang="en-US" dirty="0" smtClean="0"/>
              <a:t>Medical education was similar to pharmacy education with only four medical schools prior to 1800:</a:t>
            </a:r>
          </a:p>
          <a:p>
            <a:pPr lvl="1"/>
            <a:r>
              <a:rPr lang="en-US" dirty="0" smtClean="0"/>
              <a:t>1765 College of Philadelphia (University of Pennsylvania)</a:t>
            </a:r>
          </a:p>
          <a:p>
            <a:pPr lvl="1"/>
            <a:r>
              <a:rPr lang="en-US" dirty="0" smtClean="0"/>
              <a:t>1767 King’s College (Columbia University)</a:t>
            </a:r>
          </a:p>
          <a:p>
            <a:pPr lvl="1"/>
            <a:r>
              <a:rPr lang="en-US" dirty="0" smtClean="0"/>
              <a:t>1782 Harvard</a:t>
            </a:r>
          </a:p>
          <a:p>
            <a:pPr lvl="1"/>
            <a:r>
              <a:rPr lang="en-US" dirty="0" smtClean="0"/>
              <a:t>1797 Dartmouth</a:t>
            </a:r>
          </a:p>
          <a:p>
            <a:r>
              <a:rPr lang="en-US" dirty="0" smtClean="0"/>
              <a:t>1820 – First United States Pharmacopeia (USP) published to establish uniformity in medical practices</a:t>
            </a:r>
          </a:p>
          <a:p>
            <a:r>
              <a:rPr lang="en-US" dirty="0" smtClean="0"/>
              <a:t>Prior to 1821 sporadic lecturers offered by chemists, apothecaries, and physicians at independent schools to supplement the apprentice training, not replace it</a:t>
            </a:r>
          </a:p>
        </p:txBody>
      </p:sp>
    </p:spTree>
    <p:extLst>
      <p:ext uri="{BB962C8B-B14F-4D97-AF65-F5344CB8AC3E}">
        <p14:creationId xmlns:p14="http://schemas.microsoft.com/office/powerpoint/2010/main" val="137296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U.S. Pharmacy Education</a:t>
            </a:r>
            <a:endParaRPr lang="en-US" dirty="0"/>
          </a:p>
        </p:txBody>
      </p:sp>
      <p:sp>
        <p:nvSpPr>
          <p:cNvPr id="3" name="Content Placeholder 2"/>
          <p:cNvSpPr>
            <a:spLocks noGrp="1"/>
          </p:cNvSpPr>
          <p:nvPr>
            <p:ph idx="1"/>
          </p:nvPr>
        </p:nvSpPr>
        <p:spPr/>
        <p:txBody>
          <a:bodyPr/>
          <a:lstStyle/>
          <a:p>
            <a:r>
              <a:rPr lang="en-US" dirty="0" smtClean="0"/>
              <a:t>Independent Colleges of Pharmacy</a:t>
            </a:r>
          </a:p>
          <a:p>
            <a:pPr lvl="1"/>
            <a:r>
              <a:rPr lang="en-US" dirty="0" smtClean="0"/>
              <a:t>1821 </a:t>
            </a:r>
            <a:r>
              <a:rPr lang="en-US" dirty="0"/>
              <a:t>- </a:t>
            </a:r>
            <a:r>
              <a:rPr lang="en-US" dirty="0" smtClean="0"/>
              <a:t>Philadelphia </a:t>
            </a:r>
            <a:r>
              <a:rPr lang="en-US" dirty="0"/>
              <a:t>College of </a:t>
            </a:r>
            <a:r>
              <a:rPr lang="en-US" dirty="0" smtClean="0"/>
              <a:t>Pharmacy</a:t>
            </a:r>
          </a:p>
          <a:p>
            <a:pPr lvl="1"/>
            <a:r>
              <a:rPr lang="en-US" dirty="0" smtClean="0"/>
              <a:t>1823 </a:t>
            </a:r>
            <a:r>
              <a:rPr lang="en-US" dirty="0"/>
              <a:t>– </a:t>
            </a:r>
            <a:r>
              <a:rPr lang="en-US" dirty="0" smtClean="0"/>
              <a:t>Massachusetts </a:t>
            </a:r>
            <a:r>
              <a:rPr lang="en-US" dirty="0"/>
              <a:t>College of </a:t>
            </a:r>
            <a:r>
              <a:rPr lang="en-US" dirty="0" smtClean="0"/>
              <a:t>Pharmacy</a:t>
            </a:r>
          </a:p>
          <a:p>
            <a:pPr lvl="1"/>
            <a:r>
              <a:rPr lang="en-US" dirty="0" smtClean="0"/>
              <a:t>1829 – College of Pharmacy of the City of New York </a:t>
            </a:r>
          </a:p>
          <a:p>
            <a:pPr lvl="1"/>
            <a:r>
              <a:rPr lang="en-US" dirty="0" smtClean="0"/>
              <a:t>1840 – Maryland College of Pharmacy</a:t>
            </a:r>
          </a:p>
          <a:p>
            <a:pPr lvl="1"/>
            <a:r>
              <a:rPr lang="en-US" dirty="0" smtClean="0"/>
              <a:t>1850 – Cincinnati College of Pharmacy</a:t>
            </a:r>
            <a:endParaRPr lang="en-US" dirty="0"/>
          </a:p>
          <a:p>
            <a:r>
              <a:rPr lang="en-US" dirty="0" smtClean="0"/>
              <a:t>No Formal </a:t>
            </a:r>
            <a:r>
              <a:rPr lang="en-US" dirty="0"/>
              <a:t>A</a:t>
            </a:r>
            <a:r>
              <a:rPr lang="en-US" dirty="0" smtClean="0"/>
              <a:t>dmission </a:t>
            </a:r>
            <a:r>
              <a:rPr lang="en-US" dirty="0"/>
              <a:t>P</a:t>
            </a:r>
            <a:r>
              <a:rPr lang="en-US" dirty="0" smtClean="0"/>
              <a:t>rocess</a:t>
            </a:r>
          </a:p>
          <a:p>
            <a:pPr lvl="1"/>
            <a:r>
              <a:rPr lang="en-US" dirty="0" smtClean="0"/>
              <a:t>Prior apprenticeship experience preferred</a:t>
            </a:r>
          </a:p>
          <a:p>
            <a:pPr lvl="1"/>
            <a:r>
              <a:rPr lang="en-US" dirty="0" smtClean="0"/>
              <a:t>Attendance at occasional lectures</a:t>
            </a:r>
          </a:p>
          <a:p>
            <a:pPr lvl="1"/>
            <a:r>
              <a:rPr lang="en-US" dirty="0" smtClean="0"/>
              <a:t>Some laboratory instruction</a:t>
            </a:r>
          </a:p>
          <a:p>
            <a:pPr lvl="1"/>
            <a:r>
              <a:rPr lang="en-US" dirty="0" smtClean="0"/>
              <a:t>Graduation required passing an examination and proof of four years of apprenticeship</a:t>
            </a:r>
          </a:p>
          <a:p>
            <a:pPr lvl="1"/>
            <a:endParaRPr lang="en-US" dirty="0" smtClean="0"/>
          </a:p>
          <a:p>
            <a:endParaRPr lang="en-US" dirty="0"/>
          </a:p>
        </p:txBody>
      </p:sp>
    </p:spTree>
    <p:extLst>
      <p:ext uri="{BB962C8B-B14F-4D97-AF65-F5344CB8AC3E}">
        <p14:creationId xmlns:p14="http://schemas.microsoft.com/office/powerpoint/2010/main" val="1850540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U.S. Pharmacy Education</a:t>
            </a:r>
            <a:endParaRPr lang="en-US" dirty="0"/>
          </a:p>
        </p:txBody>
      </p:sp>
      <p:sp>
        <p:nvSpPr>
          <p:cNvPr id="3" name="Content Placeholder 2"/>
          <p:cNvSpPr>
            <a:spLocks noGrp="1"/>
          </p:cNvSpPr>
          <p:nvPr>
            <p:ph idx="1"/>
          </p:nvPr>
        </p:nvSpPr>
        <p:spPr/>
        <p:txBody>
          <a:bodyPr>
            <a:normAutofit/>
          </a:bodyPr>
          <a:lstStyle/>
          <a:p>
            <a:r>
              <a:rPr lang="en-US" dirty="0" smtClean="0"/>
              <a:t>1849 – Publication of </a:t>
            </a:r>
            <a:r>
              <a:rPr lang="en-US" i="1" dirty="0" smtClean="0"/>
              <a:t>Practical Pharmacy </a:t>
            </a:r>
            <a:r>
              <a:rPr lang="en-US" dirty="0" smtClean="0"/>
              <a:t>by William Procter, Jr.</a:t>
            </a:r>
          </a:p>
          <a:p>
            <a:pPr lvl="1"/>
            <a:r>
              <a:rPr lang="en-US" dirty="0" smtClean="0"/>
              <a:t>First textbook of American Pharmacy</a:t>
            </a:r>
          </a:p>
          <a:p>
            <a:r>
              <a:rPr lang="en-US" dirty="0" smtClean="0"/>
              <a:t>1852 - Founding </a:t>
            </a:r>
            <a:r>
              <a:rPr lang="en-US" dirty="0"/>
              <a:t>of American Pharmaceutical Association (APhA) </a:t>
            </a:r>
          </a:p>
          <a:p>
            <a:r>
              <a:rPr lang="en-US" dirty="0"/>
              <a:t>1854 - Committee on Education of APhA expressed concerns regarding the education and training of drug clerks (employee pharmacists)</a:t>
            </a:r>
          </a:p>
          <a:p>
            <a:pPr lvl="1"/>
            <a:r>
              <a:rPr lang="en-US" dirty="0"/>
              <a:t>Recommended reading the pharmacy literature “regularly and understandingly” and </a:t>
            </a:r>
            <a:r>
              <a:rPr lang="en-US" dirty="0" smtClean="0"/>
              <a:t>assist </a:t>
            </a:r>
            <a:r>
              <a:rPr lang="en-US" dirty="0"/>
              <a:t>their reading by “experiment and observation” when </a:t>
            </a:r>
            <a:r>
              <a:rPr lang="en-US" dirty="0" smtClean="0"/>
              <a:t>necessary</a:t>
            </a:r>
            <a:endParaRPr lang="en-US" dirty="0"/>
          </a:p>
          <a:p>
            <a:r>
              <a:rPr lang="en-US" dirty="0" smtClean="0"/>
              <a:t>Schools of Pharmacy formed in one of four ways:</a:t>
            </a:r>
          </a:p>
          <a:p>
            <a:pPr lvl="1"/>
            <a:r>
              <a:rPr lang="en-US" dirty="0" smtClean="0"/>
              <a:t>As a private school (by a group or association of pharmacists)</a:t>
            </a:r>
          </a:p>
          <a:p>
            <a:pPr lvl="1"/>
            <a:r>
              <a:rPr lang="en-US" dirty="0" smtClean="0"/>
              <a:t>As a part of a university or college</a:t>
            </a:r>
          </a:p>
          <a:p>
            <a:pPr lvl="1"/>
            <a:r>
              <a:rPr lang="en-US" dirty="0" smtClean="0"/>
              <a:t>As a division of a medical college</a:t>
            </a:r>
          </a:p>
          <a:p>
            <a:pPr lvl="1"/>
            <a:r>
              <a:rPr lang="en-US" dirty="0" smtClean="0"/>
              <a:t>As a part of a state university</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190249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U.S. Pharmacy Education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1862 - Morrill Land Grant Act</a:t>
            </a:r>
          </a:p>
          <a:p>
            <a:pPr lvl="1"/>
            <a:r>
              <a:rPr lang="en-US" dirty="0"/>
              <a:t>Permitted states to establish public universities to “focus on education in the applied sciences”, “perform broad public service”, and “engage in activities designed to serve people</a:t>
            </a:r>
            <a:r>
              <a:rPr lang="en-US" dirty="0" smtClean="0"/>
              <a:t>”</a:t>
            </a:r>
            <a:endParaRPr lang="en-US" dirty="0"/>
          </a:p>
          <a:p>
            <a:r>
              <a:rPr lang="en-US" dirty="0" smtClean="0"/>
              <a:t>1863 – Mary Corinna Putnam Jacobi - the New York College of Pharmacy</a:t>
            </a:r>
          </a:p>
          <a:p>
            <a:pPr lvl="1"/>
            <a:r>
              <a:rPr lang="en-US" dirty="0" smtClean="0"/>
              <a:t>First woman to graduate from a U.S. college of pharmacy</a:t>
            </a:r>
          </a:p>
          <a:p>
            <a:r>
              <a:rPr lang="en-US" dirty="0" smtClean="0"/>
              <a:t>1867 – Founding of Howard University College of Pharmacy</a:t>
            </a:r>
          </a:p>
          <a:p>
            <a:pPr lvl="1"/>
            <a:r>
              <a:rPr lang="en-US" dirty="0" smtClean="0"/>
              <a:t>The first college of pharmacy of the historically black colleges and universities</a:t>
            </a:r>
          </a:p>
          <a:p>
            <a:pPr lvl="1"/>
            <a:r>
              <a:rPr lang="en-US" dirty="0" smtClean="0"/>
              <a:t>The pharmacy program separated from the medicine program in 1870</a:t>
            </a:r>
          </a:p>
          <a:p>
            <a:r>
              <a:rPr lang="en-US" dirty="0" smtClean="0"/>
              <a:t>1867 </a:t>
            </a:r>
            <a:r>
              <a:rPr lang="en-US" dirty="0"/>
              <a:t>- Medical College of the State of South </a:t>
            </a:r>
            <a:r>
              <a:rPr lang="en-US" dirty="0" smtClean="0"/>
              <a:t>Carolina</a:t>
            </a:r>
          </a:p>
          <a:p>
            <a:pPr lvl="1"/>
            <a:r>
              <a:rPr lang="en-US" dirty="0"/>
              <a:t>First state-supported institution to produce graduates in </a:t>
            </a:r>
            <a:r>
              <a:rPr lang="en-US" dirty="0" smtClean="0"/>
              <a:t>pharmacy</a:t>
            </a:r>
          </a:p>
          <a:p>
            <a:r>
              <a:rPr lang="en-US" dirty="0" smtClean="0"/>
              <a:t>1871 </a:t>
            </a:r>
            <a:r>
              <a:rPr lang="en-US" dirty="0"/>
              <a:t>to 1883 – Eleven private and proprietary schools were founded</a:t>
            </a:r>
          </a:p>
          <a:p>
            <a:pPr lvl="1"/>
            <a:r>
              <a:rPr lang="en-US" dirty="0"/>
              <a:t>Five of these eventually affiliated with private or public universities</a:t>
            </a:r>
          </a:p>
          <a:p>
            <a:pPr lvl="1"/>
            <a:r>
              <a:rPr lang="en-US" dirty="0"/>
              <a:t>The remaining six </a:t>
            </a:r>
            <a:r>
              <a:rPr lang="en-US" dirty="0" smtClean="0"/>
              <a:t>failed</a:t>
            </a:r>
            <a:endParaRPr lang="en-US" dirty="0"/>
          </a:p>
          <a:p>
            <a:endParaRPr lang="en-US" dirty="0"/>
          </a:p>
        </p:txBody>
      </p:sp>
    </p:spTree>
    <p:extLst>
      <p:ext uri="{BB962C8B-B14F-4D97-AF65-F5344CB8AC3E}">
        <p14:creationId xmlns:p14="http://schemas.microsoft.com/office/powerpoint/2010/main" val="2073310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U.S. Pharmacy Education</a:t>
            </a:r>
            <a:endParaRPr lang="en-US" dirty="0"/>
          </a:p>
        </p:txBody>
      </p:sp>
      <p:sp>
        <p:nvSpPr>
          <p:cNvPr id="3" name="Content Placeholder 2"/>
          <p:cNvSpPr>
            <a:spLocks noGrp="1"/>
          </p:cNvSpPr>
          <p:nvPr>
            <p:ph idx="1"/>
          </p:nvPr>
        </p:nvSpPr>
        <p:spPr/>
        <p:txBody>
          <a:bodyPr/>
          <a:lstStyle/>
          <a:p>
            <a:r>
              <a:rPr lang="en-US" dirty="0" smtClean="0"/>
              <a:t>1880’s to 1890’s – Sources of Pharmacy Education</a:t>
            </a:r>
          </a:p>
          <a:p>
            <a:pPr lvl="1"/>
            <a:r>
              <a:rPr lang="en-US" dirty="0" smtClean="0"/>
              <a:t>Standard Textbooks</a:t>
            </a:r>
          </a:p>
          <a:p>
            <a:pPr lvl="1"/>
            <a:r>
              <a:rPr lang="en-US" dirty="0" smtClean="0"/>
              <a:t>Association Schools</a:t>
            </a:r>
          </a:p>
          <a:p>
            <a:pPr lvl="1"/>
            <a:r>
              <a:rPr lang="en-US" dirty="0" smtClean="0"/>
              <a:t>State Schools</a:t>
            </a:r>
          </a:p>
          <a:p>
            <a:pPr lvl="1"/>
            <a:r>
              <a:rPr lang="en-US" dirty="0" smtClean="0"/>
              <a:t>Correspondence Courses</a:t>
            </a:r>
          </a:p>
          <a:p>
            <a:pPr lvl="1"/>
            <a:r>
              <a:rPr lang="en-US" dirty="0" smtClean="0"/>
              <a:t>Home-Study Books</a:t>
            </a:r>
          </a:p>
          <a:p>
            <a:pPr lvl="1"/>
            <a:r>
              <a:rPr lang="en-US" dirty="0" smtClean="0"/>
              <a:t>Cramming Schools</a:t>
            </a:r>
          </a:p>
        </p:txBody>
      </p:sp>
    </p:spTree>
    <p:extLst>
      <p:ext uri="{BB962C8B-B14F-4D97-AF65-F5344CB8AC3E}">
        <p14:creationId xmlns:p14="http://schemas.microsoft.com/office/powerpoint/2010/main" val="695378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a:t>
            </a:r>
            <a:r>
              <a:rPr lang="en-US" dirty="0"/>
              <a:t>E</a:t>
            </a:r>
            <a:r>
              <a:rPr lang="en-US" dirty="0" smtClean="0"/>
              <a:t>ducation</a:t>
            </a:r>
            <a:endParaRPr lang="en-US" dirty="0"/>
          </a:p>
        </p:txBody>
      </p:sp>
      <p:sp>
        <p:nvSpPr>
          <p:cNvPr id="3" name="Content Placeholder 2"/>
          <p:cNvSpPr>
            <a:spLocks noGrp="1"/>
          </p:cNvSpPr>
          <p:nvPr>
            <p:ph idx="1"/>
          </p:nvPr>
        </p:nvSpPr>
        <p:spPr/>
        <p:txBody>
          <a:bodyPr>
            <a:normAutofit/>
          </a:bodyPr>
          <a:lstStyle/>
          <a:p>
            <a:r>
              <a:rPr lang="en-US" dirty="0" smtClean="0"/>
              <a:t>1884 to 1902 - Nineteen state-sponsored schools and colleges were </a:t>
            </a:r>
            <a:r>
              <a:rPr lang="en-US" dirty="0"/>
              <a:t>founded</a:t>
            </a:r>
          </a:p>
          <a:p>
            <a:pPr lvl="1"/>
            <a:r>
              <a:rPr lang="en-US" dirty="0" smtClean="0"/>
              <a:t>Three eventually failed</a:t>
            </a:r>
            <a:endParaRPr lang="en-US" dirty="0"/>
          </a:p>
          <a:p>
            <a:r>
              <a:rPr lang="en-US" dirty="0"/>
              <a:t>1884 to 1902 </a:t>
            </a:r>
            <a:r>
              <a:rPr lang="en-US" dirty="0" smtClean="0"/>
              <a:t>– Thirty-eight private, proprietary, association-based or medical school-based schools </a:t>
            </a:r>
            <a:r>
              <a:rPr lang="en-US" dirty="0"/>
              <a:t>and colleges were founded</a:t>
            </a:r>
          </a:p>
          <a:p>
            <a:pPr lvl="1"/>
            <a:r>
              <a:rPr lang="en-US" dirty="0" smtClean="0"/>
              <a:t>Three survived</a:t>
            </a:r>
          </a:p>
          <a:p>
            <a:pPr lvl="1"/>
            <a:r>
              <a:rPr lang="en-US" dirty="0" smtClean="0"/>
              <a:t>Nine merged or affiliated with universities</a:t>
            </a:r>
          </a:p>
          <a:p>
            <a:pPr lvl="1"/>
            <a:r>
              <a:rPr lang="en-US" dirty="0" smtClean="0"/>
              <a:t>Twenty six failed</a:t>
            </a:r>
            <a:endParaRPr lang="en-US" dirty="0"/>
          </a:p>
          <a:p>
            <a:r>
              <a:rPr lang="en-US" dirty="0"/>
              <a:t>1888 – APhA published the First National Formulary (NF) to standardize compound drugs</a:t>
            </a:r>
          </a:p>
          <a:p>
            <a:r>
              <a:rPr lang="en-US" dirty="0"/>
              <a:t>1890 – APhA Section on Education and Legislation provided background and a forum for discussion on educational issues and emerging legislation impacting </a:t>
            </a:r>
            <a:r>
              <a:rPr lang="en-US" dirty="0" smtClean="0"/>
              <a:t>pharmacy</a:t>
            </a:r>
          </a:p>
        </p:txBody>
      </p:sp>
    </p:spTree>
    <p:extLst>
      <p:ext uri="{BB962C8B-B14F-4D97-AF65-F5344CB8AC3E}">
        <p14:creationId xmlns:p14="http://schemas.microsoft.com/office/powerpoint/2010/main" val="1429496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in U.S. Pharmacy Education</a:t>
            </a:r>
            <a:endParaRPr lang="en-US" dirty="0"/>
          </a:p>
        </p:txBody>
      </p:sp>
      <p:sp>
        <p:nvSpPr>
          <p:cNvPr id="3" name="Content Placeholder 2"/>
          <p:cNvSpPr>
            <a:spLocks noGrp="1"/>
          </p:cNvSpPr>
          <p:nvPr>
            <p:ph idx="1"/>
          </p:nvPr>
        </p:nvSpPr>
        <p:spPr/>
        <p:txBody>
          <a:bodyPr>
            <a:normAutofit/>
          </a:bodyPr>
          <a:lstStyle/>
          <a:p>
            <a:r>
              <a:rPr lang="en-US" dirty="0"/>
              <a:t>1892 – Edward Kremers of the University of Wisconsin</a:t>
            </a:r>
          </a:p>
          <a:p>
            <a:pPr lvl="1"/>
            <a:r>
              <a:rPr lang="en-US" dirty="0"/>
              <a:t>Established first four-year baccalaureate degree in pharmacy</a:t>
            </a:r>
          </a:p>
          <a:p>
            <a:r>
              <a:rPr lang="en-US" dirty="0" smtClean="0"/>
              <a:t>1892 – Carl S. N. Hallberg Resolution to APhA</a:t>
            </a:r>
            <a:endParaRPr lang="en-US" dirty="0"/>
          </a:p>
          <a:p>
            <a:pPr lvl="1"/>
            <a:r>
              <a:rPr lang="en-US" dirty="0" smtClean="0"/>
              <a:t>Require “theoretical education” in a school or college of pharmacy as a prerequisite for examination and registration as a pharmacist</a:t>
            </a:r>
          </a:p>
          <a:p>
            <a:pPr lvl="1"/>
            <a:r>
              <a:rPr lang="en-US" dirty="0" smtClean="0"/>
              <a:t>Eventually withdrawn due to much criticism</a:t>
            </a:r>
            <a:endParaRPr lang="en-US" dirty="0"/>
          </a:p>
          <a:p>
            <a:r>
              <a:rPr lang="en-US" dirty="0"/>
              <a:t>1900 – Two year pharmacy programs most common </a:t>
            </a:r>
            <a:endParaRPr lang="en-US" dirty="0" smtClean="0"/>
          </a:p>
          <a:p>
            <a:r>
              <a:rPr lang="en-US" dirty="0" smtClean="0"/>
              <a:t>1900 </a:t>
            </a:r>
            <a:r>
              <a:rPr lang="en-US" dirty="0"/>
              <a:t>– </a:t>
            </a:r>
            <a:r>
              <a:rPr lang="en-US" dirty="0" smtClean="0"/>
              <a:t>American Conference of Pharmaceutical Faculties (ACPF) created by the APhA Section on Education and Legislation</a:t>
            </a:r>
          </a:p>
          <a:p>
            <a:pPr lvl="1"/>
            <a:r>
              <a:rPr lang="en-US" dirty="0" smtClean="0"/>
              <a:t>Considered the start of the new era of progress in pharmaceutical education</a:t>
            </a:r>
            <a:endParaRPr lang="en-US" dirty="0"/>
          </a:p>
          <a:p>
            <a:endParaRPr lang="en-US" dirty="0"/>
          </a:p>
        </p:txBody>
      </p:sp>
    </p:spTree>
    <p:extLst>
      <p:ext uri="{BB962C8B-B14F-4D97-AF65-F5344CB8AC3E}">
        <p14:creationId xmlns:p14="http://schemas.microsoft.com/office/powerpoint/2010/main" val="10010855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PRESENTATIONGUID" val="91b2eb03-a70d-446d-92d8-bb40f2a04177"/>
  <p:tag name="TPVERSION" val="6"/>
  <p:tag name="TPFULLVERSION" val="7.5.8.4"/>
  <p:tag name="PPTVERSION" val="16"/>
  <p:tag name="TPOS" val="2"/>
  <p:tag name="TPLASTSAVEVERSION" val="6.2 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4902</TotalTime>
  <Words>3026</Words>
  <Application>Microsoft Office PowerPoint</Application>
  <PresentationFormat>Widescreen</PresentationFormat>
  <Paragraphs>292</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Copperplate Gothic Bold</vt:lpstr>
      <vt:lpstr>Office Theme</vt:lpstr>
      <vt:lpstr>PowerPoint Presentation</vt:lpstr>
      <vt:lpstr>Early U.S. Pharmacy Education</vt:lpstr>
      <vt:lpstr>Early U.S. Pharmacy Education</vt:lpstr>
      <vt:lpstr>Early U.S. Pharmacy Education</vt:lpstr>
      <vt:lpstr>Early U.S. Pharmacy Education</vt:lpstr>
      <vt:lpstr>Early U.S. Pharmacy Education</vt:lpstr>
      <vt:lpstr>Early U.S. Pharmacy Education</vt:lpstr>
      <vt:lpstr>Progress in U.S. Pharmacy Education</vt:lpstr>
      <vt:lpstr>Progress in U.S. Pharmacy Education</vt:lpstr>
      <vt:lpstr>Educational Criteria in Early U.S. Pharmacy Education</vt:lpstr>
      <vt:lpstr>Alliances Affect U. S. Pharmacy Education</vt:lpstr>
      <vt:lpstr>Progress in U.S. Pharmacy Education</vt:lpstr>
      <vt:lpstr>Progress in U.S. Pharmacy Education</vt:lpstr>
      <vt:lpstr>Progress in U.S. Pharmacy Education</vt:lpstr>
      <vt:lpstr>Progress in U.S. Pharmacy Education</vt:lpstr>
      <vt:lpstr>Progress in U.S. Pharmacy Education</vt:lpstr>
      <vt:lpstr>Progress in U.S. Pharmacy Education</vt:lpstr>
      <vt:lpstr>Progress in U.S. Pharmacy Education</vt:lpstr>
      <vt:lpstr>Progress in U.S. Pharmacy Education</vt:lpstr>
      <vt:lpstr>Progress in U.S. Pharmacy Education</vt:lpstr>
      <vt:lpstr>Progress in U.S. Pharmacy Education</vt:lpstr>
      <vt:lpstr>Progress in U.S. Pharmacy Education</vt:lpstr>
      <vt:lpstr>Evolution of ACPE Accreditation Standards</vt:lpstr>
      <vt:lpstr>Evolution of ACPE Accreditation Standards</vt:lpstr>
      <vt:lpstr>Evolution of ACPE Accreditation Standards</vt:lpstr>
      <vt:lpstr>Evolution of ACPE Accreditation Standards</vt:lpstr>
      <vt:lpstr>Evolution of ACPE Accreditation Standards</vt:lpstr>
      <vt:lpstr>Evolution of ACPE Accreditation Standards</vt:lpstr>
      <vt:lpstr>(History of )U.S. Pharmacy Education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Baker</dc:creator>
  <cp:lastModifiedBy>David Baker</cp:lastModifiedBy>
  <cp:revision>127</cp:revision>
  <dcterms:created xsi:type="dcterms:W3CDTF">2018-01-07T06:38:38Z</dcterms:created>
  <dcterms:modified xsi:type="dcterms:W3CDTF">2018-11-26T22:57:39Z</dcterms:modified>
</cp:coreProperties>
</file>