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tags/tag25.xml" ContentType="application/vnd.openxmlformats-officedocument.presentationml.tags+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tags/tag33.xml" ContentType="application/vnd.openxmlformats-officedocument.presentationml.tags+xml"/>
  <Override PartName="/ppt/notesSlides/notesSlide37.xml" ContentType="application/vnd.openxmlformats-officedocument.presentationml.notesSlide+xml"/>
  <Override PartName="/ppt/tags/tag34.xml" ContentType="application/vnd.openxmlformats-officedocument.presentationml.tags+xml"/>
  <Override PartName="/ppt/notesSlides/notesSlide38.xml" ContentType="application/vnd.openxmlformats-officedocument.presentationml.notesSlide+xml"/>
  <Override PartName="/ppt/tags/tag35.xml" ContentType="application/vnd.openxmlformats-officedocument.presentationml.tags+xml"/>
  <Override PartName="/ppt/notesSlides/notesSlide39.xml" ContentType="application/vnd.openxmlformats-officedocument.presentationml.notesSlide+xml"/>
  <Override PartName="/ppt/tags/tag36.xml" ContentType="application/vnd.openxmlformats-officedocument.presentationml.tags+xml"/>
  <Override PartName="/ppt/notesSlides/notesSlide40.xml" ContentType="application/vnd.openxmlformats-officedocument.presentationml.notesSlide+xml"/>
  <Override PartName="/ppt/tags/tag37.xml" ContentType="application/vnd.openxmlformats-officedocument.presentationml.tags+xml"/>
  <Override PartName="/ppt/notesSlides/notesSlide41.xml" ContentType="application/vnd.openxmlformats-officedocument.presentationml.notesSlide+xml"/>
  <Override PartName="/ppt/tags/tag38.xml" ContentType="application/vnd.openxmlformats-officedocument.presentationml.tags+xml"/>
  <Override PartName="/ppt/notesSlides/notesSlide42.xml" ContentType="application/vnd.openxmlformats-officedocument.presentationml.notesSlide+xml"/>
  <Override PartName="/ppt/tags/tag39.xml" ContentType="application/vnd.openxmlformats-officedocument.presentationml.tags+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50"/>
  </p:notesMasterIdLst>
  <p:handoutMasterIdLst>
    <p:handoutMasterId r:id="rId51"/>
  </p:handoutMasterIdLst>
  <p:sldIdLst>
    <p:sldId id="393" r:id="rId2"/>
    <p:sldId id="349" r:id="rId3"/>
    <p:sldId id="350" r:id="rId4"/>
    <p:sldId id="394" r:id="rId5"/>
    <p:sldId id="351" r:id="rId6"/>
    <p:sldId id="352" r:id="rId7"/>
    <p:sldId id="353" r:id="rId8"/>
    <p:sldId id="354" r:id="rId9"/>
    <p:sldId id="355" r:id="rId10"/>
    <p:sldId id="356" r:id="rId11"/>
    <p:sldId id="357" r:id="rId12"/>
    <p:sldId id="358" r:id="rId13"/>
    <p:sldId id="359" r:id="rId14"/>
    <p:sldId id="395" r:id="rId15"/>
    <p:sldId id="360" r:id="rId16"/>
    <p:sldId id="361" r:id="rId17"/>
    <p:sldId id="396"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397" r:id="rId39"/>
    <p:sldId id="383" r:id="rId40"/>
    <p:sldId id="384" r:id="rId41"/>
    <p:sldId id="385" r:id="rId42"/>
    <p:sldId id="386" r:id="rId43"/>
    <p:sldId id="387" r:id="rId44"/>
    <p:sldId id="398" r:id="rId45"/>
    <p:sldId id="399" r:id="rId46"/>
    <p:sldId id="388" r:id="rId47"/>
    <p:sldId id="389" r:id="rId48"/>
    <p:sldId id="390" r:id="rId49"/>
  </p:sldIdLst>
  <p:sldSz cx="9144000" cy="6858000" type="screen4x3"/>
  <p:notesSz cx="6858000" cy="8686800"/>
  <p:custDataLst>
    <p:tags r:id="rId52"/>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79929" autoAdjust="0"/>
  </p:normalViewPr>
  <p:slideViewPr>
    <p:cSldViewPr>
      <p:cViewPr varScale="1">
        <p:scale>
          <a:sx n="92" d="100"/>
          <a:sy n="92" d="100"/>
        </p:scale>
        <p:origin x="96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299-4DF9-B1B0-40A0DCE2F4BC}"/>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299-4DF9-B1B0-40A0DCE2F4BC}"/>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299-4DF9-B1B0-40A0DCE2F4BC}"/>
            </c:ext>
          </c:extLst>
        </c:ser>
        <c:dLbls>
          <c:showLegendKey val="0"/>
          <c:showVal val="0"/>
          <c:showCatName val="0"/>
          <c:showSerName val="0"/>
          <c:showPercent val="0"/>
          <c:showBubbleSize val="0"/>
        </c:dLbls>
        <c:gapWidth val="150"/>
        <c:shape val="box"/>
        <c:axId val="1469373312"/>
        <c:axId val="1469373728"/>
        <c:axId val="1471477584"/>
      </c:bar3DChart>
      <c:catAx>
        <c:axId val="1469373312"/>
        <c:scaling>
          <c:orientation val="minMax"/>
        </c:scaling>
        <c:delete val="0"/>
        <c:axPos val="b"/>
        <c:numFmt formatCode="General" sourceLinked="1"/>
        <c:majorTickMark val="out"/>
        <c:minorTickMark val="none"/>
        <c:tickLblPos val="nextTo"/>
        <c:crossAx val="1469373728"/>
        <c:crosses val="autoZero"/>
        <c:auto val="1"/>
        <c:lblAlgn val="ctr"/>
        <c:lblOffset val="100"/>
        <c:noMultiLvlLbl val="0"/>
      </c:catAx>
      <c:valAx>
        <c:axId val="1469373728"/>
        <c:scaling>
          <c:orientation val="minMax"/>
        </c:scaling>
        <c:delete val="0"/>
        <c:axPos val="l"/>
        <c:majorGridlines/>
        <c:numFmt formatCode="General" sourceLinked="1"/>
        <c:majorTickMark val="out"/>
        <c:minorTickMark val="none"/>
        <c:tickLblPos val="nextTo"/>
        <c:crossAx val="1469373312"/>
        <c:crosses val="autoZero"/>
        <c:crossBetween val="between"/>
      </c:valAx>
      <c:serAx>
        <c:axId val="1471477584"/>
        <c:scaling>
          <c:orientation val="minMax"/>
        </c:scaling>
        <c:delete val="0"/>
        <c:axPos val="b"/>
        <c:majorTickMark val="out"/>
        <c:minorTickMark val="none"/>
        <c:tickLblPos val="nextTo"/>
        <c:crossAx val="1469373728"/>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050"/>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7411" name="Rectangle 2051"/>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17412" name="Rectangle 2052"/>
          <p:cNvSpPr>
            <a:spLocks noGrp="1" noChangeArrowheads="1"/>
          </p:cNvSpPr>
          <p:nvPr>
            <p:ph type="ftr" sz="quarter" idx="2"/>
          </p:nvPr>
        </p:nvSpPr>
        <p:spPr bwMode="auto">
          <a:xfrm>
            <a:off x="0" y="8229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7413" name="Rectangle 2053"/>
          <p:cNvSpPr>
            <a:spLocks noGrp="1" noChangeArrowheads="1"/>
          </p:cNvSpPr>
          <p:nvPr>
            <p:ph type="sldNum" sz="quarter" idx="3"/>
          </p:nvPr>
        </p:nvSpPr>
        <p:spPr bwMode="auto">
          <a:xfrm>
            <a:off x="3886200" y="8229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C71773-FF15-46B0-8DF0-91B1F1D14823}" type="slidenum">
              <a:rPr lang="en-US"/>
              <a:pPr/>
              <a:t>‹#›</a:t>
            </a:fld>
            <a:endParaRPr lang="en-US" dirty="0"/>
          </a:p>
        </p:txBody>
      </p:sp>
    </p:spTree>
    <p:extLst>
      <p:ext uri="{BB962C8B-B14F-4D97-AF65-F5344CB8AC3E}">
        <p14:creationId xmlns:p14="http://schemas.microsoft.com/office/powerpoint/2010/main" val="25119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49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34975"/>
          </a:xfrm>
          <a:prstGeom prst="rect">
            <a:avLst/>
          </a:prstGeom>
        </p:spPr>
        <p:txBody>
          <a:bodyPr vert="horz" lIns="91440" tIns="45720" rIns="91440" bIns="45720" rtlCol="0"/>
          <a:lstStyle>
            <a:lvl1pPr algn="r">
              <a:defRPr sz="1200"/>
            </a:lvl1pPr>
          </a:lstStyle>
          <a:p>
            <a:fld id="{1156F4C5-A32D-417A-B4B8-188FF4837093}" type="datetimeFigureOut">
              <a:rPr lang="en-US" smtClean="0"/>
              <a:t>11/27/2018</a:t>
            </a:fld>
            <a:endParaRPr lang="en-US" dirty="0"/>
          </a:p>
        </p:txBody>
      </p:sp>
      <p:sp>
        <p:nvSpPr>
          <p:cNvPr id="4" name="Slide Image Placeholder 3"/>
          <p:cNvSpPr>
            <a:spLocks noGrp="1" noRot="1" noChangeAspect="1"/>
          </p:cNvSpPr>
          <p:nvPr>
            <p:ph type="sldImg" idx="2"/>
          </p:nvPr>
        </p:nvSpPr>
        <p:spPr>
          <a:xfrm>
            <a:off x="1257300" y="650875"/>
            <a:ext cx="4343400" cy="3257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125913"/>
            <a:ext cx="5486400" cy="39100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238"/>
            <a:ext cx="2971800" cy="4349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250238"/>
            <a:ext cx="2971800" cy="434975"/>
          </a:xfrm>
          <a:prstGeom prst="rect">
            <a:avLst/>
          </a:prstGeom>
        </p:spPr>
        <p:txBody>
          <a:bodyPr vert="horz" lIns="91440" tIns="45720" rIns="91440" bIns="45720" rtlCol="0" anchor="b"/>
          <a:lstStyle>
            <a:lvl1pPr algn="r">
              <a:defRPr sz="1200"/>
            </a:lvl1pPr>
          </a:lstStyle>
          <a:p>
            <a:fld id="{A86BEA69-794B-46D0-8914-3FA90345797D}" type="slidenum">
              <a:rPr lang="en-US" smtClean="0"/>
              <a:t>‹#›</a:t>
            </a:fld>
            <a:endParaRPr lang="en-US" dirty="0"/>
          </a:p>
        </p:txBody>
      </p:sp>
    </p:spTree>
    <p:extLst>
      <p:ext uri="{BB962C8B-B14F-4D97-AF65-F5344CB8AC3E}">
        <p14:creationId xmlns:p14="http://schemas.microsoft.com/office/powerpoint/2010/main" val="1534342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a:t>
            </a:fld>
            <a:endParaRPr lang="en-US" dirty="0"/>
          </a:p>
        </p:txBody>
      </p:sp>
    </p:spTree>
    <p:extLst>
      <p:ext uri="{BB962C8B-B14F-4D97-AF65-F5344CB8AC3E}">
        <p14:creationId xmlns:p14="http://schemas.microsoft.com/office/powerpoint/2010/main" val="127214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10</a:t>
            </a:fld>
            <a:endParaRPr lang="en-US" dirty="0"/>
          </a:p>
        </p:txBody>
      </p:sp>
    </p:spTree>
    <p:extLst>
      <p:ext uri="{BB962C8B-B14F-4D97-AF65-F5344CB8AC3E}">
        <p14:creationId xmlns:p14="http://schemas.microsoft.com/office/powerpoint/2010/main" val="4216456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NEVER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FIRST federal law concerning drugs and/or pharmacy.</a:t>
            </a:r>
          </a:p>
          <a:p>
            <a:endParaRPr lang="en-US" dirty="0"/>
          </a:p>
        </p:txBody>
      </p:sp>
      <p:sp>
        <p:nvSpPr>
          <p:cNvPr id="4" name="Slide Number Placeholder 3"/>
          <p:cNvSpPr>
            <a:spLocks noGrp="1"/>
          </p:cNvSpPr>
          <p:nvPr>
            <p:ph type="sldNum" sz="quarter" idx="10"/>
          </p:nvPr>
        </p:nvSpPr>
        <p:spPr/>
        <p:txBody>
          <a:bodyPr/>
          <a:lstStyle/>
          <a:p>
            <a:fld id="{A86BEA69-794B-46D0-8914-3FA90345797D}" type="slidenum">
              <a:rPr lang="en-US" smtClean="0"/>
              <a:t>11</a:t>
            </a:fld>
            <a:endParaRPr lang="en-US" dirty="0"/>
          </a:p>
        </p:txBody>
      </p:sp>
    </p:spTree>
    <p:extLst>
      <p:ext uri="{BB962C8B-B14F-4D97-AF65-F5344CB8AC3E}">
        <p14:creationId xmlns:p14="http://schemas.microsoft.com/office/powerpoint/2010/main" val="2381799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smtClean="0"/>
              <a:t>NOT ON SLIDE:</a:t>
            </a:r>
          </a:p>
          <a:p>
            <a:pPr marL="0" indent="0">
              <a:buFontTx/>
              <a:buNone/>
            </a:pPr>
            <a:endParaRPr lang="en-US" b="1" u="sng" dirty="0" smtClean="0"/>
          </a:p>
          <a:p>
            <a:pPr marL="0" indent="0">
              <a:buFontTx/>
              <a:buNone/>
            </a:pPr>
            <a:r>
              <a:rPr lang="en-US" b="1" u="none" dirty="0" smtClean="0"/>
              <a:t>Precipitating Events:</a:t>
            </a:r>
          </a:p>
          <a:p>
            <a:pPr marL="171450" indent="-171450">
              <a:buFontTx/>
              <a:buChar char="-"/>
            </a:pPr>
            <a:r>
              <a:rPr lang="en-US" b="1" dirty="0" smtClean="0"/>
              <a:t>Complaints</a:t>
            </a:r>
            <a:r>
              <a:rPr lang="en-US" b="1" baseline="0" dirty="0" smtClean="0"/>
              <a:t> by pharmacies that drug products (crude product) were adulterated or not of specified concentrations.</a:t>
            </a:r>
          </a:p>
          <a:p>
            <a:pPr marL="171450" indent="-171450">
              <a:buFontTx/>
              <a:buChar char="-"/>
            </a:pPr>
            <a:endParaRPr lang="en-US" b="1" baseline="0" dirty="0" smtClean="0"/>
          </a:p>
          <a:p>
            <a:pPr marL="171450" indent="-171450">
              <a:buFontTx/>
              <a:buChar char="-"/>
            </a:pPr>
            <a:r>
              <a:rPr lang="en-US" b="1" baseline="0" dirty="0" smtClean="0"/>
              <a:t>Claim was that this was primarily IMPORTED product.</a:t>
            </a:r>
            <a:endParaRPr lang="en-US" dirty="0"/>
          </a:p>
        </p:txBody>
      </p:sp>
      <p:sp>
        <p:nvSpPr>
          <p:cNvPr id="4" name="Slide Number Placeholder 3"/>
          <p:cNvSpPr>
            <a:spLocks noGrp="1"/>
          </p:cNvSpPr>
          <p:nvPr>
            <p:ph type="sldNum" sz="quarter" idx="10"/>
          </p:nvPr>
        </p:nvSpPr>
        <p:spPr/>
        <p:txBody>
          <a:bodyPr/>
          <a:lstStyle/>
          <a:p>
            <a:fld id="{A86BEA69-794B-46D0-8914-3FA90345797D}" type="slidenum">
              <a:rPr lang="en-US" smtClean="0"/>
              <a:t>12</a:t>
            </a:fld>
            <a:endParaRPr lang="en-US" dirty="0"/>
          </a:p>
        </p:txBody>
      </p:sp>
    </p:spTree>
    <p:extLst>
      <p:ext uri="{BB962C8B-B14F-4D97-AF65-F5344CB8AC3E}">
        <p14:creationId xmlns:p14="http://schemas.microsoft.com/office/powerpoint/2010/main" val="3578176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Tetanus contamination in diphtheria vaccine.</a:t>
            </a:r>
          </a:p>
          <a:p>
            <a:pPr marL="171450" indent="-171450">
              <a:buFontTx/>
              <a:buChar char="-"/>
            </a:pPr>
            <a:endParaRPr lang="en-US" b="1" dirty="0" smtClean="0"/>
          </a:p>
          <a:p>
            <a:pPr marL="171450" indent="-171450">
              <a:buFontTx/>
              <a:buChar char="-"/>
            </a:pPr>
            <a:r>
              <a:rPr lang="en-US" b="1" dirty="0" smtClean="0"/>
              <a:t>Most vaccines produced</a:t>
            </a:r>
            <a:r>
              <a:rPr lang="en-US" b="1" baseline="0" dirty="0" smtClean="0"/>
              <a:t> on farms using production animals (horses, cattle).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13</a:t>
            </a:fld>
            <a:endParaRPr lang="en-US" dirty="0"/>
          </a:p>
        </p:txBody>
      </p:sp>
    </p:spTree>
    <p:extLst>
      <p:ext uri="{BB962C8B-B14F-4D97-AF65-F5344CB8AC3E}">
        <p14:creationId xmlns:p14="http://schemas.microsoft.com/office/powerpoint/2010/main" val="21954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14</a:t>
            </a:fld>
            <a:endParaRPr lang="en-US" dirty="0"/>
          </a:p>
        </p:txBody>
      </p:sp>
    </p:spTree>
    <p:extLst>
      <p:ext uri="{BB962C8B-B14F-4D97-AF65-F5344CB8AC3E}">
        <p14:creationId xmlns:p14="http://schemas.microsoft.com/office/powerpoint/2010/main" val="320526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Muckraking journalism: Upton Sinclair’s </a:t>
            </a:r>
            <a:r>
              <a:rPr lang="en-US" b="1" i="1" dirty="0" smtClean="0"/>
              <a:t>The Jungle </a:t>
            </a:r>
            <a:r>
              <a:rPr lang="en-US" b="1" i="0" dirty="0" smtClean="0"/>
              <a:t>(meat</a:t>
            </a:r>
            <a:r>
              <a:rPr lang="en-US" b="1" i="0" baseline="0" dirty="0" smtClean="0"/>
              <a:t> packers) a</a:t>
            </a:r>
            <a:r>
              <a:rPr lang="en-US" b="1" i="0" dirty="0" smtClean="0"/>
              <a:t>nd Samuel Hopkins Adams’ </a:t>
            </a:r>
            <a:r>
              <a:rPr lang="en-US" b="1" i="1" dirty="0" smtClean="0"/>
              <a:t>Great American Fraud</a:t>
            </a:r>
            <a:r>
              <a:rPr lang="en-US" b="1" i="0" dirty="0" smtClean="0"/>
              <a:t> (patent medicines)</a:t>
            </a:r>
          </a:p>
          <a:p>
            <a:pPr marL="171450" indent="-171450">
              <a:buFontTx/>
              <a:buChar char="-"/>
            </a:pPr>
            <a:endParaRPr lang="en-US" b="1" i="0" dirty="0" smtClean="0"/>
          </a:p>
          <a:p>
            <a:pPr marL="171450" indent="-171450">
              <a:buFontTx/>
              <a:buChar char="-"/>
            </a:pPr>
            <a:r>
              <a:rPr lang="en-US" b="1" i="0" dirty="0" smtClean="0"/>
              <a:t>Harvey Wiley’s advocacy (worked in Agriculture</a:t>
            </a:r>
            <a:r>
              <a:rPr lang="en-US" b="1" i="0" baseline="0" dirty="0" smtClean="0"/>
              <a:t> Dept.’s Bureau of Chemistry)</a:t>
            </a:r>
            <a:endParaRPr lang="en-US" b="1" i="0" dirty="0" smtClean="0"/>
          </a:p>
          <a:p>
            <a:pPr marL="171450" indent="-171450">
              <a:buFontTx/>
              <a:buChar char="-"/>
            </a:pP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15</a:t>
            </a:fld>
            <a:endParaRPr lang="en-US" dirty="0"/>
          </a:p>
        </p:txBody>
      </p:sp>
    </p:spTree>
    <p:extLst>
      <p:ext uri="{BB962C8B-B14F-4D97-AF65-F5344CB8AC3E}">
        <p14:creationId xmlns:p14="http://schemas.microsoft.com/office/powerpoint/2010/main" val="3460557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Realization of the extent of addiction to opiates and other narcotics among</a:t>
            </a:r>
            <a:r>
              <a:rPr lang="en-US" b="1" baseline="0" dirty="0" smtClean="0"/>
              <a:t> the general public through prescription and patent remedies.</a:t>
            </a:r>
          </a:p>
          <a:p>
            <a:pPr marL="171450" indent="-171450">
              <a:buFontTx/>
              <a:buChar char="-"/>
            </a:pPr>
            <a:endParaRPr lang="en-US" b="1" baseline="0" dirty="0" smtClean="0"/>
          </a:p>
          <a:p>
            <a:pPr marL="171450" indent="-171450">
              <a:buFontTx/>
              <a:buChar char="-"/>
            </a:pPr>
            <a:r>
              <a:rPr lang="en-US" b="1" baseline="0" dirty="0" smtClean="0"/>
              <a:t>International Treaty concerning addictive substances at the Hague in 1912, to which the U.S. was a signatory.</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16</a:t>
            </a:fld>
            <a:endParaRPr lang="en-US" dirty="0"/>
          </a:p>
        </p:txBody>
      </p:sp>
    </p:spTree>
    <p:extLst>
      <p:ext uri="{BB962C8B-B14F-4D97-AF65-F5344CB8AC3E}">
        <p14:creationId xmlns:p14="http://schemas.microsoft.com/office/powerpoint/2010/main" val="4061315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17</a:t>
            </a:fld>
            <a:endParaRPr lang="en-US" dirty="0"/>
          </a:p>
        </p:txBody>
      </p:sp>
    </p:spTree>
    <p:extLst>
      <p:ext uri="{BB962C8B-B14F-4D97-AF65-F5344CB8AC3E}">
        <p14:creationId xmlns:p14="http://schemas.microsoft.com/office/powerpoint/2010/main" val="2671399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pPr marL="171450" indent="-171450">
              <a:buFontTx/>
              <a:buChar char="-"/>
            </a:pPr>
            <a:r>
              <a:rPr lang="en-US" b="1" dirty="0" smtClean="0"/>
              <a:t>Many had advocated for new law for years due to ineffectiveness of 1906 law – could</a:t>
            </a:r>
            <a:r>
              <a:rPr lang="en-US" b="1" baseline="0" dirty="0" smtClean="0"/>
              <a:t> only prosecute fraudulent, not misleading labelling, due to 1911 US Supreme Court decision</a:t>
            </a:r>
          </a:p>
          <a:p>
            <a:pPr marL="171450" indent="-171450">
              <a:buFontTx/>
              <a:buChar char="-"/>
            </a:pPr>
            <a:endParaRPr lang="en-US" b="1" baseline="0" dirty="0" smtClean="0"/>
          </a:p>
          <a:p>
            <a:pPr marL="171450" indent="-171450">
              <a:buFontTx/>
              <a:buChar char="-"/>
            </a:pPr>
            <a:r>
              <a:rPr lang="en-US" b="1" baseline="0" dirty="0" smtClean="0"/>
              <a:t>Sulfanilamide Elixir (Massengill) tragedy of 1937 – used diethylene glycol as solvent; 107 deaths plus suicide death of creator</a:t>
            </a:r>
          </a:p>
          <a:p>
            <a:pPr marL="0" indent="0">
              <a:buFontTx/>
              <a:buNone/>
            </a:pPr>
            <a:endParaRPr lang="en-US" b="1" baseline="0" dirty="0" smtClean="0"/>
          </a:p>
          <a:p>
            <a:pPr marL="0" indent="0">
              <a:buFontTx/>
              <a:buNone/>
            </a:pPr>
            <a:r>
              <a:rPr lang="en-US" b="1" u="sng" baseline="0" dirty="0" smtClean="0"/>
              <a:t>NEVER ON SLIDE:</a:t>
            </a:r>
          </a:p>
          <a:p>
            <a:pPr marL="171450" indent="-171450">
              <a:buFontTx/>
              <a:buChar char="-"/>
            </a:pPr>
            <a:r>
              <a:rPr lang="en-US" b="1" baseline="0" dirty="0" smtClean="0"/>
              <a:t>Primary author and sponsor of law = Senator Royal S. Copeland, a homeopathic physician.  First introduced in 1933.  Bill was signed June 25, 1938 by FDR; Sen. Copeland had collapsed in Senate chambers and died June 17, 1938.</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18</a:t>
            </a:fld>
            <a:endParaRPr lang="en-US" dirty="0"/>
          </a:p>
        </p:txBody>
      </p:sp>
    </p:spTree>
    <p:extLst>
      <p:ext uri="{BB962C8B-B14F-4D97-AF65-F5344CB8AC3E}">
        <p14:creationId xmlns:p14="http://schemas.microsoft.com/office/powerpoint/2010/main" val="275529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19</a:t>
            </a:fld>
            <a:endParaRPr lang="en-US" dirty="0"/>
          </a:p>
        </p:txBody>
      </p:sp>
    </p:spTree>
    <p:extLst>
      <p:ext uri="{BB962C8B-B14F-4D97-AF65-F5344CB8AC3E}">
        <p14:creationId xmlns:p14="http://schemas.microsoft.com/office/powerpoint/2010/main" val="239279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a:t>
            </a:fld>
            <a:endParaRPr lang="en-US" dirty="0"/>
          </a:p>
        </p:txBody>
      </p:sp>
    </p:spTree>
    <p:extLst>
      <p:ext uri="{BB962C8B-B14F-4D97-AF65-F5344CB8AC3E}">
        <p14:creationId xmlns:p14="http://schemas.microsoft.com/office/powerpoint/2010/main" val="45643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NOT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Precipitating Events:</a:t>
            </a:r>
          </a:p>
          <a:p>
            <a:r>
              <a:rPr lang="en-US" b="1" dirty="0" smtClean="0"/>
              <a:t>- No standard as to what required a prescription.</a:t>
            </a:r>
            <a:r>
              <a:rPr lang="en-US" b="1" baseline="0" dirty="0" smtClean="0"/>
              <a:t>  Previously, decision was left to individual manufacturer to make.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20</a:t>
            </a:fld>
            <a:endParaRPr lang="en-US" dirty="0"/>
          </a:p>
        </p:txBody>
      </p:sp>
    </p:spTree>
    <p:extLst>
      <p:ext uri="{BB962C8B-B14F-4D97-AF65-F5344CB8AC3E}">
        <p14:creationId xmlns:p14="http://schemas.microsoft.com/office/powerpoint/2010/main" val="32484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dirty="0" smtClean="0"/>
          </a:p>
          <a:p>
            <a:r>
              <a:rPr lang="en-US" b="1" dirty="0" smtClean="0"/>
              <a:t>- Use of thalidomide in pregnant women for morning sickness from 1957 to 1962 (Europe) – was</a:t>
            </a:r>
            <a:r>
              <a:rPr lang="en-US" b="1" baseline="0" dirty="0" smtClean="0"/>
              <a:t> not commonly accepted that drugs could pass through the “placental barrier” – teratogenic effects: death and phocomelia (10 – 20,000 cases worldwide)</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21</a:t>
            </a:fld>
            <a:endParaRPr lang="en-US" dirty="0"/>
          </a:p>
        </p:txBody>
      </p:sp>
    </p:spTree>
    <p:extLst>
      <p:ext uri="{BB962C8B-B14F-4D97-AF65-F5344CB8AC3E}">
        <p14:creationId xmlns:p14="http://schemas.microsoft.com/office/powerpoint/2010/main" val="1058110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22</a:t>
            </a:fld>
            <a:endParaRPr lang="en-US" dirty="0"/>
          </a:p>
        </p:txBody>
      </p:sp>
    </p:spTree>
    <p:extLst>
      <p:ext uri="{BB962C8B-B14F-4D97-AF65-F5344CB8AC3E}">
        <p14:creationId xmlns:p14="http://schemas.microsoft.com/office/powerpoint/2010/main" val="207676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23</a:t>
            </a:fld>
            <a:endParaRPr lang="en-US" dirty="0"/>
          </a:p>
        </p:txBody>
      </p:sp>
    </p:spTree>
    <p:extLst>
      <p:ext uri="{BB962C8B-B14F-4D97-AF65-F5344CB8AC3E}">
        <p14:creationId xmlns:p14="http://schemas.microsoft.com/office/powerpoint/2010/main" val="2989706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24</a:t>
            </a:fld>
            <a:endParaRPr lang="en-US" dirty="0"/>
          </a:p>
        </p:txBody>
      </p:sp>
    </p:spTree>
    <p:extLst>
      <p:ext uri="{BB962C8B-B14F-4D97-AF65-F5344CB8AC3E}">
        <p14:creationId xmlns:p14="http://schemas.microsoft.com/office/powerpoint/2010/main" val="254297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25</a:t>
            </a:fld>
            <a:endParaRPr lang="en-US" dirty="0"/>
          </a:p>
        </p:txBody>
      </p:sp>
    </p:spTree>
    <p:extLst>
      <p:ext uri="{BB962C8B-B14F-4D97-AF65-F5344CB8AC3E}">
        <p14:creationId xmlns:p14="http://schemas.microsoft.com/office/powerpoint/2010/main" val="151634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26</a:t>
            </a:fld>
            <a:endParaRPr lang="en-US" dirty="0"/>
          </a:p>
        </p:txBody>
      </p:sp>
    </p:spTree>
    <p:extLst>
      <p:ext uri="{BB962C8B-B14F-4D97-AF65-F5344CB8AC3E}">
        <p14:creationId xmlns:p14="http://schemas.microsoft.com/office/powerpoint/2010/main" val="1939946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u="sng" dirty="0" smtClean="0"/>
          </a:p>
          <a:p>
            <a:r>
              <a:rPr lang="en-US" b="1" dirty="0" smtClean="0"/>
              <a:t>- Drug tampering of Tylenol cases that occurred in the Chicago area during 1982.  Seven deaths occurred due to lacing with potassium cyanide.</a:t>
            </a:r>
          </a:p>
        </p:txBody>
      </p:sp>
      <p:sp>
        <p:nvSpPr>
          <p:cNvPr id="4" name="Slide Number Placeholder 3"/>
          <p:cNvSpPr>
            <a:spLocks noGrp="1"/>
          </p:cNvSpPr>
          <p:nvPr>
            <p:ph type="sldNum" sz="quarter" idx="10"/>
          </p:nvPr>
        </p:nvSpPr>
        <p:spPr/>
        <p:txBody>
          <a:bodyPr/>
          <a:lstStyle/>
          <a:p>
            <a:fld id="{A86BEA69-794B-46D0-8914-3FA90345797D}" type="slidenum">
              <a:rPr lang="en-US" smtClean="0"/>
              <a:t>27</a:t>
            </a:fld>
            <a:endParaRPr lang="en-US" dirty="0"/>
          </a:p>
        </p:txBody>
      </p:sp>
    </p:spTree>
    <p:extLst>
      <p:ext uri="{BB962C8B-B14F-4D97-AF65-F5344CB8AC3E}">
        <p14:creationId xmlns:p14="http://schemas.microsoft.com/office/powerpoint/2010/main" val="53992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NOT ON SLIDE:</a:t>
            </a:r>
          </a:p>
          <a:p>
            <a:endParaRPr lang="en-US" b="1" u="sng" dirty="0" smtClean="0"/>
          </a:p>
          <a:p>
            <a:r>
              <a:rPr lang="en-US" b="1" dirty="0" smtClean="0"/>
              <a:t>- Diseases</a:t>
            </a:r>
            <a:r>
              <a:rPr lang="en-US" b="1" baseline="0" dirty="0" smtClean="0"/>
              <a:t> affecting small population numbers – the culminating disorder: AIDS</a:t>
            </a:r>
            <a:endParaRPr lang="en-US"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28</a:t>
            </a:fld>
            <a:endParaRPr lang="en-US" dirty="0"/>
          </a:p>
        </p:txBody>
      </p:sp>
    </p:spTree>
    <p:extLst>
      <p:ext uri="{BB962C8B-B14F-4D97-AF65-F5344CB8AC3E}">
        <p14:creationId xmlns:p14="http://schemas.microsoft.com/office/powerpoint/2010/main" val="2561156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FDA</a:t>
            </a:r>
            <a:r>
              <a:rPr lang="en-US" sz="2000" b="1" baseline="0" dirty="0" smtClean="0"/>
              <a:t> had created a “side” method of approval without real authority – big drive for cheaper generics – brand name companies complaining about short-cuts, demanding full review of generic drugs = compromise bill</a:t>
            </a:r>
            <a:endParaRPr lang="en-US" sz="2000" b="1" dirty="0"/>
          </a:p>
        </p:txBody>
      </p:sp>
      <p:sp>
        <p:nvSpPr>
          <p:cNvPr id="4" name="Slide Number Placeholder 3"/>
          <p:cNvSpPr>
            <a:spLocks noGrp="1"/>
          </p:cNvSpPr>
          <p:nvPr>
            <p:ph type="sldNum" sz="quarter" idx="10"/>
          </p:nvPr>
        </p:nvSpPr>
        <p:spPr/>
        <p:txBody>
          <a:bodyPr/>
          <a:lstStyle/>
          <a:p>
            <a:fld id="{A86BEA69-794B-46D0-8914-3FA90345797D}" type="slidenum">
              <a:rPr lang="en-US" smtClean="0"/>
              <a:t>29</a:t>
            </a:fld>
            <a:endParaRPr lang="en-US" dirty="0"/>
          </a:p>
        </p:txBody>
      </p:sp>
    </p:spTree>
    <p:extLst>
      <p:ext uri="{BB962C8B-B14F-4D97-AF65-F5344CB8AC3E}">
        <p14:creationId xmlns:p14="http://schemas.microsoft.com/office/powerpoint/2010/main" val="393788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a:t>
            </a:fld>
            <a:endParaRPr lang="en-US" dirty="0"/>
          </a:p>
        </p:txBody>
      </p:sp>
    </p:spTree>
    <p:extLst>
      <p:ext uri="{BB962C8B-B14F-4D97-AF65-F5344CB8AC3E}">
        <p14:creationId xmlns:p14="http://schemas.microsoft.com/office/powerpoint/2010/main" val="285809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30</a:t>
            </a:fld>
            <a:endParaRPr lang="en-US" dirty="0"/>
          </a:p>
        </p:txBody>
      </p:sp>
    </p:spTree>
    <p:extLst>
      <p:ext uri="{BB962C8B-B14F-4D97-AF65-F5344CB8AC3E}">
        <p14:creationId xmlns:p14="http://schemas.microsoft.com/office/powerpoint/2010/main" val="2948073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31</a:t>
            </a:fld>
            <a:endParaRPr lang="en-US" dirty="0"/>
          </a:p>
        </p:txBody>
      </p:sp>
    </p:spTree>
    <p:extLst>
      <p:ext uri="{BB962C8B-B14F-4D97-AF65-F5344CB8AC3E}">
        <p14:creationId xmlns:p14="http://schemas.microsoft.com/office/powerpoint/2010/main" val="394469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32</a:t>
            </a:fld>
            <a:endParaRPr lang="en-US" dirty="0"/>
          </a:p>
        </p:txBody>
      </p:sp>
    </p:spTree>
    <p:extLst>
      <p:ext uri="{BB962C8B-B14F-4D97-AF65-F5344CB8AC3E}">
        <p14:creationId xmlns:p14="http://schemas.microsoft.com/office/powerpoint/2010/main" val="139352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33</a:t>
            </a:fld>
            <a:endParaRPr lang="en-US" dirty="0"/>
          </a:p>
        </p:txBody>
      </p:sp>
    </p:spTree>
    <p:extLst>
      <p:ext uri="{BB962C8B-B14F-4D97-AF65-F5344CB8AC3E}">
        <p14:creationId xmlns:p14="http://schemas.microsoft.com/office/powerpoint/2010/main" val="44467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34</a:t>
            </a:fld>
            <a:endParaRPr lang="en-US" dirty="0"/>
          </a:p>
        </p:txBody>
      </p:sp>
    </p:spTree>
    <p:extLst>
      <p:ext uri="{BB962C8B-B14F-4D97-AF65-F5344CB8AC3E}">
        <p14:creationId xmlns:p14="http://schemas.microsoft.com/office/powerpoint/2010/main" val="243492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35</a:t>
            </a:fld>
            <a:endParaRPr lang="en-US" dirty="0"/>
          </a:p>
        </p:txBody>
      </p:sp>
    </p:spTree>
    <p:extLst>
      <p:ext uri="{BB962C8B-B14F-4D97-AF65-F5344CB8AC3E}">
        <p14:creationId xmlns:p14="http://schemas.microsoft.com/office/powerpoint/2010/main" val="2768692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36</a:t>
            </a:fld>
            <a:endParaRPr lang="en-US" dirty="0"/>
          </a:p>
        </p:txBody>
      </p:sp>
    </p:spTree>
    <p:extLst>
      <p:ext uri="{BB962C8B-B14F-4D97-AF65-F5344CB8AC3E}">
        <p14:creationId xmlns:p14="http://schemas.microsoft.com/office/powerpoint/2010/main" val="1824361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37</a:t>
            </a:fld>
            <a:endParaRPr lang="en-US" dirty="0"/>
          </a:p>
        </p:txBody>
      </p:sp>
    </p:spTree>
    <p:extLst>
      <p:ext uri="{BB962C8B-B14F-4D97-AF65-F5344CB8AC3E}">
        <p14:creationId xmlns:p14="http://schemas.microsoft.com/office/powerpoint/2010/main" val="1883682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38</a:t>
            </a:fld>
            <a:endParaRPr lang="en-US" dirty="0"/>
          </a:p>
        </p:txBody>
      </p:sp>
    </p:spTree>
    <p:extLst>
      <p:ext uri="{BB962C8B-B14F-4D97-AF65-F5344CB8AC3E}">
        <p14:creationId xmlns:p14="http://schemas.microsoft.com/office/powerpoint/2010/main" val="3784550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39</a:t>
            </a:fld>
            <a:endParaRPr lang="en-US" dirty="0"/>
          </a:p>
        </p:txBody>
      </p:sp>
    </p:spTree>
    <p:extLst>
      <p:ext uri="{BB962C8B-B14F-4D97-AF65-F5344CB8AC3E}">
        <p14:creationId xmlns:p14="http://schemas.microsoft.com/office/powerpoint/2010/main" val="1355959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a:t>
            </a:fld>
            <a:endParaRPr lang="en-US" dirty="0"/>
          </a:p>
        </p:txBody>
      </p:sp>
    </p:spTree>
    <p:extLst>
      <p:ext uri="{BB962C8B-B14F-4D97-AF65-F5344CB8AC3E}">
        <p14:creationId xmlns:p14="http://schemas.microsoft.com/office/powerpoint/2010/main" val="702919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40</a:t>
            </a:fld>
            <a:endParaRPr lang="en-US" dirty="0"/>
          </a:p>
        </p:txBody>
      </p:sp>
    </p:spTree>
    <p:extLst>
      <p:ext uri="{BB962C8B-B14F-4D97-AF65-F5344CB8AC3E}">
        <p14:creationId xmlns:p14="http://schemas.microsoft.com/office/powerpoint/2010/main" val="2046435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41</a:t>
            </a:fld>
            <a:endParaRPr lang="en-US" dirty="0"/>
          </a:p>
        </p:txBody>
      </p:sp>
    </p:spTree>
    <p:extLst>
      <p:ext uri="{BB962C8B-B14F-4D97-AF65-F5344CB8AC3E}">
        <p14:creationId xmlns:p14="http://schemas.microsoft.com/office/powerpoint/2010/main" val="1726515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42</a:t>
            </a:fld>
            <a:endParaRPr lang="en-US" dirty="0"/>
          </a:p>
        </p:txBody>
      </p:sp>
    </p:spTree>
    <p:extLst>
      <p:ext uri="{BB962C8B-B14F-4D97-AF65-F5344CB8AC3E}">
        <p14:creationId xmlns:p14="http://schemas.microsoft.com/office/powerpoint/2010/main" val="1421125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43</a:t>
            </a:fld>
            <a:endParaRPr lang="en-US" dirty="0"/>
          </a:p>
        </p:txBody>
      </p:sp>
    </p:spTree>
    <p:extLst>
      <p:ext uri="{BB962C8B-B14F-4D97-AF65-F5344CB8AC3E}">
        <p14:creationId xmlns:p14="http://schemas.microsoft.com/office/powerpoint/2010/main" val="899509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44</a:t>
            </a:fld>
            <a:endParaRPr lang="en-US" dirty="0"/>
          </a:p>
        </p:txBody>
      </p:sp>
    </p:spTree>
    <p:extLst>
      <p:ext uri="{BB962C8B-B14F-4D97-AF65-F5344CB8AC3E}">
        <p14:creationId xmlns:p14="http://schemas.microsoft.com/office/powerpoint/2010/main" val="2924285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45</a:t>
            </a:fld>
            <a:endParaRPr lang="en-US" dirty="0"/>
          </a:p>
        </p:txBody>
      </p:sp>
    </p:spTree>
    <p:extLst>
      <p:ext uri="{BB962C8B-B14F-4D97-AF65-F5344CB8AC3E}">
        <p14:creationId xmlns:p14="http://schemas.microsoft.com/office/powerpoint/2010/main" val="3786554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46</a:t>
            </a:fld>
            <a:endParaRPr lang="en-US" dirty="0"/>
          </a:p>
        </p:txBody>
      </p:sp>
    </p:spTree>
    <p:extLst>
      <p:ext uri="{BB962C8B-B14F-4D97-AF65-F5344CB8AC3E}">
        <p14:creationId xmlns:p14="http://schemas.microsoft.com/office/powerpoint/2010/main" val="3084784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47</a:t>
            </a:fld>
            <a:endParaRPr lang="en-US" dirty="0"/>
          </a:p>
        </p:txBody>
      </p:sp>
    </p:spTree>
    <p:extLst>
      <p:ext uri="{BB962C8B-B14F-4D97-AF65-F5344CB8AC3E}">
        <p14:creationId xmlns:p14="http://schemas.microsoft.com/office/powerpoint/2010/main" val="4235877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48</a:t>
            </a:fld>
            <a:endParaRPr lang="en-US" dirty="0"/>
          </a:p>
        </p:txBody>
      </p:sp>
    </p:spTree>
    <p:extLst>
      <p:ext uri="{BB962C8B-B14F-4D97-AF65-F5344CB8AC3E}">
        <p14:creationId xmlns:p14="http://schemas.microsoft.com/office/powerpoint/2010/main" val="21001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5</a:t>
            </a:fld>
            <a:endParaRPr lang="en-US" dirty="0"/>
          </a:p>
        </p:txBody>
      </p:sp>
    </p:spTree>
    <p:extLst>
      <p:ext uri="{BB962C8B-B14F-4D97-AF65-F5344CB8AC3E}">
        <p14:creationId xmlns:p14="http://schemas.microsoft.com/office/powerpoint/2010/main" val="109444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6</a:t>
            </a:fld>
            <a:endParaRPr lang="en-US" dirty="0"/>
          </a:p>
        </p:txBody>
      </p:sp>
    </p:spTree>
    <p:extLst>
      <p:ext uri="{BB962C8B-B14F-4D97-AF65-F5344CB8AC3E}">
        <p14:creationId xmlns:p14="http://schemas.microsoft.com/office/powerpoint/2010/main" val="4002196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7</a:t>
            </a:fld>
            <a:endParaRPr lang="en-US" dirty="0"/>
          </a:p>
        </p:txBody>
      </p:sp>
    </p:spTree>
    <p:extLst>
      <p:ext uri="{BB962C8B-B14F-4D97-AF65-F5344CB8AC3E}">
        <p14:creationId xmlns:p14="http://schemas.microsoft.com/office/powerpoint/2010/main" val="393896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8</a:t>
            </a:fld>
            <a:endParaRPr lang="en-US" dirty="0"/>
          </a:p>
        </p:txBody>
      </p:sp>
    </p:spTree>
    <p:extLst>
      <p:ext uri="{BB962C8B-B14F-4D97-AF65-F5344CB8AC3E}">
        <p14:creationId xmlns:p14="http://schemas.microsoft.com/office/powerpoint/2010/main" val="187746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BEA69-794B-46D0-8914-3FA90345797D}" type="slidenum">
              <a:rPr lang="en-US" smtClean="0"/>
              <a:t>9</a:t>
            </a:fld>
            <a:endParaRPr lang="en-US" dirty="0"/>
          </a:p>
        </p:txBody>
      </p:sp>
    </p:spTree>
    <p:extLst>
      <p:ext uri="{BB962C8B-B14F-4D97-AF65-F5344CB8AC3E}">
        <p14:creationId xmlns:p14="http://schemas.microsoft.com/office/powerpoint/2010/main" val="273913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
            <a:ext cx="9144000" cy="989044"/>
          </a:xfrm>
        </p:spPr>
        <p:txBody>
          <a:bodyPr anchor="b"/>
          <a:lstStyle>
            <a:lvl1pPr algn="ctr">
              <a:defRPr sz="4500"/>
            </a:lvl1pPr>
          </a:lstStyle>
          <a:p>
            <a:r>
              <a:rPr lang="en-US" b="0" dirty="0" smtClean="0">
                <a:solidFill>
                  <a:srgbClr val="000000"/>
                </a:solidFill>
                <a:latin typeface="Copperplate Gothic Bold" panose="020E0705020206020404" pitchFamily="34" charset="0"/>
              </a:rPr>
              <a:t>History of Pharmacy SIG</a:t>
            </a:r>
            <a:endParaRPr lang="en-US" dirty="0"/>
          </a:p>
        </p:txBody>
      </p:sp>
      <p:sp>
        <p:nvSpPr>
          <p:cNvPr id="3" name="Subtitle 2"/>
          <p:cNvSpPr>
            <a:spLocks noGrp="1"/>
          </p:cNvSpPr>
          <p:nvPr>
            <p:ph type="subTitle" idx="1"/>
          </p:nvPr>
        </p:nvSpPr>
        <p:spPr>
          <a:xfrm>
            <a:off x="5661349" y="1055798"/>
            <a:ext cx="3482651" cy="265778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7" name="Picture 6"/>
          <p:cNvPicPr>
            <a:picLocks noChangeAspect="1"/>
          </p:cNvPicPr>
          <p:nvPr userDrawn="1"/>
        </p:nvPicPr>
        <p:blipFill>
          <a:blip r:embed="rId3"/>
          <a:stretch>
            <a:fillRect/>
          </a:stretch>
        </p:blipFill>
        <p:spPr>
          <a:xfrm>
            <a:off x="0" y="6089838"/>
            <a:ext cx="3205065" cy="768163"/>
          </a:xfrm>
          <a:prstGeom prst="rect">
            <a:avLst/>
          </a:prstGeom>
        </p:spPr>
      </p:pic>
    </p:spTree>
    <p:extLst>
      <p:ext uri="{BB962C8B-B14F-4D97-AF65-F5344CB8AC3E}">
        <p14:creationId xmlns:p14="http://schemas.microsoft.com/office/powerpoint/2010/main" val="117494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46000"/>
            <a:lum/>
          </a:blip>
          <a:srcRect/>
          <a:stretch>
            <a:fillRect t="-24000" r="-1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316" y="131861"/>
            <a:ext cx="78867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90974" y="1530221"/>
            <a:ext cx="8971383" cy="5159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404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40000"/>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8830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8830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989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aphicFrame>
        <p:nvGraphicFramePr>
          <p:cNvPr id="3" name="TPChart" hidden="1"/>
          <p:cNvGraphicFramePr/>
          <p:nvPr userDrawn="1">
            <p:extLst>
              <p:ext uri="{D42A27DB-BD31-4B8C-83A1-F6EECF244321}">
                <p14:modId xmlns:p14="http://schemas.microsoft.com/office/powerpoint/2010/main" val="3918691441"/>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4533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3473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History of Pharmacy SIG</a:t>
            </a:r>
            <a:endParaRPr lang="en-US" b="1" dirty="0"/>
          </a:p>
        </p:txBody>
      </p:sp>
      <p:sp>
        <p:nvSpPr>
          <p:cNvPr id="3" name="Subtitle 2"/>
          <p:cNvSpPr>
            <a:spLocks noGrp="1"/>
          </p:cNvSpPr>
          <p:nvPr>
            <p:ph type="subTitle" idx="1"/>
          </p:nvPr>
        </p:nvSpPr>
        <p:spPr>
          <a:xfrm>
            <a:off x="0" y="989045"/>
            <a:ext cx="4267200" cy="1946024"/>
          </a:xfrm>
        </p:spPr>
        <p:txBody>
          <a:bodyPr>
            <a:noAutofit/>
          </a:bodyPr>
          <a:lstStyle/>
          <a:p>
            <a:r>
              <a:rPr lang="en-US" sz="2400" b="1" dirty="0"/>
              <a:t>Teaching History of </a:t>
            </a:r>
            <a:r>
              <a:rPr lang="en-US" sz="2400" b="1" dirty="0" smtClean="0"/>
              <a:t>Pharmacy According to the AIHP Guidelines: </a:t>
            </a:r>
          </a:p>
          <a:p>
            <a:r>
              <a:rPr lang="en-US" sz="2400" b="1" dirty="0" smtClean="0"/>
              <a:t>C. Pharmacy </a:t>
            </a:r>
            <a:r>
              <a:rPr lang="en-US" sz="2400" b="1" dirty="0"/>
              <a:t>Regulation via State and Federal Governance</a:t>
            </a:r>
            <a:endParaRPr lang="en-US" sz="2400" b="1" dirty="0" smtClean="0"/>
          </a:p>
        </p:txBody>
      </p:sp>
      <p:sp>
        <p:nvSpPr>
          <p:cNvPr id="4" name="TextBox 3"/>
          <p:cNvSpPr txBox="1"/>
          <p:nvPr/>
        </p:nvSpPr>
        <p:spPr>
          <a:xfrm>
            <a:off x="3259282" y="6644415"/>
            <a:ext cx="5915891" cy="213585"/>
          </a:xfrm>
          <a:prstGeom prst="rect">
            <a:avLst/>
          </a:prstGeom>
          <a:noFill/>
        </p:spPr>
        <p:txBody>
          <a:bodyPr wrap="square" rtlCol="0">
            <a:spAutoFit/>
          </a:bodyPr>
          <a:lstStyle/>
          <a:p>
            <a:pPr algn="ctr" defTabSz="685800" eaLnBrk="1" fontAlgn="auto" hangingPunct="1">
              <a:spcBef>
                <a:spcPts val="0"/>
              </a:spcBef>
              <a:spcAft>
                <a:spcPts val="0"/>
              </a:spcAft>
            </a:pPr>
            <a:r>
              <a:rPr lang="en-US" sz="788" dirty="0">
                <a:solidFill>
                  <a:prstClr val="black"/>
                </a:solidFill>
                <a:latin typeface="Calibri" panose="020F0502020204030204"/>
              </a:rPr>
              <a:t>Picture: Pharmacist at People’s Drug Store No. 5, Washington, DC, c. 1920. Library of Congress Prints and Photographs, LC-USZ62-129891</a:t>
            </a:r>
          </a:p>
        </p:txBody>
      </p:sp>
      <p:sp>
        <p:nvSpPr>
          <p:cNvPr id="5" name="TextBox 4"/>
          <p:cNvSpPr txBox="1"/>
          <p:nvPr/>
        </p:nvSpPr>
        <p:spPr>
          <a:xfrm>
            <a:off x="3228109" y="5998084"/>
            <a:ext cx="5915891" cy="646331"/>
          </a:xfrm>
          <a:prstGeom prst="rect">
            <a:avLst/>
          </a:prstGeom>
          <a:noFill/>
        </p:spPr>
        <p:txBody>
          <a:bodyPr wrap="square" rtlCol="0">
            <a:spAutoFit/>
          </a:bodyPr>
          <a:lstStyle/>
          <a:p>
            <a:pPr algn="ctr" defTabSz="685800" eaLnBrk="1" fontAlgn="auto" hangingPunct="1">
              <a:spcBef>
                <a:spcPts val="0"/>
              </a:spcBef>
              <a:spcAft>
                <a:spcPts val="0"/>
              </a:spcAft>
            </a:pPr>
            <a:r>
              <a:rPr lang="en-US" sz="1800" b="1" dirty="0">
                <a:solidFill>
                  <a:prstClr val="black"/>
                </a:solidFill>
                <a:latin typeface="Calibri" panose="020F0502020204030204"/>
              </a:rPr>
              <a:t>Developed by the Teaching History of Pharmacy Committee of the History of Pharmacy SIG, 2017-18</a:t>
            </a:r>
          </a:p>
        </p:txBody>
      </p:sp>
      <p:sp>
        <p:nvSpPr>
          <p:cNvPr id="6" name="TextBox 5"/>
          <p:cNvSpPr txBox="1"/>
          <p:nvPr/>
        </p:nvSpPr>
        <p:spPr>
          <a:xfrm>
            <a:off x="4907974" y="989045"/>
            <a:ext cx="4267199" cy="1938992"/>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Created by David M. Baker, </a:t>
            </a:r>
          </a:p>
          <a:p>
            <a:pPr algn="ctr"/>
            <a:r>
              <a:rPr lang="en-US" b="1" dirty="0" smtClean="0">
                <a:latin typeface="Calibri" panose="020F0502020204030204" pitchFamily="34" charset="0"/>
                <a:cs typeface="Calibri" panose="020F0502020204030204" pitchFamily="34" charset="0"/>
              </a:rPr>
              <a:t>BS Pharm, MBA, JD</a:t>
            </a:r>
          </a:p>
          <a:p>
            <a:pPr algn="ctr"/>
            <a:r>
              <a:rPr lang="en-US" b="1" dirty="0" smtClean="0">
                <a:latin typeface="Calibri" panose="020F0502020204030204" pitchFamily="34" charset="0"/>
                <a:cs typeface="Calibri" panose="020F0502020204030204" pitchFamily="34" charset="0"/>
              </a:rPr>
              <a:t>Western New England University College of Pharmacy &amp; Health Sciences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587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61443" name="Rectangle 3"/>
          <p:cNvSpPr>
            <a:spLocks noGrp="1" noChangeArrowheads="1"/>
          </p:cNvSpPr>
          <p:nvPr>
            <p:ph type="body" idx="1"/>
          </p:nvPr>
        </p:nvSpPr>
        <p:spPr>
          <a:xfrm>
            <a:off x="633317" y="1530221"/>
            <a:ext cx="7977284" cy="5159829"/>
          </a:xfrm>
        </p:spPr>
        <p:txBody>
          <a:bodyPr>
            <a:normAutofit/>
          </a:bodyPr>
          <a:lstStyle/>
          <a:p>
            <a:r>
              <a:rPr lang="en-US" sz="4400" dirty="0"/>
              <a:t>In 1900, the Model Pharmacy Practice Act was revised by APhA without any controversy.</a:t>
            </a:r>
          </a:p>
          <a:p>
            <a:r>
              <a:rPr lang="en-US" sz="4400" dirty="0"/>
              <a:t>Currently, the Model Pharmacy Practice Act is updated and maintained by the National Association of Boards of Pharmacy.</a:t>
            </a:r>
          </a:p>
        </p:txBody>
      </p:sp>
    </p:spTree>
    <p:custDataLst>
      <p:tags r:id="rId1"/>
    </p:custDataLst>
    <p:extLst>
      <p:ext uri="{BB962C8B-B14F-4D97-AF65-F5344CB8AC3E}">
        <p14:creationId xmlns:p14="http://schemas.microsoft.com/office/powerpoint/2010/main" val="1340655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3" name="Content Placeholder 2"/>
          <p:cNvSpPr>
            <a:spLocks noGrp="1"/>
          </p:cNvSpPr>
          <p:nvPr>
            <p:ph idx="1"/>
          </p:nvPr>
        </p:nvSpPr>
        <p:spPr>
          <a:xfrm>
            <a:off x="76200" y="990600"/>
            <a:ext cx="8991600" cy="5715000"/>
          </a:xfrm>
        </p:spPr>
        <p:txBody>
          <a:bodyPr/>
          <a:lstStyle/>
          <a:p>
            <a:r>
              <a:rPr lang="en-US" sz="2800" dirty="0"/>
              <a:t>Precipitating Events</a:t>
            </a:r>
            <a:r>
              <a:rPr lang="en-US" sz="2800" dirty="0" smtClean="0"/>
              <a:t>:</a:t>
            </a:r>
          </a:p>
          <a:p>
            <a:pPr lvl="1"/>
            <a:r>
              <a:rPr lang="en-US" sz="2200" dirty="0" smtClean="0"/>
              <a:t>Fraudulent </a:t>
            </a:r>
            <a:r>
              <a:rPr lang="en-US" sz="2200" dirty="0"/>
              <a:t>production, advertising and distribution of fake smallpox vaccine, at extravagant prices.</a:t>
            </a:r>
          </a:p>
          <a:p>
            <a:r>
              <a:rPr lang="en-US" sz="2800" dirty="0"/>
              <a:t>Vaccine Act of </a:t>
            </a:r>
            <a:r>
              <a:rPr lang="en-US" sz="2800" dirty="0" smtClean="0"/>
              <a:t>1813</a:t>
            </a:r>
          </a:p>
          <a:p>
            <a:pPr lvl="1"/>
            <a:r>
              <a:rPr lang="en-US" sz="2200" dirty="0"/>
              <a:t>Purpose was to encourage and increase smallpox vaccinations.</a:t>
            </a:r>
          </a:p>
          <a:p>
            <a:pPr lvl="1"/>
            <a:r>
              <a:rPr lang="en-US" sz="2200" dirty="0"/>
              <a:t>Created a single federally-appointed agent, whose responsibilities were to:</a:t>
            </a:r>
          </a:p>
          <a:p>
            <a:pPr lvl="1"/>
            <a:r>
              <a:rPr lang="en-US" sz="2200" dirty="0"/>
              <a:t>preserve the genuine smallpox vaccine matter; and</a:t>
            </a:r>
          </a:p>
          <a:p>
            <a:pPr lvl="1"/>
            <a:r>
              <a:rPr lang="en-US" sz="2200" dirty="0"/>
              <a:t>to furnish the same to any citizen of the United States, whenever it may be applied for, through the medium of the post-office (carried free of charge by the post office).</a:t>
            </a:r>
          </a:p>
          <a:p>
            <a:pPr lvl="1"/>
            <a:r>
              <a:rPr lang="en-US" sz="2200" dirty="0"/>
              <a:t>Repealed May 4, 1822 - result of an 1821 outbreak of smallpox in North Carolina, which was traced to contaminated vaccines provided by Dr. John Smith while in the capacity of the federal agent charged with preserving and distributing genuine vaccine.</a:t>
            </a:r>
          </a:p>
          <a:p>
            <a:endParaRPr lang="en-US" dirty="0"/>
          </a:p>
        </p:txBody>
      </p:sp>
    </p:spTree>
    <p:extLst>
      <p:ext uri="{BB962C8B-B14F-4D97-AF65-F5344CB8AC3E}">
        <p14:creationId xmlns:p14="http://schemas.microsoft.com/office/powerpoint/2010/main" val="398557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152400"/>
            <a:ext cx="8686800" cy="8382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5779" name="Rectangle 3"/>
          <p:cNvSpPr>
            <a:spLocks noGrp="1" noChangeArrowheads="1"/>
          </p:cNvSpPr>
          <p:nvPr>
            <p:ph type="body" idx="1"/>
          </p:nvPr>
        </p:nvSpPr>
        <p:spPr>
          <a:xfrm>
            <a:off x="228600" y="1371600"/>
            <a:ext cx="8686800" cy="5334000"/>
          </a:xfrm>
        </p:spPr>
        <p:txBody>
          <a:bodyPr/>
          <a:lstStyle/>
          <a:p>
            <a:r>
              <a:rPr lang="en-US" sz="2800" dirty="0" smtClean="0"/>
              <a:t>Precipitating Events:</a:t>
            </a:r>
          </a:p>
          <a:p>
            <a:pPr lvl="1"/>
            <a:r>
              <a:rPr lang="en-US" sz="2800" dirty="0"/>
              <a:t>Complaints by pharmacies that drug products (crude product) were adulterated or not of specified concentrations.</a:t>
            </a:r>
          </a:p>
          <a:p>
            <a:pPr lvl="1"/>
            <a:r>
              <a:rPr lang="en-US" sz="2800" dirty="0" smtClean="0"/>
              <a:t>Claim </a:t>
            </a:r>
            <a:r>
              <a:rPr lang="en-US" sz="2800" dirty="0"/>
              <a:t>was that this was primarily IMPORTED product.</a:t>
            </a:r>
          </a:p>
          <a:p>
            <a:r>
              <a:rPr lang="en-US" sz="2800" dirty="0" smtClean="0"/>
              <a:t>Drug </a:t>
            </a:r>
            <a:r>
              <a:rPr lang="en-US" sz="2800" dirty="0"/>
              <a:t>Importation Act of 1848:</a:t>
            </a:r>
          </a:p>
          <a:p>
            <a:pPr lvl="1"/>
            <a:r>
              <a:rPr lang="en-US" sz="2800" dirty="0"/>
              <a:t>Examined all imported products for quality, purity and fitness for purpose.</a:t>
            </a:r>
          </a:p>
          <a:p>
            <a:pPr lvl="1"/>
            <a:r>
              <a:rPr lang="en-US" sz="2800" dirty="0"/>
              <a:t>Established Pharmacopoeia of the U.S. and U.S. Dispensatory as official standards.</a:t>
            </a:r>
          </a:p>
          <a:p>
            <a:pPr lvl="1"/>
            <a:r>
              <a:rPr lang="en-US" sz="2800" dirty="0"/>
              <a:t>Administered by the Department of the Treasury.</a:t>
            </a:r>
          </a:p>
          <a:p>
            <a:endParaRPr lang="en-US" dirty="0"/>
          </a:p>
        </p:txBody>
      </p:sp>
    </p:spTree>
    <p:custDataLst>
      <p:tags r:id="rId1"/>
    </p:custDataLst>
    <p:extLst>
      <p:ext uri="{BB962C8B-B14F-4D97-AF65-F5344CB8AC3E}">
        <p14:creationId xmlns:p14="http://schemas.microsoft.com/office/powerpoint/2010/main" val="22375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 calcmode="lin" valueType="num">
                                      <p:cBhvr additive="base">
                                        <p:cTn id="7"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228600"/>
            <a:ext cx="9144000" cy="762000"/>
          </a:xfrm>
        </p:spPr>
        <p:txBody>
          <a:bodyPr>
            <a:normAutofit/>
          </a:bodyPr>
          <a:lstStyle/>
          <a:p>
            <a:pPr algn="ctr"/>
            <a:r>
              <a:rPr lang="en-US" sz="4400" dirty="0">
                <a:latin typeface="Times New Roman" panose="02020603050405020304" pitchFamily="18" charset="0"/>
                <a:cs typeface="Times New Roman" panose="02020603050405020304" pitchFamily="18" charset="0"/>
              </a:rPr>
              <a:t>Federal Pharmacy Law Development</a:t>
            </a:r>
          </a:p>
        </p:txBody>
      </p:sp>
      <p:sp>
        <p:nvSpPr>
          <p:cNvPr id="76803" name="Rectangle 3"/>
          <p:cNvSpPr>
            <a:spLocks noGrp="1" noChangeArrowheads="1"/>
          </p:cNvSpPr>
          <p:nvPr>
            <p:ph type="body" idx="1"/>
          </p:nvPr>
        </p:nvSpPr>
        <p:spPr>
          <a:xfrm>
            <a:off x="381000" y="1295400"/>
            <a:ext cx="8382000" cy="5334000"/>
          </a:xfrm>
        </p:spPr>
        <p:txBody>
          <a:bodyPr>
            <a:noAutofit/>
          </a:bodyPr>
          <a:lstStyle/>
          <a:p>
            <a:r>
              <a:rPr lang="en-US" sz="3200" dirty="0" smtClean="0"/>
              <a:t>Precipitating Events:</a:t>
            </a:r>
          </a:p>
          <a:p>
            <a:pPr lvl="1"/>
            <a:r>
              <a:rPr lang="en-US" sz="3200" dirty="0"/>
              <a:t>Tetanus contamination in diphtheria vaccine.</a:t>
            </a:r>
          </a:p>
          <a:p>
            <a:pPr lvl="1"/>
            <a:r>
              <a:rPr lang="en-US" sz="3200" dirty="0" smtClean="0"/>
              <a:t>Most </a:t>
            </a:r>
            <a:r>
              <a:rPr lang="en-US" sz="3200" dirty="0"/>
              <a:t>vaccines produced on farms using production animals (horses, cattle).</a:t>
            </a:r>
          </a:p>
          <a:p>
            <a:r>
              <a:rPr lang="en-US" sz="3200" dirty="0" smtClean="0"/>
              <a:t>Biologics </a:t>
            </a:r>
            <a:r>
              <a:rPr lang="en-US" sz="3200" dirty="0"/>
              <a:t>Control Act of 1902:</a:t>
            </a:r>
          </a:p>
          <a:p>
            <a:pPr lvl="1"/>
            <a:r>
              <a:rPr lang="en-US" sz="3200" dirty="0"/>
              <a:t>Treasury Department licensed and inspected biologics manufacturers, and regulated production and labeling of biologics.</a:t>
            </a:r>
          </a:p>
          <a:p>
            <a:pPr lvl="1"/>
            <a:r>
              <a:rPr lang="en-US" sz="3200" dirty="0"/>
              <a:t>National Sanitary Board (the Surgeon-Generals of the Army, Navy and Marine-Hospital Service)  promulgated regulations.</a:t>
            </a:r>
          </a:p>
        </p:txBody>
      </p:sp>
    </p:spTree>
    <p:custDataLst>
      <p:tags r:id="rId1"/>
    </p:custDataLst>
    <p:extLst>
      <p:ext uri="{BB962C8B-B14F-4D97-AF65-F5344CB8AC3E}">
        <p14:creationId xmlns:p14="http://schemas.microsoft.com/office/powerpoint/2010/main" val="471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 calcmode="lin" valueType="num">
                                      <p:cBhvr additive="base">
                                        <p:cTn id="7" dur="500" fill="hold"/>
                                        <p:tgtEl>
                                          <p:spTgt spid="7680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1861"/>
            <a:ext cx="8686800" cy="1325563"/>
          </a:xfrm>
        </p:spPr>
        <p:txBody>
          <a:bodyPr>
            <a:normAutofit fontScale="90000"/>
          </a:bodyPr>
          <a:lstStyle/>
          <a:p>
            <a:pPr algn="ctr"/>
            <a:r>
              <a:rPr lang="en-US" sz="4400" u="sng" dirty="0">
                <a:solidFill>
                  <a:prstClr val="black"/>
                </a:solidFill>
                <a:latin typeface="Times New Roman" panose="02020603050405020304" pitchFamily="18" charset="0"/>
                <a:cs typeface="Times New Roman" panose="02020603050405020304" pitchFamily="18" charset="0"/>
              </a:rPr>
              <a:t>Federal Pharmacy Law </a:t>
            </a:r>
            <a:r>
              <a:rPr lang="en-US" sz="4400" u="sng" dirty="0" smtClean="0">
                <a:solidFill>
                  <a:prstClr val="black"/>
                </a:solidFill>
                <a:latin typeface="Times New Roman" panose="02020603050405020304" pitchFamily="18" charset="0"/>
                <a:cs typeface="Times New Roman" panose="02020603050405020304" pitchFamily="18" charset="0"/>
              </a:rPr>
              <a:t>Development</a:t>
            </a:r>
            <a:r>
              <a:rPr lang="en-US" sz="4400" dirty="0" smtClean="0">
                <a:solidFill>
                  <a:prstClr val="black"/>
                </a:solidFill>
                <a:latin typeface="Times New Roman" panose="02020603050405020304" pitchFamily="18" charset="0"/>
                <a:cs typeface="Times New Roman" panose="02020603050405020304" pitchFamily="18" charset="0"/>
              </a:rPr>
              <a:t/>
            </a:r>
            <a:br>
              <a:rPr lang="en-US" sz="4400" dirty="0" smtClean="0">
                <a:solidFill>
                  <a:prstClr val="black"/>
                </a:solidFill>
                <a:latin typeface="Times New Roman" panose="02020603050405020304" pitchFamily="18" charset="0"/>
                <a:cs typeface="Times New Roman" panose="02020603050405020304" pitchFamily="18" charset="0"/>
              </a:rPr>
            </a:br>
            <a:r>
              <a:rPr lang="en-US" sz="4400" dirty="0" smtClean="0">
                <a:solidFill>
                  <a:prstClr val="black"/>
                </a:solidFill>
                <a:latin typeface="Times New Roman" panose="02020603050405020304" pitchFamily="18" charset="0"/>
                <a:cs typeface="Times New Roman" panose="02020603050405020304" pitchFamily="18" charset="0"/>
              </a:rPr>
              <a:t>Muckraking Journalism – Early 20</a:t>
            </a:r>
            <a:r>
              <a:rPr lang="en-US" sz="4400" baseline="30000" dirty="0" smtClean="0">
                <a:solidFill>
                  <a:prstClr val="black"/>
                </a:solidFill>
                <a:latin typeface="Times New Roman" panose="02020603050405020304" pitchFamily="18" charset="0"/>
                <a:cs typeface="Times New Roman" panose="02020603050405020304" pitchFamily="18" charset="0"/>
              </a:rPr>
              <a:t>th</a:t>
            </a:r>
            <a:r>
              <a:rPr lang="en-US" sz="4400" dirty="0" smtClean="0">
                <a:solidFill>
                  <a:prstClr val="black"/>
                </a:solidFill>
                <a:latin typeface="Times New Roman" panose="02020603050405020304" pitchFamily="18" charset="0"/>
                <a:cs typeface="Times New Roman" panose="02020603050405020304" pitchFamily="18" charset="0"/>
              </a:rPr>
              <a:t> Century</a:t>
            </a:r>
            <a:endParaRPr lang="en-US" dirty="0"/>
          </a:p>
        </p:txBody>
      </p:sp>
      <p:pic>
        <p:nvPicPr>
          <p:cNvPr id="4" name="Content Placeholder 3"/>
          <p:cNvPicPr>
            <a:picLocks noGrp="1" noChangeAspect="1"/>
          </p:cNvPicPr>
          <p:nvPr>
            <p:ph idx="1"/>
          </p:nvPr>
        </p:nvPicPr>
        <p:blipFill>
          <a:blip r:embed="rId3"/>
          <a:stretch>
            <a:fillRect/>
          </a:stretch>
        </p:blipFill>
        <p:spPr>
          <a:xfrm>
            <a:off x="5829300" y="1457424"/>
            <a:ext cx="3314700" cy="4752975"/>
          </a:xfrm>
          <a:prstGeom prst="rect">
            <a:avLst/>
          </a:prstGeom>
        </p:spPr>
      </p:pic>
      <p:pic>
        <p:nvPicPr>
          <p:cNvPr id="5" name="Picture 4"/>
          <p:cNvPicPr>
            <a:picLocks noChangeAspect="1"/>
          </p:cNvPicPr>
          <p:nvPr/>
        </p:nvPicPr>
        <p:blipFill>
          <a:blip r:embed="rId4"/>
          <a:stretch>
            <a:fillRect/>
          </a:stretch>
        </p:blipFill>
        <p:spPr>
          <a:xfrm>
            <a:off x="2838828" y="2129270"/>
            <a:ext cx="3203864" cy="4752975"/>
          </a:xfrm>
          <a:prstGeom prst="rect">
            <a:avLst/>
          </a:prstGeom>
        </p:spPr>
      </p:pic>
      <p:pic>
        <p:nvPicPr>
          <p:cNvPr id="6" name="Picture 5"/>
          <p:cNvPicPr>
            <a:picLocks noChangeAspect="1"/>
          </p:cNvPicPr>
          <p:nvPr/>
        </p:nvPicPr>
        <p:blipFill>
          <a:blip r:embed="rId5"/>
          <a:stretch>
            <a:fillRect/>
          </a:stretch>
        </p:blipFill>
        <p:spPr>
          <a:xfrm>
            <a:off x="0" y="1371600"/>
            <a:ext cx="3052220" cy="4384098"/>
          </a:xfrm>
          <a:prstGeom prst="rect">
            <a:avLst/>
          </a:prstGeom>
        </p:spPr>
      </p:pic>
    </p:spTree>
    <p:extLst>
      <p:ext uri="{BB962C8B-B14F-4D97-AF65-F5344CB8AC3E}">
        <p14:creationId xmlns:p14="http://schemas.microsoft.com/office/powerpoint/2010/main" val="272262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6927"/>
            <a:ext cx="8534400" cy="9144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7827" name="Rectangle 3"/>
          <p:cNvSpPr>
            <a:spLocks noGrp="1" noChangeArrowheads="1"/>
          </p:cNvSpPr>
          <p:nvPr>
            <p:ph type="body" idx="1"/>
          </p:nvPr>
        </p:nvSpPr>
        <p:spPr>
          <a:xfrm>
            <a:off x="304800" y="914400"/>
            <a:ext cx="8534400" cy="5715000"/>
          </a:xfrm>
        </p:spPr>
        <p:txBody>
          <a:bodyPr>
            <a:normAutofit lnSpcReduction="10000"/>
          </a:bodyPr>
          <a:lstStyle/>
          <a:p>
            <a:pPr>
              <a:lnSpc>
                <a:spcPct val="90000"/>
              </a:lnSpc>
            </a:pPr>
            <a:r>
              <a:rPr lang="en-US" sz="2600" dirty="0" smtClean="0"/>
              <a:t>Precipitating Events:</a:t>
            </a:r>
          </a:p>
          <a:p>
            <a:pPr lvl="1">
              <a:lnSpc>
                <a:spcPct val="90000"/>
              </a:lnSpc>
            </a:pPr>
            <a:r>
              <a:rPr lang="en-US" sz="2600" dirty="0"/>
              <a:t>Muckraking journalism: Upton Sinclair’s The Jungle (meat packers) and Samuel Hopkins Adams’ Great American Fraud (patent medicines)</a:t>
            </a:r>
          </a:p>
          <a:p>
            <a:pPr lvl="1">
              <a:lnSpc>
                <a:spcPct val="90000"/>
              </a:lnSpc>
            </a:pPr>
            <a:r>
              <a:rPr lang="en-US" sz="2600" dirty="0" smtClean="0"/>
              <a:t>Harvey </a:t>
            </a:r>
            <a:r>
              <a:rPr lang="en-US" sz="2600" dirty="0"/>
              <a:t>Wiley’s advocacy (worked in Agriculture Dept.’s Bureau of Chemistry)</a:t>
            </a:r>
          </a:p>
          <a:p>
            <a:pPr>
              <a:lnSpc>
                <a:spcPct val="90000"/>
              </a:lnSpc>
            </a:pPr>
            <a:r>
              <a:rPr lang="en-US" sz="2600" dirty="0" smtClean="0"/>
              <a:t>Pure </a:t>
            </a:r>
            <a:r>
              <a:rPr lang="en-US" sz="2600" dirty="0"/>
              <a:t>Food and Drug Act of 1906:</a:t>
            </a:r>
          </a:p>
          <a:p>
            <a:pPr lvl="1">
              <a:lnSpc>
                <a:spcPct val="90000"/>
              </a:lnSpc>
            </a:pPr>
            <a:r>
              <a:rPr lang="en-US" sz="2600" dirty="0"/>
              <a:t>Defined “drug,” and regulated the adulteration or misbranding of drugs.</a:t>
            </a:r>
          </a:p>
          <a:p>
            <a:pPr lvl="1">
              <a:lnSpc>
                <a:spcPct val="90000"/>
              </a:lnSpc>
            </a:pPr>
            <a:r>
              <a:rPr lang="en-US" sz="2600" dirty="0"/>
              <a:t>Regulations promulgated jointly by the Treasury, Agriculture, and Commerce &amp; Labor </a:t>
            </a:r>
            <a:r>
              <a:rPr lang="en-US" sz="2600" dirty="0" smtClean="0"/>
              <a:t>Departments</a:t>
            </a:r>
            <a:r>
              <a:rPr lang="en-US" sz="2600" dirty="0"/>
              <a:t>; </a:t>
            </a:r>
            <a:r>
              <a:rPr lang="en-US" sz="2600" dirty="0" smtClean="0"/>
              <a:t> </a:t>
            </a:r>
            <a:r>
              <a:rPr lang="en-US" sz="2600" dirty="0"/>
              <a:t>Bureau of Chemistry (in Ag. Dept.) performed any necessary tests.</a:t>
            </a:r>
          </a:p>
          <a:p>
            <a:pPr lvl="1">
              <a:lnSpc>
                <a:spcPct val="90000"/>
              </a:lnSpc>
            </a:pPr>
            <a:r>
              <a:rPr lang="en-US" sz="2600" dirty="0"/>
              <a:t>Established U.S. Pharmacopoeia and National Formulary as drug standards.</a:t>
            </a:r>
          </a:p>
        </p:txBody>
      </p:sp>
    </p:spTree>
    <p:custDataLst>
      <p:tags r:id="rId1"/>
    </p:custDataLst>
    <p:extLst>
      <p:ext uri="{BB962C8B-B14F-4D97-AF65-F5344CB8AC3E}">
        <p14:creationId xmlns:p14="http://schemas.microsoft.com/office/powerpoint/2010/main" val="23865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 calcmode="lin" valueType="num">
                                      <p:cBhvr additive="base">
                                        <p:cTn id="7"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76200"/>
            <a:ext cx="85344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8851" name="Rectangle 3"/>
          <p:cNvSpPr>
            <a:spLocks noGrp="1" noChangeArrowheads="1"/>
          </p:cNvSpPr>
          <p:nvPr>
            <p:ph type="body" idx="1"/>
          </p:nvPr>
        </p:nvSpPr>
        <p:spPr>
          <a:xfrm>
            <a:off x="304800" y="1143000"/>
            <a:ext cx="8534400" cy="5715000"/>
          </a:xfrm>
        </p:spPr>
        <p:txBody>
          <a:bodyPr>
            <a:normAutofit/>
          </a:bodyPr>
          <a:lstStyle/>
          <a:p>
            <a:r>
              <a:rPr lang="en-US" sz="2800" dirty="0" smtClean="0"/>
              <a:t>Precipitating Events:</a:t>
            </a:r>
          </a:p>
          <a:p>
            <a:pPr lvl="1"/>
            <a:r>
              <a:rPr lang="en-US" sz="2800" dirty="0"/>
              <a:t>Realization of the extent of addiction to opiates and other narcotics among the general public through prescription and patent remedies.</a:t>
            </a:r>
          </a:p>
          <a:p>
            <a:pPr lvl="1"/>
            <a:r>
              <a:rPr lang="en-US" sz="2800" dirty="0" smtClean="0"/>
              <a:t>International </a:t>
            </a:r>
            <a:r>
              <a:rPr lang="en-US" sz="2800" dirty="0"/>
              <a:t>Treaty concerning addictive substances at the Hague in 1912, to which the U.S. was a signatory.</a:t>
            </a:r>
          </a:p>
          <a:p>
            <a:r>
              <a:rPr lang="en-US" sz="2800" dirty="0" smtClean="0"/>
              <a:t>Harrison </a:t>
            </a:r>
            <a:r>
              <a:rPr lang="en-US" sz="2800" dirty="0"/>
              <a:t>Anti-Narcotic Act of 1914:</a:t>
            </a:r>
          </a:p>
          <a:p>
            <a:pPr lvl="1"/>
            <a:r>
              <a:rPr lang="en-US" sz="2800" dirty="0"/>
              <a:t>Established control over the manufacture, distribution and dispensing of certain addictive substances (e.g., opium, morphine and cocaine) in high concentrations, primarily through taxation and required labeling.</a:t>
            </a:r>
          </a:p>
        </p:txBody>
      </p:sp>
    </p:spTree>
    <p:custDataLst>
      <p:tags r:id="rId1"/>
    </p:custDataLst>
    <p:extLst>
      <p:ext uri="{BB962C8B-B14F-4D97-AF65-F5344CB8AC3E}">
        <p14:creationId xmlns:p14="http://schemas.microsoft.com/office/powerpoint/2010/main" val="43511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additive="base">
                                        <p:cTn id="7"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1">
                                            <p:txEl>
                                              <p:pRg st="2" end="2"/>
                                            </p:txEl>
                                          </p:spTgt>
                                        </p:tgtEl>
                                        <p:attrNameLst>
                                          <p:attrName>style.visibility</p:attrName>
                                        </p:attrNameLst>
                                      </p:cBhvr>
                                      <p:to>
                                        <p:strVal val="visible"/>
                                      </p:to>
                                    </p:set>
                                    <p:anim calcmode="lin" valueType="num">
                                      <p:cBhvr additive="base">
                                        <p:cTn id="13"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5638800" y="3176588"/>
            <a:ext cx="3415392" cy="3586162"/>
          </a:xfrm>
          <a:prstGeom prst="rect">
            <a:avLst/>
          </a:prstGeom>
        </p:spPr>
      </p:pic>
      <p:sp>
        <p:nvSpPr>
          <p:cNvPr id="4" name="Rectangle 2"/>
          <p:cNvSpPr>
            <a:spLocks noGrp="1" noChangeArrowheads="1"/>
          </p:cNvSpPr>
          <p:nvPr>
            <p:ph type="title"/>
          </p:nvPr>
        </p:nvSpPr>
        <p:spPr>
          <a:xfrm>
            <a:off x="304800" y="76200"/>
            <a:ext cx="8534400" cy="762000"/>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pic>
        <p:nvPicPr>
          <p:cNvPr id="7" name="Picture 6"/>
          <p:cNvPicPr>
            <a:picLocks noChangeAspect="1"/>
          </p:cNvPicPr>
          <p:nvPr/>
        </p:nvPicPr>
        <p:blipFill>
          <a:blip r:embed="rId4"/>
          <a:stretch>
            <a:fillRect/>
          </a:stretch>
        </p:blipFill>
        <p:spPr>
          <a:xfrm>
            <a:off x="152400" y="838200"/>
            <a:ext cx="2619375" cy="5962650"/>
          </a:xfrm>
          <a:prstGeom prst="rect">
            <a:avLst/>
          </a:prstGeom>
        </p:spPr>
      </p:pic>
      <p:pic>
        <p:nvPicPr>
          <p:cNvPr id="8" name="Picture 7"/>
          <p:cNvPicPr>
            <a:picLocks noChangeAspect="1"/>
          </p:cNvPicPr>
          <p:nvPr/>
        </p:nvPicPr>
        <p:blipFill>
          <a:blip r:embed="rId5"/>
          <a:stretch>
            <a:fillRect/>
          </a:stretch>
        </p:blipFill>
        <p:spPr>
          <a:xfrm>
            <a:off x="2771775" y="1497158"/>
            <a:ext cx="3105150" cy="1676400"/>
          </a:xfrm>
          <a:prstGeom prst="rect">
            <a:avLst/>
          </a:prstGeom>
        </p:spPr>
      </p:pic>
    </p:spTree>
    <p:extLst>
      <p:ext uri="{BB962C8B-B14F-4D97-AF65-F5344CB8AC3E}">
        <p14:creationId xmlns:p14="http://schemas.microsoft.com/office/powerpoint/2010/main" val="270049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76200"/>
            <a:ext cx="8534400" cy="685800"/>
          </a:xfrm>
        </p:spPr>
        <p:txBody>
          <a:bodyPr>
            <a:no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7171" name="Rectangle 3"/>
          <p:cNvSpPr>
            <a:spLocks noGrp="1" noChangeArrowheads="1"/>
          </p:cNvSpPr>
          <p:nvPr>
            <p:ph type="body" idx="1"/>
          </p:nvPr>
        </p:nvSpPr>
        <p:spPr>
          <a:xfrm>
            <a:off x="304800" y="914400"/>
            <a:ext cx="8534400" cy="5943600"/>
          </a:xfrm>
        </p:spPr>
        <p:txBody>
          <a:bodyPr>
            <a:normAutofit/>
          </a:bodyPr>
          <a:lstStyle/>
          <a:p>
            <a:r>
              <a:rPr lang="en-US" sz="2800" dirty="0" smtClean="0"/>
              <a:t>Precipitating Events:</a:t>
            </a:r>
          </a:p>
          <a:p>
            <a:pPr lvl="1"/>
            <a:r>
              <a:rPr lang="en-US" sz="2800" dirty="0"/>
              <a:t>Many had advocated for new law for years due to ineffectiveness of 1906 law – could only prosecute fraudulent, not misleading labelling, due to 1911 US Supreme Court decision</a:t>
            </a:r>
          </a:p>
          <a:p>
            <a:pPr lvl="1"/>
            <a:r>
              <a:rPr lang="en-US" sz="2800" dirty="0" smtClean="0"/>
              <a:t>Sulfanilamide </a:t>
            </a:r>
            <a:r>
              <a:rPr lang="en-US" sz="2800" dirty="0"/>
              <a:t>Elixir (Massengill) tragedy of 1937 – used diethylene glycol as solvent; 107 deaths plus suicide death of creator</a:t>
            </a:r>
          </a:p>
          <a:p>
            <a:r>
              <a:rPr lang="en-US" sz="2800" dirty="0" smtClean="0"/>
              <a:t>Food</a:t>
            </a:r>
            <a:r>
              <a:rPr lang="en-US" sz="2800" dirty="0"/>
              <a:t>, Drug and Cosmetic Act of 1938:</a:t>
            </a:r>
          </a:p>
          <a:p>
            <a:pPr lvl="1"/>
            <a:r>
              <a:rPr lang="en-US" sz="2800" dirty="0"/>
              <a:t>Definition of “drug” expanded</a:t>
            </a:r>
          </a:p>
          <a:p>
            <a:pPr lvl="2"/>
            <a:r>
              <a:rPr lang="en-US" sz="2800" dirty="0"/>
              <a:t>to include affecting body structures even in the absence of disease (prevention); and	</a:t>
            </a:r>
          </a:p>
          <a:p>
            <a:pPr lvl="2"/>
            <a:r>
              <a:rPr lang="en-US" sz="2800" dirty="0"/>
              <a:t>by addition of the Homeopathic Pharmacopoeia of the U.S. as a drug standard.</a:t>
            </a:r>
          </a:p>
          <a:p>
            <a:pPr lvl="1"/>
            <a:endParaRPr lang="en-US" sz="2800" dirty="0"/>
          </a:p>
        </p:txBody>
      </p:sp>
    </p:spTree>
    <p:custDataLst>
      <p:tags r:id="rId1"/>
    </p:custDataLst>
    <p:extLst>
      <p:ext uri="{BB962C8B-B14F-4D97-AF65-F5344CB8AC3E}">
        <p14:creationId xmlns:p14="http://schemas.microsoft.com/office/powerpoint/2010/main" val="15810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131861"/>
            <a:ext cx="8763000" cy="10111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8195" name="Rectangle 3"/>
          <p:cNvSpPr>
            <a:spLocks noGrp="1" noChangeArrowheads="1"/>
          </p:cNvSpPr>
          <p:nvPr>
            <p:ph type="body" idx="1"/>
          </p:nvPr>
        </p:nvSpPr>
        <p:spPr>
          <a:xfrm>
            <a:off x="228601" y="1219201"/>
            <a:ext cx="8763000" cy="5470850"/>
          </a:xfrm>
        </p:spPr>
        <p:txBody>
          <a:bodyPr>
            <a:noAutofit/>
          </a:bodyPr>
          <a:lstStyle/>
          <a:p>
            <a:pPr marL="0" indent="0">
              <a:buNone/>
            </a:pPr>
            <a:r>
              <a:rPr lang="en-US" sz="3600" dirty="0"/>
              <a:t>Food, Drug and Cosmetic Act of 1938 (continued):</a:t>
            </a:r>
          </a:p>
          <a:p>
            <a:pPr lvl="1">
              <a:buClr>
                <a:srgbClr val="578963"/>
              </a:buClr>
            </a:pPr>
            <a:r>
              <a:rPr lang="en-US" sz="3600" dirty="0">
                <a:solidFill>
                  <a:srgbClr val="333333"/>
                </a:solidFill>
              </a:rPr>
              <a:t>Drug labeling requirements became more strict</a:t>
            </a:r>
          </a:p>
          <a:p>
            <a:pPr lvl="1"/>
            <a:r>
              <a:rPr lang="en-US" sz="3600" dirty="0" smtClean="0"/>
              <a:t>A </a:t>
            </a:r>
            <a:r>
              <a:rPr lang="en-US" sz="3600" dirty="0"/>
              <a:t>drug could not be sold unless an application for approval was on file with the FDA.</a:t>
            </a:r>
          </a:p>
          <a:p>
            <a:pPr lvl="1"/>
            <a:r>
              <a:rPr lang="en-US" sz="3600" dirty="0"/>
              <a:t>The newly created Food and Drug Administration (FDA) was given general administrative powers.</a:t>
            </a:r>
          </a:p>
        </p:txBody>
      </p:sp>
    </p:spTree>
    <p:custDataLst>
      <p:tags r:id="rId1"/>
    </p:custDataLst>
    <p:extLst>
      <p:ext uri="{BB962C8B-B14F-4D97-AF65-F5344CB8AC3E}">
        <p14:creationId xmlns:p14="http://schemas.microsoft.com/office/powerpoint/2010/main" val="1971179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131861"/>
            <a:ext cx="8062816"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5299" name="Rectangle 3"/>
          <p:cNvSpPr>
            <a:spLocks noGrp="1" noChangeArrowheads="1"/>
          </p:cNvSpPr>
          <p:nvPr>
            <p:ph type="body" idx="1"/>
          </p:nvPr>
        </p:nvSpPr>
        <p:spPr>
          <a:xfrm>
            <a:off x="457201" y="1530221"/>
            <a:ext cx="8062816" cy="5159829"/>
          </a:xfrm>
        </p:spPr>
        <p:txBody>
          <a:bodyPr>
            <a:normAutofit/>
          </a:bodyPr>
          <a:lstStyle/>
          <a:p>
            <a:r>
              <a:rPr lang="en-US" sz="4000" dirty="0" smtClean="0"/>
              <a:t>Initially, in early 1800s, the few attempts at “regulation” of profession were typically limited to local level laws</a:t>
            </a:r>
          </a:p>
          <a:p>
            <a:r>
              <a:rPr lang="en-US" sz="4000" dirty="0" smtClean="0"/>
              <a:t>As slowly moved toward state level regulation, early </a:t>
            </a:r>
            <a:r>
              <a:rPr lang="en-US" sz="4000" dirty="0"/>
              <a:t>attempts often were developed in combination with medical practice laws.</a:t>
            </a:r>
          </a:p>
        </p:txBody>
      </p:sp>
    </p:spTree>
    <p:custDataLst>
      <p:tags r:id="rId1"/>
    </p:custDataLst>
    <p:extLst>
      <p:ext uri="{BB962C8B-B14F-4D97-AF65-F5344CB8AC3E}">
        <p14:creationId xmlns:p14="http://schemas.microsoft.com/office/powerpoint/2010/main" val="2990249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457200"/>
            <a:ext cx="8610600" cy="685800"/>
          </a:xfrm>
        </p:spPr>
        <p:txBody>
          <a:bodyPr>
            <a:no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9219" name="Rectangle 3"/>
          <p:cNvSpPr>
            <a:spLocks noGrp="1" noChangeArrowheads="1"/>
          </p:cNvSpPr>
          <p:nvPr>
            <p:ph type="body" idx="1"/>
          </p:nvPr>
        </p:nvSpPr>
        <p:spPr>
          <a:xfrm>
            <a:off x="304800" y="1295400"/>
            <a:ext cx="8610600" cy="5562600"/>
          </a:xfrm>
        </p:spPr>
        <p:txBody>
          <a:bodyPr>
            <a:normAutofit/>
          </a:bodyPr>
          <a:lstStyle/>
          <a:p>
            <a:r>
              <a:rPr lang="en-US" sz="3200" dirty="0" smtClean="0"/>
              <a:t>Precipitating Events:</a:t>
            </a:r>
          </a:p>
          <a:p>
            <a:pPr lvl="1"/>
            <a:r>
              <a:rPr lang="en-US" sz="3200" dirty="0" smtClean="0"/>
              <a:t>No </a:t>
            </a:r>
            <a:r>
              <a:rPr lang="en-US" sz="3200" dirty="0"/>
              <a:t>standard as to what required a prescription.  Previously, decision was left to individual manufacturer to make.</a:t>
            </a:r>
          </a:p>
          <a:p>
            <a:r>
              <a:rPr lang="en-US" sz="3200" dirty="0" smtClean="0"/>
              <a:t>Durham-Humphrey </a:t>
            </a:r>
            <a:r>
              <a:rPr lang="en-US" sz="3200" dirty="0"/>
              <a:t>Amendment or Prescription Drug Amendment of 1951:</a:t>
            </a:r>
          </a:p>
          <a:p>
            <a:pPr lvl="1"/>
            <a:r>
              <a:rPr lang="en-US" sz="3200" dirty="0"/>
              <a:t>Established two classes of drugs - prescription and over-the-counter</a:t>
            </a:r>
          </a:p>
          <a:p>
            <a:pPr lvl="1"/>
            <a:r>
              <a:rPr lang="en-US" sz="3200" dirty="0"/>
              <a:t>Established label and labeling requirements unique to prescription drugs (exempted from “adequate directions for use” requirement)</a:t>
            </a:r>
          </a:p>
        </p:txBody>
      </p:sp>
    </p:spTree>
    <p:custDataLst>
      <p:tags r:id="rId1"/>
    </p:custDataLst>
    <p:extLst>
      <p:ext uri="{BB962C8B-B14F-4D97-AF65-F5344CB8AC3E}">
        <p14:creationId xmlns:p14="http://schemas.microsoft.com/office/powerpoint/2010/main" val="312903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131861"/>
            <a:ext cx="8763000" cy="10873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10243" name="Rectangle 3"/>
          <p:cNvSpPr>
            <a:spLocks noGrp="1" noChangeArrowheads="1"/>
          </p:cNvSpPr>
          <p:nvPr>
            <p:ph type="body" idx="1"/>
          </p:nvPr>
        </p:nvSpPr>
        <p:spPr>
          <a:xfrm>
            <a:off x="228600" y="1219200"/>
            <a:ext cx="8763000" cy="5562600"/>
          </a:xfrm>
        </p:spPr>
        <p:txBody>
          <a:bodyPr>
            <a:noAutofit/>
          </a:bodyPr>
          <a:lstStyle/>
          <a:p>
            <a:r>
              <a:rPr lang="en-US" sz="3200" dirty="0" smtClean="0"/>
              <a:t>Precipitating Events:</a:t>
            </a:r>
          </a:p>
          <a:p>
            <a:pPr lvl="1"/>
            <a:r>
              <a:rPr lang="en-US" sz="3200" dirty="0"/>
              <a:t>- Use of thalidomide in pregnant women for morning sickness from 1957 to 1962 (Europe) </a:t>
            </a:r>
            <a:r>
              <a:rPr lang="en-US" sz="3200" dirty="0" smtClean="0"/>
              <a:t>–teratogenic </a:t>
            </a:r>
            <a:r>
              <a:rPr lang="en-US" sz="3200" dirty="0"/>
              <a:t>effects: death and phocomelia </a:t>
            </a:r>
            <a:r>
              <a:rPr lang="en-US" sz="3200" dirty="0" smtClean="0"/>
              <a:t>(estimated 10–20,000 </a:t>
            </a:r>
            <a:r>
              <a:rPr lang="en-US" sz="3200" dirty="0"/>
              <a:t>cases worldwide</a:t>
            </a:r>
            <a:r>
              <a:rPr lang="en-US" sz="3200" dirty="0" smtClean="0"/>
              <a:t>)</a:t>
            </a:r>
          </a:p>
          <a:p>
            <a:r>
              <a:rPr lang="en-US" sz="3200" dirty="0" smtClean="0"/>
              <a:t>Drug </a:t>
            </a:r>
            <a:r>
              <a:rPr lang="en-US" sz="3200" dirty="0"/>
              <a:t>Efficacy Amendment of 1962 (or Kefauver-Harris Amendment):</a:t>
            </a:r>
          </a:p>
          <a:p>
            <a:pPr lvl="1"/>
            <a:r>
              <a:rPr lang="en-US" sz="3200" dirty="0"/>
              <a:t> Established Good Manufacturing Practices (“GMPs”) </a:t>
            </a:r>
          </a:p>
          <a:p>
            <a:pPr lvl="1"/>
            <a:r>
              <a:rPr lang="en-US" sz="3200" dirty="0"/>
              <a:t>Transferred regulation of prescription drug advertising from the Federal Trade Commission (“FTC”) to the FDA</a:t>
            </a:r>
          </a:p>
        </p:txBody>
      </p:sp>
    </p:spTree>
    <p:custDataLst>
      <p:tags r:id="rId1"/>
    </p:custDataLst>
    <p:extLst>
      <p:ext uri="{BB962C8B-B14F-4D97-AF65-F5344CB8AC3E}">
        <p14:creationId xmlns:p14="http://schemas.microsoft.com/office/powerpoint/2010/main" val="26549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par>
                                <p:cTn id="9" presetID="2" presetClass="entr" presetSubtype="2"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 calcmode="lin" valueType="num">
                                      <p:cBhvr additive="base">
                                        <p:cTn id="11"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ARBRAKE.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ARBRAKE.WAV"/>
                                        </p:tgtEl>
                                      </p:cMediaNode>
                                    </p:audio>
                                  </p:subTnLst>
                                </p:cTn>
                              </p:par>
                              <p:par>
                                <p:cTn id="19" presetID="2" presetClass="entr" presetSubtype="2" fill="hold" grpId="0"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ARBRAKE.WAV"/>
                                        </p:tgtEl>
                                      </p:cMediaNode>
                                    </p:audio>
                                  </p:subTnLst>
                                </p:cTn>
                              </p:par>
                              <p:par>
                                <p:cTn id="23" presetID="2" presetClass="entr" presetSubtype="2" fill="hold" grpId="0" nodeType="with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anim calcmode="lin" valueType="num">
                                      <p:cBhvr additive="base">
                                        <p:cTn id="25"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131861"/>
            <a:ext cx="8610600" cy="1011139"/>
          </a:xfrm>
        </p:spPr>
        <p:txBody>
          <a:bodyPr>
            <a:normAutofit/>
          </a:bodyPr>
          <a:lstStyle/>
          <a:p>
            <a:r>
              <a:rPr lang="en-US" sz="4400" dirty="0">
                <a:latin typeface="Times New Roman" panose="02020603050405020304" pitchFamily="18" charset="0"/>
                <a:cs typeface="Times New Roman" panose="02020603050405020304" pitchFamily="18" charset="0"/>
              </a:rPr>
              <a:t>Federal Pharmacy Law Development</a:t>
            </a:r>
          </a:p>
        </p:txBody>
      </p:sp>
      <p:sp>
        <p:nvSpPr>
          <p:cNvPr id="11267" name="Rectangle 3"/>
          <p:cNvSpPr>
            <a:spLocks noGrp="1" noChangeArrowheads="1"/>
          </p:cNvSpPr>
          <p:nvPr>
            <p:ph type="body" idx="1"/>
          </p:nvPr>
        </p:nvSpPr>
        <p:spPr>
          <a:xfrm>
            <a:off x="304800" y="1219201"/>
            <a:ext cx="8610600" cy="5470850"/>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Drug Efficacy Amendment of 1962 (continued): </a:t>
            </a:r>
          </a:p>
          <a:p>
            <a:pPr lvl="1"/>
            <a:r>
              <a:rPr lang="en-US" sz="4000" dirty="0"/>
              <a:t>Required </a:t>
            </a:r>
            <a:r>
              <a:rPr lang="en-US" sz="4000" b="1" u="sng" dirty="0"/>
              <a:t>informed consent</a:t>
            </a:r>
            <a:r>
              <a:rPr lang="en-US" sz="4000" dirty="0"/>
              <a:t> of all human research subjects.</a:t>
            </a:r>
          </a:p>
          <a:p>
            <a:pPr lvl="1"/>
            <a:r>
              <a:rPr lang="en-US" sz="4000" dirty="0"/>
              <a:t>Required reporting of adverse drug reactions by manufacturers to FDA.</a:t>
            </a:r>
          </a:p>
          <a:p>
            <a:pPr lvl="1"/>
            <a:r>
              <a:rPr lang="en-US" sz="4000" dirty="0"/>
              <a:t>New drug approval now required proof of </a:t>
            </a:r>
            <a:r>
              <a:rPr lang="en-US" sz="4000" b="1" u="sng" dirty="0"/>
              <a:t>efficacy</a:t>
            </a:r>
            <a:r>
              <a:rPr lang="en-US" sz="4000" dirty="0"/>
              <a:t> in addition to safety.</a:t>
            </a:r>
          </a:p>
        </p:txBody>
      </p:sp>
    </p:spTree>
    <p:custDataLst>
      <p:tags r:id="rId1"/>
    </p:custDataLst>
    <p:extLst>
      <p:ext uri="{BB962C8B-B14F-4D97-AF65-F5344CB8AC3E}">
        <p14:creationId xmlns:p14="http://schemas.microsoft.com/office/powerpoint/2010/main" val="2432261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pPr algn="ctr"/>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990600"/>
            <a:ext cx="8686800" cy="5867400"/>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Federal Comprehensive Drug Abuse Prevention and Control Act or Controlled Substances Act of 1970 </a:t>
            </a:r>
            <a:endParaRPr lang="en-US" sz="3600" dirty="0" smtClean="0">
              <a:latin typeface="Times New Roman" panose="02020603050405020304" pitchFamily="18" charset="0"/>
              <a:cs typeface="Times New Roman" panose="02020603050405020304" pitchFamily="18" charset="0"/>
            </a:endParaRPr>
          </a:p>
          <a:p>
            <a:pPr lvl="1"/>
            <a:r>
              <a:rPr lang="en-US" sz="3300" dirty="0" smtClean="0"/>
              <a:t>Established </a:t>
            </a:r>
            <a:r>
              <a:rPr lang="en-US" sz="3300" dirty="0" smtClean="0"/>
              <a:t>the Drug Enforcement Administration (DEA) from four different federal agencies, including BNDD (Bureau of Narcotics &amp; Dangerous Drugs).</a:t>
            </a:r>
          </a:p>
          <a:p>
            <a:pPr lvl="1"/>
            <a:r>
              <a:rPr lang="en-US" sz="3300" dirty="0" smtClean="0"/>
              <a:t>Created five controlled substance schedules, and prescription limitations for each class.</a:t>
            </a:r>
          </a:p>
          <a:p>
            <a:pPr lvl="1"/>
            <a:r>
              <a:rPr lang="en-US" sz="3300" dirty="0" smtClean="0"/>
              <a:t>Established criminal liability for illegal possession or trafficking in controlled substances. </a:t>
            </a:r>
            <a:endParaRPr lang="en-US" sz="3300" dirty="0"/>
          </a:p>
        </p:txBody>
      </p:sp>
    </p:spTree>
    <p:custDataLst>
      <p:tags r:id="rId1"/>
    </p:custDataLst>
    <p:extLst>
      <p:ext uri="{BB962C8B-B14F-4D97-AF65-F5344CB8AC3E}">
        <p14:creationId xmlns:p14="http://schemas.microsoft.com/office/powerpoint/2010/main" val="550498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0782"/>
            <a:ext cx="8305800" cy="1046018"/>
          </a:xfrm>
        </p:spPr>
        <p:txBody>
          <a:bodyPr>
            <a:normAutofit fontScale="90000"/>
          </a:bodyPr>
          <a:lstStyle/>
          <a:p>
            <a:pPr algn="ctr"/>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000" dirty="0">
              <a:latin typeface="Times New Roman" panose="02020603050405020304" pitchFamily="18" charset="0"/>
              <a:cs typeface="Times New Roman" panose="02020603050405020304" pitchFamily="18" charset="0"/>
            </a:endParaRPr>
          </a:p>
        </p:txBody>
      </p:sp>
      <p:sp>
        <p:nvSpPr>
          <p:cNvPr id="12291" name="Rectangle 3"/>
          <p:cNvSpPr>
            <a:spLocks noGrp="1" noChangeArrowheads="1"/>
          </p:cNvSpPr>
          <p:nvPr>
            <p:ph type="body" idx="1"/>
          </p:nvPr>
        </p:nvSpPr>
        <p:spPr>
          <a:xfrm>
            <a:off x="381000" y="1219200"/>
            <a:ext cx="8305800" cy="5715000"/>
          </a:xfrm>
        </p:spPr>
        <p:txBody>
          <a:bodyPr>
            <a:normAutofit/>
          </a:bodyPr>
          <a:lstStyle/>
          <a:p>
            <a:pPr marL="0" indent="0">
              <a:buNone/>
            </a:pPr>
            <a:r>
              <a:rPr lang="en-US" sz="3600" dirty="0">
                <a:solidFill>
                  <a:prstClr val="black"/>
                </a:solidFill>
                <a:latin typeface="Times New Roman" panose="02020603050405020304" pitchFamily="18" charset="0"/>
                <a:ea typeface="+mj-ea"/>
                <a:cs typeface="Times New Roman" panose="02020603050405020304" pitchFamily="18" charset="0"/>
              </a:rPr>
              <a:t>Poison Prevention Packaging Act of </a:t>
            </a:r>
            <a:r>
              <a:rPr lang="en-US" sz="3600" dirty="0" smtClean="0">
                <a:solidFill>
                  <a:prstClr val="black"/>
                </a:solidFill>
                <a:latin typeface="Times New Roman" panose="02020603050405020304" pitchFamily="18" charset="0"/>
                <a:ea typeface="+mj-ea"/>
                <a:cs typeface="Times New Roman" panose="02020603050405020304" pitchFamily="18" charset="0"/>
              </a:rPr>
              <a:t>1970</a:t>
            </a:r>
          </a:p>
          <a:p>
            <a:pPr lvl="1"/>
            <a:r>
              <a:rPr lang="en-US" sz="2900" dirty="0" smtClean="0"/>
              <a:t>Requires </a:t>
            </a:r>
            <a:r>
              <a:rPr lang="en-US" sz="2900" dirty="0"/>
              <a:t>child-resistant (= 80% of children &lt;5 y.o. cannot open but 90% of adults can), NOT child-proof, packaging for all drugs and cosmetics (and various other hazardous household substances) </a:t>
            </a:r>
            <a:r>
              <a:rPr lang="en-US" sz="2900" b="1" u="sng" dirty="0"/>
              <a:t>unless</a:t>
            </a:r>
            <a:r>
              <a:rPr lang="en-US" sz="2900" dirty="0"/>
              <a:t> the product is</a:t>
            </a:r>
            <a:r>
              <a:rPr lang="en-US" sz="2900" dirty="0" smtClean="0"/>
              <a:t>:</a:t>
            </a:r>
          </a:p>
          <a:p>
            <a:pPr lvl="2">
              <a:buClr>
                <a:srgbClr val="578963"/>
              </a:buClr>
            </a:pPr>
            <a:r>
              <a:rPr lang="en-US" sz="2900" dirty="0">
                <a:solidFill>
                  <a:srgbClr val="333333"/>
                </a:solidFill>
              </a:rPr>
              <a:t>on a list of excepted products;</a:t>
            </a:r>
          </a:p>
          <a:p>
            <a:pPr lvl="2">
              <a:buClr>
                <a:srgbClr val="578963"/>
              </a:buClr>
            </a:pPr>
            <a:r>
              <a:rPr lang="en-US" sz="2900" dirty="0">
                <a:solidFill>
                  <a:srgbClr val="333333"/>
                </a:solidFill>
              </a:rPr>
              <a:t>a one size OTC product for elderly or handicapped patients; or</a:t>
            </a:r>
          </a:p>
          <a:p>
            <a:pPr lvl="2">
              <a:buClr>
                <a:srgbClr val="578963"/>
              </a:buClr>
            </a:pPr>
            <a:r>
              <a:rPr lang="en-US" sz="2900" dirty="0">
                <a:solidFill>
                  <a:srgbClr val="333333"/>
                </a:solidFill>
              </a:rPr>
              <a:t>a prescription drug, and the prescriber or patient requests noncompliant packaging (it is recommended to obtain such requests in writing).</a:t>
            </a:r>
          </a:p>
          <a:p>
            <a:endParaRPr lang="en-US" dirty="0"/>
          </a:p>
        </p:txBody>
      </p:sp>
    </p:spTree>
    <p:custDataLst>
      <p:tags r:id="rId1"/>
    </p:custDataLst>
    <p:extLst>
      <p:ext uri="{BB962C8B-B14F-4D97-AF65-F5344CB8AC3E}">
        <p14:creationId xmlns:p14="http://schemas.microsoft.com/office/powerpoint/2010/main" val="3310309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131861"/>
            <a:ext cx="8534400" cy="934939"/>
          </a:xfrm>
        </p:spPr>
        <p:txBody>
          <a:bodyPr>
            <a:normAutofit/>
          </a:bodyPr>
          <a:lstStyle/>
          <a:p>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type="body" idx="1"/>
          </p:nvPr>
        </p:nvSpPr>
        <p:spPr>
          <a:xfrm>
            <a:off x="304801" y="1219199"/>
            <a:ext cx="8534400" cy="5470851"/>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Medical Device Amendment of 1976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700" dirty="0" smtClean="0"/>
              <a:t>FDA </a:t>
            </a:r>
            <a:r>
              <a:rPr lang="en-US" sz="3700" dirty="0"/>
              <a:t>has the responsibility of classifying all medical devices as:						Class I - general controls, ex.= sphygmomanometer;					Class II - specific performance standards, ex.= IV fluid pump				Class III - pre-market approval since are life-supporting or life-sustaining, ex.= heart pacemaker</a:t>
            </a:r>
          </a:p>
        </p:txBody>
      </p:sp>
    </p:spTree>
    <p:custDataLst>
      <p:tags r:id="rId1"/>
    </p:custDataLst>
    <p:extLst>
      <p:ext uri="{BB962C8B-B14F-4D97-AF65-F5344CB8AC3E}">
        <p14:creationId xmlns:p14="http://schemas.microsoft.com/office/powerpoint/2010/main" val="928597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131861"/>
            <a:ext cx="7924800" cy="1239739"/>
          </a:xfrm>
        </p:spPr>
        <p:txBody>
          <a:bodyPr>
            <a:normAutofit fontScale="90000"/>
          </a:bodyPr>
          <a:lstStyle/>
          <a:p>
            <a:r>
              <a:rPr lang="en-US" sz="4400" dirty="0">
                <a:solidFill>
                  <a:prstClr val="black"/>
                </a:solidFill>
                <a:latin typeface="Times New Roman" panose="02020603050405020304" pitchFamily="18" charset="0"/>
                <a:cs typeface="Times New Roman" panose="02020603050405020304" pitchFamily="18" charset="0"/>
              </a:rPr>
              <a:t>Federal Pharmacy Law </a:t>
            </a:r>
            <a:r>
              <a:rPr lang="en-US" sz="44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5363" name="Rectangle 3"/>
          <p:cNvSpPr>
            <a:spLocks noGrp="1" noChangeArrowheads="1"/>
          </p:cNvSpPr>
          <p:nvPr>
            <p:ph type="body" idx="1"/>
          </p:nvPr>
        </p:nvSpPr>
        <p:spPr>
          <a:xfrm>
            <a:off x="609601" y="1371600"/>
            <a:ext cx="7924800" cy="5486401"/>
          </a:xfrm>
        </p:spPr>
        <p:txBody>
          <a:bodyPr>
            <a:normAutofit fontScale="925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Medical Device Amendment of 1976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000" dirty="0" smtClean="0"/>
              <a:t>FDA </a:t>
            </a:r>
            <a:r>
              <a:rPr lang="en-US" sz="4000" dirty="0"/>
              <a:t>must establish standards of performance for all medical devices.</a:t>
            </a:r>
          </a:p>
          <a:p>
            <a:pPr lvl="1"/>
            <a:r>
              <a:rPr lang="en-US" sz="4000" dirty="0"/>
              <a:t>FDA must establish a system of premarket testing and review for Class III medical devices.</a:t>
            </a:r>
          </a:p>
          <a:p>
            <a:pPr lvl="1"/>
            <a:r>
              <a:rPr lang="en-US" sz="4000" dirty="0"/>
              <a:t>FDA must develop a system of post-market surveillance of medical devices.</a:t>
            </a:r>
          </a:p>
        </p:txBody>
      </p:sp>
    </p:spTree>
    <p:custDataLst>
      <p:tags r:id="rId1"/>
    </p:custDataLst>
    <p:extLst>
      <p:ext uri="{BB962C8B-B14F-4D97-AF65-F5344CB8AC3E}">
        <p14:creationId xmlns:p14="http://schemas.microsoft.com/office/powerpoint/2010/main" val="1898175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31861"/>
            <a:ext cx="8382000" cy="8587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6387" name="Rectangle 3"/>
          <p:cNvSpPr>
            <a:spLocks noGrp="1" noChangeArrowheads="1"/>
          </p:cNvSpPr>
          <p:nvPr>
            <p:ph type="body" idx="1"/>
          </p:nvPr>
        </p:nvSpPr>
        <p:spPr>
          <a:xfrm>
            <a:off x="152400" y="1066800"/>
            <a:ext cx="8839199" cy="5791199"/>
          </a:xfrm>
        </p:spPr>
        <p:txBody>
          <a:bodyPr>
            <a:no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Federal Anti-Tampering Act of 1982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600" dirty="0" smtClean="0"/>
              <a:t>Precipitating </a:t>
            </a:r>
            <a:r>
              <a:rPr lang="en-US" sz="3600" dirty="0" smtClean="0"/>
              <a:t>Event:</a:t>
            </a:r>
          </a:p>
          <a:p>
            <a:pPr lvl="2"/>
            <a:r>
              <a:rPr lang="en-US" sz="3600" dirty="0" smtClean="0"/>
              <a:t>Drug tampering of Tylenol cases that occurred in the Chicago area during 1982.  Seven deaths occurred due to lacing with potassium cyanide.</a:t>
            </a:r>
          </a:p>
          <a:p>
            <a:pPr lvl="1"/>
            <a:r>
              <a:rPr lang="en-US" sz="3600" dirty="0" smtClean="0"/>
              <a:t>Requires </a:t>
            </a:r>
            <a:r>
              <a:rPr lang="en-US" sz="3600" dirty="0"/>
              <a:t>certain (not all) OTC drugs, cosmetics and devices to be manufactured in tamper-resistant (not tamper-proof) packaging, or it will be considered misbranded and/or adulterated by the FDA.</a:t>
            </a:r>
          </a:p>
        </p:txBody>
      </p:sp>
    </p:spTree>
    <p:custDataLst>
      <p:tags r:id="rId1"/>
    </p:custDataLst>
    <p:extLst>
      <p:ext uri="{BB962C8B-B14F-4D97-AF65-F5344CB8AC3E}">
        <p14:creationId xmlns:p14="http://schemas.microsoft.com/office/powerpoint/2010/main" val="277524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additive="base">
                                        <p:cTn id="1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28600"/>
            <a:ext cx="8153400" cy="6858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type="body" idx="1"/>
          </p:nvPr>
        </p:nvSpPr>
        <p:spPr>
          <a:xfrm>
            <a:off x="457200" y="1295400"/>
            <a:ext cx="8153400" cy="5410200"/>
          </a:xfrm>
        </p:spPr>
        <p:txBody>
          <a:bodyPr>
            <a:normAutofit lnSpcReduction="10000"/>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Orphan Drug Act of 1983 </a:t>
            </a:r>
            <a:endParaRPr lang="en-US" sz="44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4000" dirty="0" smtClean="0"/>
              <a:t>Precipitating </a:t>
            </a:r>
            <a:r>
              <a:rPr lang="en-US" sz="4000" dirty="0" smtClean="0"/>
              <a:t>Events:</a:t>
            </a:r>
          </a:p>
          <a:p>
            <a:pPr lvl="2"/>
            <a:r>
              <a:rPr lang="en-US" sz="4000" dirty="0" smtClean="0"/>
              <a:t>Diseases </a:t>
            </a:r>
            <a:r>
              <a:rPr lang="en-US" sz="4000" dirty="0"/>
              <a:t>affecting small population numbers – the culminating disorder: AIDS</a:t>
            </a:r>
          </a:p>
          <a:p>
            <a:pPr lvl="1"/>
            <a:r>
              <a:rPr lang="en-US" sz="4000" dirty="0" smtClean="0"/>
              <a:t>Provides </a:t>
            </a:r>
            <a:r>
              <a:rPr lang="en-US" sz="4000" dirty="0"/>
              <a:t>tax and exclusive licensing incentives to manufacturers to develop and produce drugs intended for diseased populations of &lt; 200,000 people within the U.S.</a:t>
            </a:r>
          </a:p>
        </p:txBody>
      </p:sp>
    </p:spTree>
    <p:custDataLst>
      <p:tags r:id="rId1"/>
    </p:custDataLst>
    <p:extLst>
      <p:ext uri="{BB962C8B-B14F-4D97-AF65-F5344CB8AC3E}">
        <p14:creationId xmlns:p14="http://schemas.microsoft.com/office/powerpoint/2010/main" val="18244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additive="base">
                                        <p:cTn id="15"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534400" cy="12192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000" dirty="0">
              <a:latin typeface="Times New Roman" panose="02020603050405020304" pitchFamily="18" charset="0"/>
              <a:cs typeface="Times New Roman" panose="02020603050405020304" pitchFamily="18" charset="0"/>
            </a:endParaRPr>
          </a:p>
        </p:txBody>
      </p:sp>
      <p:sp>
        <p:nvSpPr>
          <p:cNvPr id="18435" name="Rectangle 3"/>
          <p:cNvSpPr>
            <a:spLocks noGrp="1" noChangeArrowheads="1"/>
          </p:cNvSpPr>
          <p:nvPr>
            <p:ph type="body" idx="1"/>
          </p:nvPr>
        </p:nvSpPr>
        <p:spPr>
          <a:xfrm>
            <a:off x="304800" y="1219200"/>
            <a:ext cx="8534400" cy="5638800"/>
          </a:xfrm>
        </p:spPr>
        <p:txBody>
          <a:bodyPr>
            <a:normAutofit fontScale="92500" lnSpcReduction="100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Drug Price Competition and Patent-Term Restoration Act (Waxman-Hatch Amendment of 1984</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Precipitating </a:t>
            </a:r>
            <a:r>
              <a:rPr lang="en-US" sz="3700" dirty="0" smtClean="0"/>
              <a:t>Event</a:t>
            </a:r>
            <a:r>
              <a:rPr lang="en-US" sz="3700" dirty="0"/>
              <a:t>: </a:t>
            </a:r>
            <a:endParaRPr lang="en-US" sz="3700" dirty="0" smtClean="0"/>
          </a:p>
          <a:p>
            <a:pPr lvl="2"/>
            <a:r>
              <a:rPr lang="en-US" sz="3400" dirty="0" smtClean="0"/>
              <a:t>FDA </a:t>
            </a:r>
            <a:r>
              <a:rPr lang="en-US" sz="3400" dirty="0"/>
              <a:t>had created a “side” method of approval without real authority</a:t>
            </a:r>
            <a:endParaRPr lang="en-US" sz="3400" dirty="0" smtClean="0"/>
          </a:p>
          <a:p>
            <a:pPr lvl="1"/>
            <a:r>
              <a:rPr lang="en-US" sz="3700" dirty="0" smtClean="0"/>
              <a:t>Made </a:t>
            </a:r>
            <a:r>
              <a:rPr lang="en-US" sz="3700" dirty="0"/>
              <a:t>into law the Abbreviated New Drug Application (“ANDA”) process for generic drug manufacturers.</a:t>
            </a:r>
          </a:p>
          <a:p>
            <a:pPr lvl="1"/>
            <a:r>
              <a:rPr lang="en-US" sz="3700" dirty="0"/>
              <a:t>Extended the term of patents from 17 years to 20 years for the manufacture of brand name pharmaceuticals.</a:t>
            </a:r>
          </a:p>
        </p:txBody>
      </p:sp>
    </p:spTree>
    <p:custDataLst>
      <p:tags r:id="rId1"/>
    </p:custDataLst>
    <p:extLst>
      <p:ext uri="{BB962C8B-B14F-4D97-AF65-F5344CB8AC3E}">
        <p14:creationId xmlns:p14="http://schemas.microsoft.com/office/powerpoint/2010/main" val="3371515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6323" name="Rectangle 3"/>
          <p:cNvSpPr>
            <a:spLocks noGrp="1" noChangeArrowheads="1"/>
          </p:cNvSpPr>
          <p:nvPr>
            <p:ph type="body" idx="1"/>
          </p:nvPr>
        </p:nvSpPr>
        <p:spPr>
          <a:xfrm>
            <a:off x="633317" y="1530221"/>
            <a:ext cx="7977284" cy="5159829"/>
          </a:xfrm>
        </p:spPr>
        <p:txBody>
          <a:bodyPr>
            <a:normAutofit/>
          </a:bodyPr>
          <a:lstStyle/>
          <a:p>
            <a:r>
              <a:rPr lang="en-US" sz="4000" dirty="0"/>
              <a:t>1808 - Territory of Orleans (became Louisiana in 1812): pharmacists had to prove qualifications; examined by Board of Physicians; banned sale of deteriorated drugs; restricted sale of poisons</a:t>
            </a:r>
          </a:p>
          <a:p>
            <a:r>
              <a:rPr lang="en-US" sz="4000" dirty="0"/>
              <a:t>1840 - 1st state board of pharmacy</a:t>
            </a:r>
          </a:p>
          <a:p>
            <a:r>
              <a:rPr lang="en-US" sz="4000" dirty="0"/>
              <a:t>1852 - pharmacy act was repealed</a:t>
            </a:r>
          </a:p>
        </p:txBody>
      </p:sp>
    </p:spTree>
    <p:custDataLst>
      <p:tags r:id="rId1"/>
    </p:custDataLst>
    <p:extLst>
      <p:ext uri="{BB962C8B-B14F-4D97-AF65-F5344CB8AC3E}">
        <p14:creationId xmlns:p14="http://schemas.microsoft.com/office/powerpoint/2010/main" val="3706523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31861"/>
            <a:ext cx="8153400" cy="10111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type="body" idx="1"/>
          </p:nvPr>
        </p:nvSpPr>
        <p:spPr>
          <a:xfrm>
            <a:off x="152400" y="1143001"/>
            <a:ext cx="8763000" cy="5547050"/>
          </a:xfrm>
        </p:spPr>
        <p:txBody>
          <a:bodyPr>
            <a:no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Prescription Drug Marketing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1987</a:t>
            </a:r>
          </a:p>
          <a:p>
            <a:pPr lvl="1"/>
            <a:r>
              <a:rPr lang="en-US" sz="3700" dirty="0" smtClean="0"/>
              <a:t>States </a:t>
            </a:r>
            <a:r>
              <a:rPr lang="en-US" sz="3700" dirty="0"/>
              <a:t>must license drug wholesalers.</a:t>
            </a:r>
          </a:p>
          <a:p>
            <a:pPr lvl="1"/>
            <a:r>
              <a:rPr lang="en-US" sz="3700" dirty="0"/>
              <a:t>Reimportation of drugs is banned, unless is emergency or is performed by manufacturer</a:t>
            </a:r>
          </a:p>
          <a:p>
            <a:pPr lvl="1"/>
            <a:r>
              <a:rPr lang="en-US" sz="3700" dirty="0"/>
              <a:t>Banned the sale, trade or purchase of drug samples.</a:t>
            </a:r>
          </a:p>
          <a:p>
            <a:pPr lvl="1"/>
            <a:r>
              <a:rPr lang="en-US" sz="3700" dirty="0"/>
              <a:t>Mandated storage, handling and record keeping requirements for drug samples.</a:t>
            </a:r>
          </a:p>
        </p:txBody>
      </p:sp>
    </p:spTree>
    <p:custDataLst>
      <p:tags r:id="rId1"/>
    </p:custDataLst>
    <p:extLst>
      <p:ext uri="{BB962C8B-B14F-4D97-AF65-F5344CB8AC3E}">
        <p14:creationId xmlns:p14="http://schemas.microsoft.com/office/powerpoint/2010/main" val="341844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1861"/>
            <a:ext cx="81534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type="body" idx="1"/>
          </p:nvPr>
        </p:nvSpPr>
        <p:spPr>
          <a:xfrm>
            <a:off x="457201" y="1371600"/>
            <a:ext cx="8153400" cy="5318450"/>
          </a:xfrm>
        </p:spPr>
        <p:txBody>
          <a:bodyPr>
            <a:norm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Prescription Drug Marketing Act of 1987 (continued</a:t>
            </a:r>
            <a:r>
              <a:rPr lang="en-US" sz="44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Banned </a:t>
            </a:r>
            <a:r>
              <a:rPr lang="en-US" sz="3700" dirty="0"/>
              <a:t>the trafficking in or counterfeiting of drug coupons.</a:t>
            </a:r>
          </a:p>
          <a:p>
            <a:pPr lvl="1"/>
            <a:r>
              <a:rPr lang="en-US" sz="3700" dirty="0"/>
              <a:t>Prohibited the resale of prescription drugs purchased by nonprofit hospitals or health care facilities with only a few exceptions: returns to drug wholesalers or drug manufacturers.</a:t>
            </a:r>
          </a:p>
        </p:txBody>
      </p:sp>
    </p:spTree>
    <p:custDataLst>
      <p:tags r:id="rId1"/>
    </p:custDataLst>
    <p:extLst>
      <p:ext uri="{BB962C8B-B14F-4D97-AF65-F5344CB8AC3E}">
        <p14:creationId xmlns:p14="http://schemas.microsoft.com/office/powerpoint/2010/main" val="1621684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1" y="71058"/>
            <a:ext cx="8229600" cy="1076424"/>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1507" name="Rectangle 3"/>
          <p:cNvSpPr>
            <a:spLocks noGrp="1" noChangeArrowheads="1"/>
          </p:cNvSpPr>
          <p:nvPr>
            <p:ph type="body" idx="1"/>
          </p:nvPr>
        </p:nvSpPr>
        <p:spPr>
          <a:xfrm>
            <a:off x="457201" y="1143000"/>
            <a:ext cx="8229600" cy="55470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Omnibus Budget Reconciliation Act (“OBRA”) of 1990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4100" dirty="0" smtClean="0"/>
              <a:t>Pharmacists </a:t>
            </a:r>
            <a:r>
              <a:rPr lang="en-US" sz="4100" dirty="0"/>
              <a:t>(or their agents) must </a:t>
            </a:r>
            <a:r>
              <a:rPr lang="en-US" sz="4100" b="1" u="sng" dirty="0"/>
              <a:t>offer to counsel</a:t>
            </a:r>
            <a:r>
              <a:rPr lang="en-US" sz="4100" dirty="0"/>
              <a:t> all Medicaid patients on every new or refilled prescription.</a:t>
            </a:r>
          </a:p>
          <a:p>
            <a:pPr lvl="1"/>
            <a:r>
              <a:rPr lang="en-US" sz="4100" dirty="0"/>
              <a:t>States must establish Drug Utilization Review (“DUR”) programs for Medicaid.</a:t>
            </a:r>
          </a:p>
        </p:txBody>
      </p:sp>
    </p:spTree>
    <p:custDataLst>
      <p:tags r:id="rId1"/>
    </p:custDataLst>
    <p:extLst>
      <p:ext uri="{BB962C8B-B14F-4D97-AF65-F5344CB8AC3E}">
        <p14:creationId xmlns:p14="http://schemas.microsoft.com/office/powerpoint/2010/main" val="4072231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3316" y="131861"/>
            <a:ext cx="78867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2531" name="Rectangle 3"/>
          <p:cNvSpPr>
            <a:spLocks noGrp="1" noChangeArrowheads="1"/>
          </p:cNvSpPr>
          <p:nvPr>
            <p:ph type="body" idx="1"/>
          </p:nvPr>
        </p:nvSpPr>
        <p:spPr>
          <a:xfrm>
            <a:off x="633316" y="1219200"/>
            <a:ext cx="7886701" cy="5470850"/>
          </a:xfrm>
        </p:spPr>
        <p:txBody>
          <a:bodyPr>
            <a:norm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Nutrition Labeling and Education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1990</a:t>
            </a:r>
          </a:p>
          <a:p>
            <a:pPr lvl="1"/>
            <a:r>
              <a:rPr lang="en-US" sz="4400" dirty="0" smtClean="0"/>
              <a:t>Authorized </a:t>
            </a:r>
            <a:r>
              <a:rPr lang="en-US" sz="4400" dirty="0"/>
              <a:t>the FDA to establish standardized nutritional labeling, and requirements to make health claims, regarding food products and dietary supplements.</a:t>
            </a:r>
          </a:p>
        </p:txBody>
      </p:sp>
    </p:spTree>
    <p:custDataLst>
      <p:tags r:id="rId1"/>
    </p:custDataLst>
    <p:extLst>
      <p:ext uri="{BB962C8B-B14F-4D97-AF65-F5344CB8AC3E}">
        <p14:creationId xmlns:p14="http://schemas.microsoft.com/office/powerpoint/2010/main" val="1240298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3315" y="131861"/>
            <a:ext cx="7824885"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3555" name="Rectangle 3"/>
          <p:cNvSpPr>
            <a:spLocks noGrp="1" noChangeArrowheads="1"/>
          </p:cNvSpPr>
          <p:nvPr>
            <p:ph type="body" idx="1"/>
          </p:nvPr>
        </p:nvSpPr>
        <p:spPr>
          <a:xfrm>
            <a:off x="381000" y="1600200"/>
            <a:ext cx="8381999" cy="5089850"/>
          </a:xfrm>
        </p:spPr>
        <p:txBody>
          <a:bodyPr>
            <a:normAutofit lnSpcReduction="10000"/>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Prescription Drug User Fee Act of 1992 </a:t>
            </a:r>
            <a:endParaRPr lang="en-US" sz="4000" dirty="0" smtClean="0">
              <a:solidFill>
                <a:prstClr val="black"/>
              </a:solidFill>
              <a:latin typeface="Times New Roman" panose="02020603050405020304" pitchFamily="18" charset="0"/>
              <a:ea typeface="+mj-ea"/>
              <a:cs typeface="Times New Roman" panose="02020603050405020304" pitchFamily="18" charset="0"/>
            </a:endParaRPr>
          </a:p>
          <a:p>
            <a:pPr lvl="1"/>
            <a:r>
              <a:rPr lang="en-US" sz="3600" dirty="0" smtClean="0"/>
              <a:t>Established </a:t>
            </a:r>
            <a:r>
              <a:rPr lang="en-US" sz="3600" dirty="0"/>
              <a:t>fees to be submitted to the FDA with all NDAs, applicable to all drug manufacturers with the exception of orphan drugs and small manufacturers.</a:t>
            </a:r>
          </a:p>
          <a:p>
            <a:pPr lvl="1"/>
            <a:r>
              <a:rPr lang="en-US" sz="3600" dirty="0"/>
              <a:t>Provided that the fees could only be used by Congress to supplement the FDA’s existing budget.  Therefore, the fees could only be used to increase the FDA’s NDA review capabilities.</a:t>
            </a:r>
          </a:p>
        </p:txBody>
      </p:sp>
    </p:spTree>
    <p:custDataLst>
      <p:tags r:id="rId1"/>
    </p:custDataLst>
    <p:extLst>
      <p:ext uri="{BB962C8B-B14F-4D97-AF65-F5344CB8AC3E}">
        <p14:creationId xmlns:p14="http://schemas.microsoft.com/office/powerpoint/2010/main" val="761814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3316" y="131861"/>
            <a:ext cx="7886700" cy="1087339"/>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4579" name="Rectangle 3"/>
          <p:cNvSpPr>
            <a:spLocks noGrp="1" noChangeArrowheads="1"/>
          </p:cNvSpPr>
          <p:nvPr>
            <p:ph type="body" idx="1"/>
          </p:nvPr>
        </p:nvSpPr>
        <p:spPr>
          <a:xfrm>
            <a:off x="228600" y="1219200"/>
            <a:ext cx="8686800" cy="5470850"/>
          </a:xfrm>
        </p:spPr>
        <p:txBody>
          <a:bodyPr>
            <a:noAutofit/>
          </a:bodyPr>
          <a:lstStyle/>
          <a:p>
            <a:pPr marL="0" indent="0">
              <a:buNone/>
            </a:pPr>
            <a:r>
              <a:rPr lang="en-US" sz="44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a:t>
            </a:r>
            <a:r>
              <a:rPr lang="en-US" sz="4400" dirty="0" smtClean="0">
                <a:solidFill>
                  <a:prstClr val="black"/>
                </a:solidFill>
                <a:latin typeface="Times New Roman" panose="02020603050405020304" pitchFamily="18" charset="0"/>
                <a:ea typeface="+mj-ea"/>
                <a:cs typeface="Times New Roman" panose="02020603050405020304" pitchFamily="18" charset="0"/>
              </a:rPr>
              <a:t>1994</a:t>
            </a:r>
          </a:p>
          <a:p>
            <a:pPr lvl="1"/>
            <a:r>
              <a:rPr lang="en-US" sz="3700" dirty="0" smtClean="0"/>
              <a:t>Defined </a:t>
            </a:r>
            <a:r>
              <a:rPr lang="en-US" sz="3700" dirty="0"/>
              <a:t>“dietary supplement” (D.S.)</a:t>
            </a:r>
          </a:p>
          <a:p>
            <a:pPr lvl="1"/>
            <a:r>
              <a:rPr lang="en-US" sz="3700" dirty="0"/>
              <a:t>Allows D.S. manufacturers to make four types of substantiated claims, if they notify FDA of their intent to do so within 30 days:	</a:t>
            </a:r>
            <a:endParaRPr lang="en-US" sz="3700" dirty="0" smtClean="0"/>
          </a:p>
          <a:p>
            <a:pPr lvl="2"/>
            <a:r>
              <a:rPr lang="en-US" sz="3400" dirty="0" smtClean="0"/>
              <a:t>1</a:t>
            </a:r>
            <a:r>
              <a:rPr lang="en-US" sz="3400" dirty="0"/>
              <a:t>. Statements that the product will benefit a nutritional deficiency, if state the prevalence of the deficiency in the U.S.</a:t>
            </a:r>
          </a:p>
        </p:txBody>
      </p:sp>
    </p:spTree>
    <p:custDataLst>
      <p:tags r:id="rId1"/>
    </p:custDataLst>
    <p:extLst>
      <p:ext uri="{BB962C8B-B14F-4D97-AF65-F5344CB8AC3E}">
        <p14:creationId xmlns:p14="http://schemas.microsoft.com/office/powerpoint/2010/main" val="2636390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algn="ctr"/>
            <a:r>
              <a:rPr lang="en-US" sz="4000" dirty="0" smtClean="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5603" name="Rectangle 3"/>
          <p:cNvSpPr>
            <a:spLocks noGrp="1" noChangeArrowheads="1"/>
          </p:cNvSpPr>
          <p:nvPr>
            <p:ph type="body" idx="1"/>
          </p:nvPr>
        </p:nvSpPr>
        <p:spPr>
          <a:xfrm>
            <a:off x="633316" y="1457424"/>
            <a:ext cx="7886700" cy="5400576"/>
          </a:xfrm>
        </p:spPr>
        <p:txBody>
          <a:bodyPr>
            <a:normAutofit fontScale="92500"/>
          </a:bodyPr>
          <a:lstStyle/>
          <a:p>
            <a:r>
              <a:rPr lang="en-US" sz="43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1994 (cont’d</a:t>
            </a:r>
            <a:r>
              <a:rPr lang="en-US" sz="43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Statements </a:t>
            </a:r>
            <a:r>
              <a:rPr lang="en-US" sz="3700" dirty="0"/>
              <a:t>(continued):	</a:t>
            </a:r>
          </a:p>
          <a:p>
            <a:pPr lvl="2"/>
            <a:r>
              <a:rPr lang="en-US" sz="3700" dirty="0" smtClean="0"/>
              <a:t>2</a:t>
            </a:r>
            <a:r>
              <a:rPr lang="en-US" sz="3700" dirty="0"/>
              <a:t>. that describe the role the D.S. plays in a body structure or </a:t>
            </a:r>
            <a:r>
              <a:rPr lang="en-US" sz="3700" dirty="0" smtClean="0"/>
              <a:t>function	</a:t>
            </a:r>
            <a:endParaRPr lang="en-US" sz="3700" dirty="0"/>
          </a:p>
          <a:p>
            <a:pPr lvl="2"/>
            <a:r>
              <a:rPr lang="en-US" sz="3700" dirty="0" smtClean="0"/>
              <a:t>3</a:t>
            </a:r>
            <a:r>
              <a:rPr lang="en-US" sz="3700" dirty="0"/>
              <a:t>. that characterize the ways in which the D.S. acts in maintaining the body’s structure or </a:t>
            </a:r>
            <a:r>
              <a:rPr lang="en-US" sz="3700" dirty="0" smtClean="0"/>
              <a:t>function</a:t>
            </a:r>
          </a:p>
          <a:p>
            <a:pPr lvl="2"/>
            <a:r>
              <a:rPr lang="en-US" sz="3700" dirty="0" smtClean="0">
                <a:solidFill>
                  <a:srgbClr val="333333"/>
                </a:solidFill>
              </a:rPr>
              <a:t>4</a:t>
            </a:r>
            <a:r>
              <a:rPr lang="en-US" sz="3700" dirty="0">
                <a:solidFill>
                  <a:srgbClr val="333333"/>
                </a:solidFill>
              </a:rPr>
              <a:t>. describing the general well-being that may be achieved using the D.S.</a:t>
            </a:r>
          </a:p>
          <a:p>
            <a:endParaRPr lang="en-US" dirty="0"/>
          </a:p>
        </p:txBody>
      </p:sp>
    </p:spTree>
    <p:custDataLst>
      <p:tags r:id="rId1"/>
    </p:custDataLst>
    <p:extLst>
      <p:ext uri="{BB962C8B-B14F-4D97-AF65-F5344CB8AC3E}">
        <p14:creationId xmlns:p14="http://schemas.microsoft.com/office/powerpoint/2010/main" val="494493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90550" y="17318"/>
            <a:ext cx="78867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6627" name="Rectangle 3"/>
          <p:cNvSpPr>
            <a:spLocks noGrp="1" noChangeArrowheads="1"/>
          </p:cNvSpPr>
          <p:nvPr>
            <p:ph type="body" idx="1"/>
          </p:nvPr>
        </p:nvSpPr>
        <p:spPr>
          <a:xfrm>
            <a:off x="457200" y="1342881"/>
            <a:ext cx="8153400" cy="5232626"/>
          </a:xfrm>
        </p:spPr>
        <p:txBody>
          <a:bodyPr>
            <a:noAutofit/>
          </a:bodyPr>
          <a:lstStyle/>
          <a:p>
            <a:r>
              <a:rPr lang="en-US" sz="4400" dirty="0">
                <a:solidFill>
                  <a:prstClr val="black"/>
                </a:solidFill>
                <a:latin typeface="Times New Roman" panose="02020603050405020304" pitchFamily="18" charset="0"/>
                <a:ea typeface="+mj-ea"/>
                <a:cs typeface="Times New Roman" panose="02020603050405020304" pitchFamily="18" charset="0"/>
              </a:rPr>
              <a:t>Dietary Supplement Health and Education Act of 1994 (cont’d</a:t>
            </a:r>
            <a:r>
              <a:rPr lang="en-US" sz="44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100" dirty="0" smtClean="0"/>
              <a:t>Statements</a:t>
            </a:r>
            <a:r>
              <a:rPr lang="en-US" sz="4100" dirty="0" smtClean="0"/>
              <a:t>:</a:t>
            </a:r>
          </a:p>
          <a:p>
            <a:pPr lvl="2"/>
            <a:r>
              <a:rPr lang="en-US" sz="3800" dirty="0" smtClean="0"/>
              <a:t>If </a:t>
            </a:r>
            <a:r>
              <a:rPr lang="en-US" sz="3800" dirty="0"/>
              <a:t>do make claims, must place on label: “This statement has not been evaluated by the Food and Drug Administration. This product is not intended to diagnose, treat, cure or prevent any disease.</a:t>
            </a:r>
          </a:p>
        </p:txBody>
      </p:sp>
    </p:spTree>
    <p:custDataLst>
      <p:tags r:id="rId1"/>
    </p:custDataLst>
    <p:extLst>
      <p:ext uri="{BB962C8B-B14F-4D97-AF65-F5344CB8AC3E}">
        <p14:creationId xmlns:p14="http://schemas.microsoft.com/office/powerpoint/2010/main" val="2261277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937"/>
            <a:ext cx="7886700" cy="1325563"/>
          </a:xfrm>
        </p:spPr>
        <p:txBody>
          <a:bodyPr rtlCol="0">
            <a:normAutofit/>
          </a:bodyPr>
          <a:lstStyle/>
          <a:p>
            <a:pPr algn="ctr">
              <a:defRPr/>
            </a:pP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dirty="0" smtClean="0"/>
          </a:p>
        </p:txBody>
      </p:sp>
      <p:sp>
        <p:nvSpPr>
          <p:cNvPr id="3" name="Content Placeholder 2"/>
          <p:cNvSpPr>
            <a:spLocks noGrp="1"/>
          </p:cNvSpPr>
          <p:nvPr>
            <p:ph idx="1"/>
          </p:nvPr>
        </p:nvSpPr>
        <p:spPr>
          <a:xfrm>
            <a:off x="228600" y="1295400"/>
            <a:ext cx="8686800" cy="5486400"/>
          </a:xfrm>
        </p:spPr>
        <p:txBody>
          <a:bodyPr rtlCol="0">
            <a:normAutofit fontScale="92500" lnSpcReduction="10000"/>
          </a:bodyPr>
          <a:lstStyle/>
          <a:p>
            <a:pPr marL="0" indent="0">
              <a:spcBef>
                <a:spcPct val="0"/>
              </a:spcBef>
              <a:buNone/>
              <a:defRPr/>
            </a:pPr>
            <a:r>
              <a:rPr lang="en-US" sz="4000" dirty="0">
                <a:solidFill>
                  <a:prstClr val="black"/>
                </a:solidFill>
                <a:latin typeface="Times New Roman" panose="02020603050405020304" pitchFamily="18" charset="0"/>
                <a:ea typeface="+mj-ea"/>
                <a:cs typeface="Times New Roman" panose="02020603050405020304" pitchFamily="18" charset="0"/>
              </a:rPr>
              <a:t>Health Insurance Portability &amp; Accountability </a:t>
            </a:r>
            <a:r>
              <a:rPr lang="en-US" sz="4000" dirty="0" smtClean="0">
                <a:solidFill>
                  <a:prstClr val="black"/>
                </a:solidFill>
                <a:latin typeface="Times New Roman" panose="02020603050405020304" pitchFamily="18" charset="0"/>
                <a:ea typeface="+mj-ea"/>
                <a:cs typeface="Times New Roman" panose="02020603050405020304" pitchFamily="18" charset="0"/>
              </a:rPr>
              <a:t>Act (HIPAA) </a:t>
            </a:r>
            <a:r>
              <a:rPr lang="en-US" sz="4000" dirty="0">
                <a:solidFill>
                  <a:prstClr val="black"/>
                </a:solidFill>
                <a:latin typeface="Times New Roman" panose="02020603050405020304" pitchFamily="18" charset="0"/>
                <a:ea typeface="+mj-ea"/>
                <a:cs typeface="Times New Roman" panose="02020603050405020304" pitchFamily="18" charset="0"/>
              </a:rPr>
              <a:t>of </a:t>
            </a:r>
            <a:r>
              <a:rPr lang="en-US" sz="4000" dirty="0" smtClean="0">
                <a:solidFill>
                  <a:prstClr val="black"/>
                </a:solidFill>
                <a:latin typeface="Times New Roman" panose="02020603050405020304" pitchFamily="18" charset="0"/>
                <a:ea typeface="+mj-ea"/>
                <a:cs typeface="Times New Roman" panose="02020603050405020304" pitchFamily="18" charset="0"/>
              </a:rPr>
              <a:t>1996</a:t>
            </a:r>
          </a:p>
          <a:p>
            <a:pPr marL="0" indent="0">
              <a:spcBef>
                <a:spcPct val="0"/>
              </a:spcBef>
              <a:buNone/>
              <a:defRPr/>
            </a:pPr>
            <a:endParaRPr lang="en-US" sz="2800" b="1" dirty="0" smtClean="0"/>
          </a:p>
          <a:p>
            <a:pPr marL="0" indent="0">
              <a:spcBef>
                <a:spcPct val="0"/>
              </a:spcBef>
              <a:buNone/>
              <a:defRPr/>
            </a:pPr>
            <a:r>
              <a:rPr lang="en-US" sz="2800" b="1" dirty="0" smtClean="0"/>
              <a:t>HIPAA is </a:t>
            </a:r>
            <a:r>
              <a:rPr lang="en-US" sz="2800" b="1" dirty="0" smtClean="0"/>
              <a:t>a federal law with provisions that:</a:t>
            </a:r>
          </a:p>
          <a:p>
            <a:pPr eaLnBrk="1" fontAlgn="auto" hangingPunct="1">
              <a:spcAft>
                <a:spcPts val="0"/>
              </a:spcAft>
              <a:defRPr/>
            </a:pPr>
            <a:r>
              <a:rPr lang="en-US" sz="2800" dirty="0" smtClean="0">
                <a:solidFill>
                  <a:srgbClr val="000000"/>
                </a:solidFill>
              </a:rPr>
              <a:t>Protects the privacy of patient information</a:t>
            </a:r>
          </a:p>
          <a:p>
            <a:pPr eaLnBrk="1" fontAlgn="auto" hangingPunct="1">
              <a:spcAft>
                <a:spcPts val="0"/>
              </a:spcAft>
              <a:defRPr/>
            </a:pPr>
            <a:r>
              <a:rPr lang="en-US" sz="2800" dirty="0" smtClean="0">
                <a:solidFill>
                  <a:srgbClr val="000000"/>
                </a:solidFill>
              </a:rPr>
              <a:t>Provides for the electronic and physical security of patient health information</a:t>
            </a:r>
          </a:p>
          <a:p>
            <a:pPr>
              <a:defRPr/>
            </a:pPr>
            <a:r>
              <a:rPr lang="en-US" sz="2800" dirty="0">
                <a:solidFill>
                  <a:srgbClr val="000000"/>
                </a:solidFill>
              </a:rPr>
              <a:t>All pharmacies must institute privacy policies with a privacy </a:t>
            </a:r>
            <a:r>
              <a:rPr lang="en-US" sz="2800" dirty="0" smtClean="0">
                <a:solidFill>
                  <a:srgbClr val="000000"/>
                </a:solidFill>
              </a:rPr>
              <a:t>officer </a:t>
            </a:r>
            <a:endParaRPr lang="en-US" sz="2800" dirty="0">
              <a:solidFill>
                <a:srgbClr val="000000"/>
              </a:solidFill>
            </a:endParaRPr>
          </a:p>
          <a:p>
            <a:pPr eaLnBrk="1" fontAlgn="auto" hangingPunct="1">
              <a:spcAft>
                <a:spcPts val="0"/>
              </a:spcAft>
              <a:defRPr/>
            </a:pPr>
            <a:r>
              <a:rPr lang="en-US" sz="2800" dirty="0" smtClean="0">
                <a:solidFill>
                  <a:srgbClr val="000000"/>
                </a:solidFill>
              </a:rPr>
              <a:t>Requires the </a:t>
            </a:r>
            <a:r>
              <a:rPr lang="en-US" sz="2800" b="1" dirty="0" smtClean="0"/>
              <a:t>“minimum necessary”</a:t>
            </a:r>
            <a:r>
              <a:rPr lang="en-US" sz="2800" dirty="0" smtClean="0"/>
              <a:t> </a:t>
            </a:r>
            <a:r>
              <a:rPr lang="en-US" sz="2800" dirty="0" smtClean="0">
                <a:solidFill>
                  <a:srgbClr val="000000"/>
                </a:solidFill>
              </a:rPr>
              <a:t>use and disclosure of private health information</a:t>
            </a:r>
          </a:p>
          <a:p>
            <a:pPr eaLnBrk="1" fontAlgn="auto" hangingPunct="1">
              <a:spcAft>
                <a:spcPts val="0"/>
              </a:spcAft>
              <a:defRPr/>
            </a:pPr>
            <a:r>
              <a:rPr lang="en-US" sz="2800" dirty="0" smtClean="0">
                <a:solidFill>
                  <a:srgbClr val="000000"/>
                </a:solidFill>
              </a:rPr>
              <a:t>Specifies patients’ rights regarding the approval of access and use of their health information</a:t>
            </a:r>
          </a:p>
          <a:p>
            <a:pPr eaLnBrk="1" fontAlgn="auto" hangingPunct="1">
              <a:spcAft>
                <a:spcPts val="0"/>
              </a:spcAft>
              <a:defRPr/>
            </a:pPr>
            <a:endParaRPr lang="en-US" sz="2800" dirty="0" smtClean="0"/>
          </a:p>
        </p:txBody>
      </p:sp>
    </p:spTree>
    <p:custDataLst>
      <p:tags r:id="rId1"/>
    </p:custDataLst>
    <p:extLst>
      <p:ext uri="{BB962C8B-B14F-4D97-AF65-F5344CB8AC3E}">
        <p14:creationId xmlns:p14="http://schemas.microsoft.com/office/powerpoint/2010/main" val="29553650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6927"/>
            <a:ext cx="83058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type="body" idx="1"/>
          </p:nvPr>
        </p:nvSpPr>
        <p:spPr>
          <a:xfrm>
            <a:off x="457200" y="1332490"/>
            <a:ext cx="8305800" cy="5525510"/>
          </a:xfrm>
        </p:spPr>
        <p:txBody>
          <a:bodyPr>
            <a:norm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a:t>
            </a:r>
            <a:r>
              <a:rPr lang="en-US" sz="4000" dirty="0" smtClean="0">
                <a:solidFill>
                  <a:prstClr val="black"/>
                </a:solidFill>
                <a:latin typeface="Times New Roman" panose="02020603050405020304" pitchFamily="18" charset="0"/>
                <a:ea typeface="+mj-ea"/>
                <a:cs typeface="Times New Roman" panose="02020603050405020304" pitchFamily="18" charset="0"/>
              </a:rPr>
              <a:t>1997</a:t>
            </a:r>
          </a:p>
          <a:p>
            <a:pPr lvl="1"/>
            <a:r>
              <a:rPr lang="en-US" sz="3600" dirty="0" smtClean="0"/>
              <a:t>Renewed </a:t>
            </a:r>
            <a:r>
              <a:rPr lang="en-US" sz="3600" dirty="0"/>
              <a:t>Prescription Drug User Fee Act for another 5 more years.</a:t>
            </a:r>
          </a:p>
          <a:p>
            <a:pPr lvl="1"/>
            <a:r>
              <a:rPr lang="en-US" sz="3600" dirty="0"/>
              <a:t>Motivate drug manufacturers to perform pediatric studies by extending license exclusivity by 6 months</a:t>
            </a:r>
            <a:r>
              <a:rPr lang="en-US" sz="3600" dirty="0" smtClean="0"/>
              <a:t>.</a:t>
            </a:r>
          </a:p>
          <a:p>
            <a:pPr lvl="1"/>
            <a:r>
              <a:rPr lang="en-US" sz="3600" dirty="0" smtClean="0"/>
              <a:t>Established a fast track drug review process to which manufacturers could apply for innovative drugs needed for life-threatening diseases.</a:t>
            </a:r>
          </a:p>
          <a:p>
            <a:endParaRPr lang="en-US" sz="3600" dirty="0"/>
          </a:p>
        </p:txBody>
      </p:sp>
    </p:spTree>
    <p:custDataLst>
      <p:tags r:id="rId1"/>
    </p:custDataLst>
    <p:extLst>
      <p:ext uri="{BB962C8B-B14F-4D97-AF65-F5344CB8AC3E}">
        <p14:creationId xmlns:p14="http://schemas.microsoft.com/office/powerpoint/2010/main" val="371200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One of the First State-Licensed Pharmacists</a:t>
            </a:r>
            <a:endParaRPr lang="en-US" sz="44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3316" y="1530350"/>
            <a:ext cx="7886700" cy="5159375"/>
          </a:xfrm>
        </p:spPr>
      </p:pic>
    </p:spTree>
    <p:extLst>
      <p:ext uri="{BB962C8B-B14F-4D97-AF65-F5344CB8AC3E}">
        <p14:creationId xmlns:p14="http://schemas.microsoft.com/office/powerpoint/2010/main" val="4495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1" y="0"/>
            <a:ext cx="7886700" cy="1325563"/>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latin typeface="Times New Roman" panose="02020603050405020304" pitchFamily="18" charset="0"/>
              <a:cs typeface="Times New Roman" panose="02020603050405020304" pitchFamily="18" charset="0"/>
            </a:endParaRPr>
          </a:p>
        </p:txBody>
      </p:sp>
      <p:sp>
        <p:nvSpPr>
          <p:cNvPr id="29699" name="Rectangle 3"/>
          <p:cNvSpPr>
            <a:spLocks noGrp="1" noChangeArrowheads="1"/>
          </p:cNvSpPr>
          <p:nvPr>
            <p:ph type="body" idx="1"/>
          </p:nvPr>
        </p:nvSpPr>
        <p:spPr>
          <a:xfrm>
            <a:off x="0" y="1219200"/>
            <a:ext cx="9144000" cy="5638799"/>
          </a:xfrm>
        </p:spPr>
        <p:txBody>
          <a:bodyPr>
            <a:no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500" dirty="0" smtClean="0"/>
              <a:t>Streamlined </a:t>
            </a:r>
            <a:r>
              <a:rPr lang="en-US" sz="3500" dirty="0"/>
              <a:t>the process by which a manufacturer gains approval for a new process for an approved drug, and when a supplemental NDA is required.</a:t>
            </a:r>
          </a:p>
          <a:p>
            <a:pPr lvl="1"/>
            <a:r>
              <a:rPr lang="en-US" sz="3500" dirty="0"/>
              <a:t>Streamlined the clinical data required in an NDA.</a:t>
            </a:r>
          </a:p>
          <a:p>
            <a:pPr lvl="1"/>
            <a:r>
              <a:rPr lang="en-US" sz="3500" dirty="0"/>
              <a:t>Required FDA to establish scientific advisory panels and to provide guidelines as to their operation.</a:t>
            </a:r>
          </a:p>
        </p:txBody>
      </p:sp>
    </p:spTree>
    <p:custDataLst>
      <p:tags r:id="rId1"/>
    </p:custDataLst>
    <p:extLst>
      <p:ext uri="{BB962C8B-B14F-4D97-AF65-F5344CB8AC3E}">
        <p14:creationId xmlns:p14="http://schemas.microsoft.com/office/powerpoint/2010/main" val="10281777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28651" y="1"/>
            <a:ext cx="7886700" cy="1219200"/>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30723" name="Rectangle 3"/>
          <p:cNvSpPr>
            <a:spLocks noGrp="1" noChangeArrowheads="1"/>
          </p:cNvSpPr>
          <p:nvPr>
            <p:ph type="body" idx="1"/>
          </p:nvPr>
        </p:nvSpPr>
        <p:spPr>
          <a:xfrm>
            <a:off x="152400" y="1219201"/>
            <a:ext cx="8839199" cy="5470849"/>
          </a:xfrm>
        </p:spPr>
        <p:txBody>
          <a:bodyPr>
            <a:norm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FDA </a:t>
            </a:r>
            <a:r>
              <a:rPr lang="en-US" sz="3700" dirty="0"/>
              <a:t>must consolidate the license approval process for biologics and the NDA review process for drugs.</a:t>
            </a:r>
          </a:p>
          <a:p>
            <a:pPr lvl="1"/>
            <a:r>
              <a:rPr lang="en-US" sz="3700" dirty="0"/>
              <a:t>Exempt pharmaceutical compounding by pharmacists or prescribers if stay within following </a:t>
            </a:r>
            <a:r>
              <a:rPr lang="en-US" sz="3700" dirty="0" smtClean="0"/>
              <a:t>limits:</a:t>
            </a:r>
            <a:endParaRPr lang="en-US" sz="3700" dirty="0"/>
          </a:p>
          <a:p>
            <a:pPr marL="685800" lvl="2" indent="0">
              <a:buNone/>
            </a:pPr>
            <a:r>
              <a:rPr lang="en-US" sz="3400" dirty="0" smtClean="0"/>
              <a:t>a</a:t>
            </a:r>
            <a:r>
              <a:rPr lang="en-US" sz="3400" dirty="0"/>
              <a:t>. being for a prescription, in advance of a prescription, or based on past historical use;</a:t>
            </a:r>
          </a:p>
        </p:txBody>
      </p:sp>
    </p:spTree>
    <p:custDataLst>
      <p:tags r:id="rId1"/>
    </p:custDataLst>
    <p:extLst>
      <p:ext uri="{BB962C8B-B14F-4D97-AF65-F5344CB8AC3E}">
        <p14:creationId xmlns:p14="http://schemas.microsoft.com/office/powerpoint/2010/main" val="2928165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br>
              <a:rPr lang="en-US" sz="4000" dirty="0" smtClean="0">
                <a:solidFill>
                  <a:prstClr val="black"/>
                </a:solidFill>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type="body" idx="1"/>
          </p:nvPr>
        </p:nvSpPr>
        <p:spPr>
          <a:xfrm>
            <a:off x="304801" y="1143001"/>
            <a:ext cx="8534400" cy="55470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4100" dirty="0" smtClean="0"/>
              <a:t>Limits </a:t>
            </a:r>
            <a:r>
              <a:rPr lang="en-US" sz="4100" dirty="0"/>
              <a:t>(continued</a:t>
            </a:r>
            <a:r>
              <a:rPr lang="en-US" sz="4100" dirty="0" smtClean="0"/>
              <a:t>):</a:t>
            </a:r>
            <a:endParaRPr lang="en-US" sz="4100" dirty="0"/>
          </a:p>
          <a:p>
            <a:pPr marL="685800" lvl="2" indent="0">
              <a:buNone/>
            </a:pPr>
            <a:r>
              <a:rPr lang="en-US" sz="3800" dirty="0" smtClean="0"/>
              <a:t>b</a:t>
            </a:r>
            <a:r>
              <a:rPr lang="en-US" sz="3800" dirty="0"/>
              <a:t>. being compounded from U.S.P., N.F., or FDA approved substances; and	</a:t>
            </a:r>
            <a:endParaRPr lang="en-US" sz="3800" dirty="0" smtClean="0"/>
          </a:p>
          <a:p>
            <a:pPr marL="685800" lvl="2" indent="0">
              <a:buNone/>
            </a:pPr>
            <a:r>
              <a:rPr lang="en-US" sz="3800" dirty="0" smtClean="0"/>
              <a:t>c</a:t>
            </a:r>
            <a:r>
              <a:rPr lang="en-US" sz="3800" dirty="0"/>
              <a:t>. not being an exact copy of a commercially available product.</a:t>
            </a:r>
          </a:p>
          <a:p>
            <a:pPr lvl="1"/>
            <a:r>
              <a:rPr lang="en-US" sz="4100" dirty="0"/>
              <a:t>Required the FDA to establish regulations regarding sunscreens.</a:t>
            </a:r>
          </a:p>
        </p:txBody>
      </p:sp>
    </p:spTree>
    <p:custDataLst>
      <p:tags r:id="rId1"/>
    </p:custDataLst>
    <p:extLst>
      <p:ext uri="{BB962C8B-B14F-4D97-AF65-F5344CB8AC3E}">
        <p14:creationId xmlns:p14="http://schemas.microsoft.com/office/powerpoint/2010/main" val="1822639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28651" y="17319"/>
            <a:ext cx="7886700" cy="1125682"/>
          </a:xfrm>
        </p:spPr>
        <p:txBody>
          <a:bodyPr>
            <a:norm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a:latin typeface="Times New Roman" panose="02020603050405020304" pitchFamily="18" charset="0"/>
              <a:cs typeface="Times New Roman" panose="02020603050405020304" pitchFamily="18" charset="0"/>
            </a:endParaRPr>
          </a:p>
        </p:txBody>
      </p:sp>
      <p:sp>
        <p:nvSpPr>
          <p:cNvPr id="32771" name="Rectangle 3"/>
          <p:cNvSpPr>
            <a:spLocks noGrp="1" noChangeArrowheads="1"/>
          </p:cNvSpPr>
          <p:nvPr>
            <p:ph type="body" idx="1"/>
          </p:nvPr>
        </p:nvSpPr>
        <p:spPr>
          <a:xfrm>
            <a:off x="304801" y="1295400"/>
            <a:ext cx="8534400" cy="5394650"/>
          </a:xfrm>
        </p:spPr>
        <p:txBody>
          <a:bodyPr>
            <a:normAutofit/>
          </a:bodyPr>
          <a:lstStyle/>
          <a:p>
            <a:pPr marL="0" indent="0">
              <a:buNone/>
            </a:pPr>
            <a:r>
              <a:rPr lang="en-US" sz="4000" dirty="0">
                <a:solidFill>
                  <a:prstClr val="black"/>
                </a:solidFill>
                <a:latin typeface="Times New Roman" panose="02020603050405020304" pitchFamily="18" charset="0"/>
                <a:ea typeface="+mj-ea"/>
                <a:cs typeface="Times New Roman" panose="02020603050405020304" pitchFamily="18" charset="0"/>
              </a:rPr>
              <a:t>The FDA Modernization Act of 1997 (continued</a:t>
            </a:r>
            <a:r>
              <a:rPr lang="en-US" sz="4000" dirty="0" smtClean="0">
                <a:solidFill>
                  <a:prstClr val="black"/>
                </a:solidFill>
                <a:latin typeface="Times New Roman" panose="02020603050405020304" pitchFamily="18" charset="0"/>
                <a:ea typeface="+mj-ea"/>
                <a:cs typeface="Times New Roman" panose="02020603050405020304" pitchFamily="18" charset="0"/>
              </a:rPr>
              <a:t>)</a:t>
            </a:r>
          </a:p>
          <a:p>
            <a:pPr lvl="1"/>
            <a:r>
              <a:rPr lang="en-US" sz="3700" dirty="0" smtClean="0"/>
              <a:t>Requires </a:t>
            </a:r>
            <a:r>
              <a:rPr lang="en-US" sz="3700" dirty="0"/>
              <a:t>a manufacturer to notify the FDA 6 months in advance of discontinuing the production of a drug that is life-supporting, life-sustaining, or for a debilitating disease.</a:t>
            </a:r>
          </a:p>
          <a:p>
            <a:pPr lvl="1"/>
            <a:r>
              <a:rPr lang="en-US" sz="3700" dirty="0"/>
              <a:t>Modified the process by which health claims for foods can be made.</a:t>
            </a:r>
          </a:p>
        </p:txBody>
      </p:sp>
    </p:spTree>
    <p:custDataLst>
      <p:tags r:id="rId1"/>
    </p:custDataLst>
    <p:extLst>
      <p:ext uri="{BB962C8B-B14F-4D97-AF65-F5344CB8AC3E}">
        <p14:creationId xmlns:p14="http://schemas.microsoft.com/office/powerpoint/2010/main" val="3993383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27"/>
            <a:ext cx="7886700" cy="983673"/>
          </a:xfrm>
        </p:spPr>
        <p:txBody>
          <a:bodyPr rtlCol="0">
            <a:normAutofit/>
          </a:bodyPr>
          <a:lstStyle/>
          <a:p>
            <a:pPr algn="ctr">
              <a:defRPr/>
            </a:pPr>
            <a:r>
              <a:rPr lang="en-US" sz="4000" dirty="0">
                <a:solidFill>
                  <a:prstClr val="black"/>
                </a:solidFill>
                <a:latin typeface="Times New Roman" panose="02020603050405020304" pitchFamily="18" charset="0"/>
                <a:cs typeface="Times New Roman" panose="02020603050405020304" pitchFamily="18" charset="0"/>
              </a:rPr>
              <a:t>Federal Pharmacy Law </a:t>
            </a:r>
            <a:r>
              <a:rPr lang="en-US" sz="4000" dirty="0" smtClean="0">
                <a:solidFill>
                  <a:prstClr val="black"/>
                </a:solidFill>
                <a:latin typeface="Times New Roman" panose="02020603050405020304" pitchFamily="18" charset="0"/>
                <a:cs typeface="Times New Roman" panose="02020603050405020304" pitchFamily="18" charset="0"/>
              </a:rPr>
              <a:t>Development</a:t>
            </a:r>
            <a:endParaRPr lang="en-US" sz="4400"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5410200"/>
          </a:xfrm>
        </p:spPr>
        <p:txBody>
          <a:bodyPr rtlCol="0">
            <a:normAutofit fontScale="92500" lnSpcReduction="10000"/>
          </a:bodyPr>
          <a:lstStyle/>
          <a:p>
            <a:pPr>
              <a:buNone/>
              <a:defRPr/>
            </a:pP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Health Information Technology for Economic and Clinical Health (HITECH) </a:t>
            </a:r>
            <a:r>
              <a:rPr lang="en-US" sz="3500" dirty="0" smtClean="0">
                <a:solidFill>
                  <a:schemeClr val="tx1">
                    <a:lumMod val="95000"/>
                    <a:lumOff val="5000"/>
                  </a:schemeClr>
                </a:solidFill>
                <a:latin typeface="Times New Roman" panose="02020603050405020304" pitchFamily="18" charset="0"/>
                <a:cs typeface="Times New Roman" panose="02020603050405020304" pitchFamily="18" charset="0"/>
              </a:rPr>
              <a:t>Act (2009) </a:t>
            </a:r>
          </a:p>
          <a:p>
            <a:pPr>
              <a:buNone/>
              <a:defRPr/>
            </a:pPr>
            <a:r>
              <a:rPr lang="en-US" sz="3200" dirty="0" smtClean="0">
                <a:solidFill>
                  <a:schemeClr val="tx1">
                    <a:lumMod val="95000"/>
                    <a:lumOff val="5000"/>
                  </a:schemeClr>
                </a:solidFill>
              </a:rPr>
              <a:t>Updated </a:t>
            </a:r>
            <a:r>
              <a:rPr lang="en-US" sz="3200" dirty="0" smtClean="0">
                <a:solidFill>
                  <a:schemeClr val="tx1">
                    <a:lumMod val="95000"/>
                    <a:lumOff val="5000"/>
                  </a:schemeClr>
                </a:solidFill>
              </a:rPr>
              <a:t>HIPAA provisions </a:t>
            </a:r>
            <a:r>
              <a:rPr lang="en-US" sz="3200" dirty="0" smtClean="0">
                <a:solidFill>
                  <a:schemeClr val="tx1">
                    <a:lumMod val="95000"/>
                    <a:lumOff val="5000"/>
                  </a:schemeClr>
                </a:solidFill>
              </a:rPr>
              <a:t>regarding:</a:t>
            </a:r>
            <a:endParaRPr lang="en-US" sz="3200" dirty="0" smtClean="0">
              <a:solidFill>
                <a:schemeClr val="tx1">
                  <a:lumMod val="95000"/>
                  <a:lumOff val="5000"/>
                </a:schemeClr>
              </a:solidFill>
            </a:endParaRPr>
          </a:p>
          <a:p>
            <a:pPr eaLnBrk="1" fontAlgn="auto" hangingPunct="1">
              <a:spcAft>
                <a:spcPts val="0"/>
              </a:spcAft>
              <a:defRPr/>
            </a:pPr>
            <a:r>
              <a:rPr lang="en-US" sz="3200" u="sng" dirty="0" smtClean="0">
                <a:solidFill>
                  <a:srgbClr val="000000"/>
                </a:solidFill>
              </a:rPr>
              <a:t>Notification</a:t>
            </a:r>
            <a:r>
              <a:rPr lang="en-US" sz="3200" dirty="0" smtClean="0">
                <a:solidFill>
                  <a:srgbClr val="000000"/>
                </a:solidFill>
              </a:rPr>
              <a:t> requirements when a privacy breach occurs</a:t>
            </a:r>
          </a:p>
          <a:p>
            <a:pPr eaLnBrk="1" fontAlgn="auto" hangingPunct="1">
              <a:spcAft>
                <a:spcPts val="0"/>
              </a:spcAft>
              <a:defRPr/>
            </a:pPr>
            <a:r>
              <a:rPr lang="en-US" sz="3200" dirty="0" smtClean="0">
                <a:solidFill>
                  <a:srgbClr val="000000"/>
                </a:solidFill>
              </a:rPr>
              <a:t>Fine and penalty </a:t>
            </a:r>
            <a:r>
              <a:rPr lang="en-US" sz="3200" u="sng" dirty="0" smtClean="0">
                <a:solidFill>
                  <a:srgbClr val="000000"/>
                </a:solidFill>
              </a:rPr>
              <a:t>increases</a:t>
            </a:r>
            <a:r>
              <a:rPr lang="en-US" sz="3200" dirty="0" smtClean="0">
                <a:solidFill>
                  <a:srgbClr val="000000"/>
                </a:solidFill>
              </a:rPr>
              <a:t> for privacy violations by covered entities and business associates</a:t>
            </a:r>
          </a:p>
          <a:p>
            <a:pPr eaLnBrk="1" fontAlgn="auto" hangingPunct="1">
              <a:spcAft>
                <a:spcPts val="0"/>
              </a:spcAft>
              <a:defRPr/>
            </a:pPr>
            <a:r>
              <a:rPr lang="en-US" sz="3200" dirty="0" smtClean="0">
                <a:solidFill>
                  <a:srgbClr val="000000"/>
                </a:solidFill>
              </a:rPr>
              <a:t>Patients’ right to request </a:t>
            </a:r>
            <a:r>
              <a:rPr lang="en-US" sz="3200" u="sng" dirty="0" smtClean="0">
                <a:solidFill>
                  <a:srgbClr val="000000"/>
                </a:solidFill>
              </a:rPr>
              <a:t>copies</a:t>
            </a:r>
            <a:r>
              <a:rPr lang="en-US" sz="3200" dirty="0" smtClean="0">
                <a:solidFill>
                  <a:srgbClr val="000000"/>
                </a:solidFill>
              </a:rPr>
              <a:t> of their </a:t>
            </a:r>
            <a:r>
              <a:rPr lang="en-US" sz="3200" u="sng" dirty="0" smtClean="0">
                <a:solidFill>
                  <a:srgbClr val="000000"/>
                </a:solidFill>
              </a:rPr>
              <a:t>electronic health care record</a:t>
            </a:r>
            <a:r>
              <a:rPr lang="en-US" sz="3200" dirty="0" smtClean="0">
                <a:solidFill>
                  <a:srgbClr val="000000"/>
                </a:solidFill>
              </a:rPr>
              <a:t> in electronic format</a:t>
            </a:r>
          </a:p>
          <a:p>
            <a:pPr eaLnBrk="1" fontAlgn="auto" hangingPunct="1">
              <a:spcAft>
                <a:spcPts val="0"/>
              </a:spcAft>
              <a:defRPr/>
            </a:pPr>
            <a:r>
              <a:rPr lang="en-US" sz="3200" dirty="0" smtClean="0">
                <a:solidFill>
                  <a:srgbClr val="000000"/>
                </a:solidFill>
              </a:rPr>
              <a:t>Holding business associates civilly and criminally liable </a:t>
            </a:r>
            <a:r>
              <a:rPr lang="en-US" sz="3200" u="sng" dirty="0" smtClean="0">
                <a:solidFill>
                  <a:srgbClr val="000000"/>
                </a:solidFill>
              </a:rPr>
              <a:t>directly</a:t>
            </a:r>
            <a:r>
              <a:rPr lang="en-US" sz="3200" dirty="0" smtClean="0">
                <a:solidFill>
                  <a:srgbClr val="000000"/>
                </a:solidFill>
              </a:rPr>
              <a:t> for privacy and security violations</a:t>
            </a:r>
          </a:p>
          <a:p>
            <a:pPr marL="0" indent="0" eaLnBrk="1" fontAlgn="auto" hangingPunct="1">
              <a:spcBef>
                <a:spcPct val="0"/>
              </a:spcBef>
              <a:spcAft>
                <a:spcPts val="0"/>
              </a:spcAft>
              <a:buFontTx/>
              <a:buNone/>
              <a:defRPr/>
            </a:pPr>
            <a:endParaRPr lang="en-US" sz="2800" b="1" dirty="0" smtClean="0">
              <a:solidFill>
                <a:srgbClr val="0000FF"/>
              </a:solidFill>
            </a:endParaRPr>
          </a:p>
          <a:p>
            <a:pPr eaLnBrk="1" fontAlgn="auto" hangingPunct="1">
              <a:spcAft>
                <a:spcPts val="0"/>
              </a:spcAft>
              <a:defRPr/>
            </a:pPr>
            <a:endParaRPr lang="en-US" dirty="0" smtClean="0"/>
          </a:p>
        </p:txBody>
      </p:sp>
    </p:spTree>
    <p:custDataLst>
      <p:tags r:id="rId1"/>
    </p:custDataLst>
    <p:extLst>
      <p:ext uri="{BB962C8B-B14F-4D97-AF65-F5344CB8AC3E}">
        <p14:creationId xmlns:p14="http://schemas.microsoft.com/office/powerpoint/2010/main" val="3272035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886700" cy="1066800"/>
          </a:xfrm>
        </p:spPr>
        <p:txBody>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dirty="0"/>
          </a:p>
        </p:txBody>
      </p:sp>
      <p:pic>
        <p:nvPicPr>
          <p:cNvPr id="4" name="Picture 3"/>
          <p:cNvPicPr>
            <a:picLocks noChangeAspect="1"/>
          </p:cNvPicPr>
          <p:nvPr/>
        </p:nvPicPr>
        <p:blipFill>
          <a:blip r:embed="rId3"/>
          <a:stretch>
            <a:fillRect/>
          </a:stretch>
        </p:blipFill>
        <p:spPr>
          <a:xfrm>
            <a:off x="0" y="1066801"/>
            <a:ext cx="4605865" cy="2590799"/>
          </a:xfrm>
          <a:prstGeom prst="rect">
            <a:avLst/>
          </a:prstGeom>
        </p:spPr>
      </p:pic>
      <p:pic>
        <p:nvPicPr>
          <p:cNvPr id="5" name="Picture 4"/>
          <p:cNvPicPr>
            <a:picLocks noChangeAspect="1"/>
          </p:cNvPicPr>
          <p:nvPr/>
        </p:nvPicPr>
        <p:blipFill>
          <a:blip r:embed="rId4"/>
          <a:stretch>
            <a:fillRect/>
          </a:stretch>
        </p:blipFill>
        <p:spPr>
          <a:xfrm>
            <a:off x="4605865" y="1080656"/>
            <a:ext cx="4538135" cy="2561850"/>
          </a:xfrm>
          <a:prstGeom prst="rect">
            <a:avLst/>
          </a:prstGeom>
        </p:spPr>
      </p:pic>
      <p:pic>
        <p:nvPicPr>
          <p:cNvPr id="6" name="Picture 5"/>
          <p:cNvPicPr>
            <a:picLocks noChangeAspect="1"/>
          </p:cNvPicPr>
          <p:nvPr/>
        </p:nvPicPr>
        <p:blipFill>
          <a:blip r:embed="rId5"/>
          <a:stretch>
            <a:fillRect/>
          </a:stretch>
        </p:blipFill>
        <p:spPr>
          <a:xfrm>
            <a:off x="2409287" y="3642506"/>
            <a:ext cx="4287325" cy="3215494"/>
          </a:xfrm>
          <a:prstGeom prst="rect">
            <a:avLst/>
          </a:prstGeom>
        </p:spPr>
      </p:pic>
    </p:spTree>
    <p:extLst>
      <p:ext uri="{BB962C8B-B14F-4D97-AF65-F5344CB8AC3E}">
        <p14:creationId xmlns:p14="http://schemas.microsoft.com/office/powerpoint/2010/main" val="1071328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715000"/>
          </a:xfrm>
        </p:spPr>
        <p:txBody>
          <a:bodyPr>
            <a:noAutofit/>
          </a:bodyPr>
          <a:lstStyle/>
          <a:p>
            <a:r>
              <a:rPr lang="en-US" sz="4000" dirty="0">
                <a:solidFill>
                  <a:prstClr val="black"/>
                </a:solidFill>
                <a:latin typeface="Times New Roman" panose="02020603050405020304" pitchFamily="18" charset="0"/>
                <a:ea typeface="+mj-ea"/>
                <a:cs typeface="Times New Roman" panose="02020603050405020304" pitchFamily="18" charset="0"/>
              </a:rPr>
              <a:t>Drug Quality &amp; Security Act of </a:t>
            </a:r>
            <a:r>
              <a:rPr lang="en-US" sz="4000" dirty="0" smtClean="0">
                <a:solidFill>
                  <a:prstClr val="black"/>
                </a:solidFill>
                <a:latin typeface="Times New Roman" panose="02020603050405020304" pitchFamily="18" charset="0"/>
                <a:ea typeface="+mj-ea"/>
                <a:cs typeface="Times New Roman" panose="02020603050405020304" pitchFamily="18" charset="0"/>
              </a:rPr>
              <a:t>2013</a:t>
            </a:r>
          </a:p>
          <a:p>
            <a:pPr lvl="1"/>
            <a:r>
              <a:rPr lang="en-US" sz="3000" dirty="0" smtClean="0"/>
              <a:t>Compounding </a:t>
            </a:r>
            <a:r>
              <a:rPr lang="en-US" sz="3000" dirty="0" smtClean="0"/>
              <a:t>Quality Act (Title I): amendment </a:t>
            </a:r>
            <a:r>
              <a:rPr lang="en-US" sz="3000" dirty="0"/>
              <a:t>to </a:t>
            </a:r>
            <a:r>
              <a:rPr lang="en-US" sz="3000" dirty="0" smtClean="0"/>
              <a:t>the Federal Food</a:t>
            </a:r>
            <a:r>
              <a:rPr lang="en-US" sz="3000" dirty="0"/>
              <a:t>, Drug, and Cosmetic Act (21 U.S.C. 301 et seq</a:t>
            </a:r>
            <a:r>
              <a:rPr lang="en-US" sz="3000" dirty="0" smtClean="0"/>
              <a:t>.)</a:t>
            </a:r>
          </a:p>
          <a:p>
            <a:pPr lvl="2"/>
            <a:r>
              <a:rPr lang="en-US" sz="3000" dirty="0" smtClean="0"/>
              <a:t>Reinstated §503 of FDCA, exempts state-licensed compounding pharmacies from cGMPs, manufacturer labelling requirements, and NDA or aNDA approvals.</a:t>
            </a:r>
            <a:endParaRPr lang="en-US" sz="3000" dirty="0"/>
          </a:p>
          <a:p>
            <a:pPr lvl="2"/>
            <a:r>
              <a:rPr lang="en-US" sz="3000" dirty="0" smtClean="0"/>
              <a:t>Exempt sterile or non-sterile compounding based on prescription or limited quantity; compounding based on USP monographs, approved drugs or list from HHS; not copies of commercially available drugs;  limits on out-of-state shipments.</a:t>
            </a:r>
          </a:p>
        </p:txBody>
      </p:sp>
    </p:spTree>
    <p:extLst>
      <p:ext uri="{BB962C8B-B14F-4D97-AF65-F5344CB8AC3E}">
        <p14:creationId xmlns:p14="http://schemas.microsoft.com/office/powerpoint/2010/main" val="4105687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965"/>
            <a:ext cx="83058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915400" cy="5638800"/>
          </a:xfrm>
        </p:spPr>
        <p:txBody>
          <a:bodyPr>
            <a:normAutofit/>
          </a:bodyPr>
          <a:lstStyle/>
          <a:p>
            <a:pPr lvl="0"/>
            <a:r>
              <a:rPr lang="en-US" sz="4000" dirty="0">
                <a:solidFill>
                  <a:prstClr val="black"/>
                </a:solidFill>
                <a:latin typeface="Times New Roman" panose="02020603050405020304" pitchFamily="18" charset="0"/>
                <a:cs typeface="Times New Roman" panose="02020603050405020304" pitchFamily="18" charset="0"/>
              </a:rPr>
              <a:t>Drug Quality &amp; Security Act of 2013</a:t>
            </a:r>
          </a:p>
          <a:p>
            <a:pPr lvl="1"/>
            <a:r>
              <a:rPr lang="en-US" sz="3300" dirty="0" smtClean="0"/>
              <a:t>Compounding </a:t>
            </a:r>
            <a:r>
              <a:rPr lang="en-US" sz="3300" dirty="0" smtClean="0"/>
              <a:t>Quality Act (Title I): </a:t>
            </a:r>
          </a:p>
          <a:p>
            <a:pPr lvl="2">
              <a:buClr>
                <a:srgbClr val="3891A7"/>
              </a:buClr>
            </a:pPr>
            <a:r>
              <a:rPr lang="en-US" sz="3300" dirty="0">
                <a:solidFill>
                  <a:prstClr val="black"/>
                </a:solidFill>
              </a:rPr>
              <a:t>Created legal authority for FDA licensing and regulation of outsourcing facilities (sterile product production facilities</a:t>
            </a:r>
            <a:r>
              <a:rPr lang="en-US" sz="3300" dirty="0" smtClean="0">
                <a:solidFill>
                  <a:prstClr val="black"/>
                </a:solidFill>
              </a:rPr>
              <a:t>), distinguished from compounding pharmacies:  </a:t>
            </a:r>
            <a:r>
              <a:rPr lang="en-US" sz="3300" dirty="0">
                <a:solidFill>
                  <a:prstClr val="black"/>
                </a:solidFill>
              </a:rPr>
              <a:t>not exempt from cGMPs. </a:t>
            </a:r>
            <a:endParaRPr lang="en-US" sz="3300" dirty="0" smtClean="0">
              <a:solidFill>
                <a:prstClr val="black"/>
              </a:solidFill>
            </a:endParaRPr>
          </a:p>
          <a:p>
            <a:pPr lvl="2">
              <a:buClr>
                <a:srgbClr val="3891A7"/>
              </a:buClr>
            </a:pPr>
            <a:r>
              <a:rPr lang="en-US" sz="3300" dirty="0" smtClean="0">
                <a:solidFill>
                  <a:prstClr val="black"/>
                </a:solidFill>
              </a:rPr>
              <a:t>Established </a:t>
            </a:r>
            <a:r>
              <a:rPr lang="en-US" sz="3300" dirty="0">
                <a:solidFill>
                  <a:prstClr val="black"/>
                </a:solidFill>
              </a:rPr>
              <a:t>a license fee schedule for outsourcing facilities. </a:t>
            </a:r>
            <a:endParaRPr lang="en-US" sz="3300" dirty="0" smtClean="0"/>
          </a:p>
          <a:p>
            <a:pPr lvl="2"/>
            <a:r>
              <a:rPr lang="en-US" sz="3300" dirty="0" smtClean="0"/>
              <a:t>Re-established </a:t>
            </a:r>
            <a:r>
              <a:rPr lang="en-US" sz="3300" dirty="0"/>
              <a:t>pharmacy boards – FDA communications/cooperation</a:t>
            </a:r>
            <a:r>
              <a:rPr lang="en-US" sz="3300" dirty="0" smtClean="0"/>
              <a:t>.</a:t>
            </a:r>
            <a:endParaRPr lang="en-US" sz="3300" dirty="0"/>
          </a:p>
        </p:txBody>
      </p:sp>
    </p:spTree>
    <p:extLst>
      <p:ext uri="{BB962C8B-B14F-4D97-AF65-F5344CB8AC3E}">
        <p14:creationId xmlns:p14="http://schemas.microsoft.com/office/powerpoint/2010/main" val="2597905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Autofit/>
          </a:bodyPr>
          <a:lstStyle/>
          <a:p>
            <a:pPr algn="ctr"/>
            <a:r>
              <a:rPr lang="en-US" sz="4000" dirty="0">
                <a:solidFill>
                  <a:prstClr val="black"/>
                </a:solidFill>
                <a:latin typeface="Times New Roman" panose="02020603050405020304" pitchFamily="18" charset="0"/>
                <a:cs typeface="Times New Roman" panose="02020603050405020304" pitchFamily="18" charset="0"/>
              </a:rPr>
              <a:t>Federal Pharmacy Law Development</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763000" cy="5638800"/>
          </a:xfrm>
        </p:spPr>
        <p:txBody>
          <a:bodyPr>
            <a:normAutofit/>
          </a:bodyPr>
          <a:lstStyle/>
          <a:p>
            <a:pPr lvl="0"/>
            <a:r>
              <a:rPr lang="en-US" sz="4000" dirty="0">
                <a:solidFill>
                  <a:prstClr val="black"/>
                </a:solidFill>
                <a:latin typeface="Times New Roman" panose="02020603050405020304" pitchFamily="18" charset="0"/>
                <a:cs typeface="Times New Roman" panose="02020603050405020304" pitchFamily="18" charset="0"/>
              </a:rPr>
              <a:t>Drug Quality &amp; Security Act of 2013</a:t>
            </a:r>
          </a:p>
          <a:p>
            <a:pPr lvl="1"/>
            <a:r>
              <a:rPr lang="en-US" sz="2900" dirty="0" smtClean="0"/>
              <a:t>Drug </a:t>
            </a:r>
            <a:r>
              <a:rPr lang="en-US" sz="2900" dirty="0" smtClean="0"/>
              <a:t>Supply Chain Security (Title II):</a:t>
            </a:r>
            <a:endParaRPr lang="en-US" sz="2900" dirty="0"/>
          </a:p>
          <a:p>
            <a:pPr lvl="2"/>
            <a:r>
              <a:rPr lang="en-US" sz="2900" dirty="0" smtClean="0"/>
              <a:t>Establishes a federal track-and-trace system for all prescription drugs, to be phased in/instituted over the next ten years.</a:t>
            </a:r>
          </a:p>
          <a:p>
            <a:pPr lvl="2"/>
            <a:r>
              <a:rPr lang="en-US" sz="2900" dirty="0" smtClean="0"/>
              <a:t>Purpose is to be able to track all prescription drugs from manufacturer to the dispenser, being able to authenticate them, and therefore, detect and report fraudulent drug.</a:t>
            </a:r>
          </a:p>
          <a:p>
            <a:pPr lvl="2"/>
            <a:r>
              <a:rPr lang="en-US" sz="2900" dirty="0" smtClean="0"/>
              <a:t>Impact on pharmacies: (1) after 1/1/2015, must have transaction history prior to accepting drugs, and (2) after 1/15/2015, must be able to quarantine, investigate and report suspect drugs.</a:t>
            </a:r>
            <a:endParaRPr lang="en-US" sz="2900" dirty="0"/>
          </a:p>
          <a:p>
            <a:endParaRPr lang="en-US" dirty="0"/>
          </a:p>
        </p:txBody>
      </p:sp>
    </p:spTree>
    <p:extLst>
      <p:ext uri="{BB962C8B-B14F-4D97-AF65-F5344CB8AC3E}">
        <p14:creationId xmlns:p14="http://schemas.microsoft.com/office/powerpoint/2010/main" val="272884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8001000"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7347" name="Rectangle 3"/>
          <p:cNvSpPr>
            <a:spLocks noGrp="1" noChangeArrowheads="1"/>
          </p:cNvSpPr>
          <p:nvPr>
            <p:ph type="body" idx="1"/>
          </p:nvPr>
        </p:nvSpPr>
        <p:spPr>
          <a:xfrm>
            <a:off x="685801" y="1530221"/>
            <a:ext cx="8001000" cy="5159829"/>
          </a:xfrm>
        </p:spPr>
        <p:txBody>
          <a:bodyPr>
            <a:normAutofit/>
          </a:bodyPr>
          <a:lstStyle/>
          <a:p>
            <a:r>
              <a:rPr lang="en-US" sz="4000" dirty="0" smtClean="0"/>
              <a:t>Other State Pharmacy Acts:</a:t>
            </a:r>
          </a:p>
          <a:p>
            <a:r>
              <a:rPr lang="en-US" sz="4000" dirty="0" smtClean="0"/>
              <a:t>1817 </a:t>
            </a:r>
            <a:r>
              <a:rPr lang="en-US" sz="4000" dirty="0"/>
              <a:t>- South Carolina</a:t>
            </a:r>
          </a:p>
          <a:p>
            <a:pPr lvl="1"/>
            <a:r>
              <a:rPr lang="en-US" sz="4000" dirty="0"/>
              <a:t>1838 - penalty component was repealed</a:t>
            </a:r>
          </a:p>
          <a:p>
            <a:r>
              <a:rPr lang="en-US" sz="4000" dirty="0"/>
              <a:t>1825 - Georgia</a:t>
            </a:r>
          </a:p>
          <a:p>
            <a:r>
              <a:rPr lang="en-US" sz="4000" dirty="0"/>
              <a:t>1852 - Alabama</a:t>
            </a:r>
          </a:p>
        </p:txBody>
      </p:sp>
    </p:spTree>
    <p:custDataLst>
      <p:tags r:id="rId1"/>
    </p:custDataLst>
    <p:extLst>
      <p:ext uri="{BB962C8B-B14F-4D97-AF65-F5344CB8AC3E}">
        <p14:creationId xmlns:p14="http://schemas.microsoft.com/office/powerpoint/2010/main" val="2570554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latin typeface="Times New Roman" panose="02020603050405020304" pitchFamily="18" charset="0"/>
                <a:cs typeface="Times New Roman" panose="02020603050405020304" pitchFamily="18" charset="0"/>
              </a:rPr>
              <a:t>State Pharmacy Law Development – Common Law</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316" y="1828800"/>
            <a:ext cx="7977284" cy="4800600"/>
          </a:xfrm>
        </p:spPr>
        <p:txBody>
          <a:bodyPr>
            <a:noAutofit/>
          </a:bodyPr>
          <a:lstStyle/>
          <a:p>
            <a:r>
              <a:rPr lang="en-US" sz="3000" i="1" dirty="0" smtClean="0"/>
              <a:t>Thomas v. Winchester</a:t>
            </a:r>
            <a:r>
              <a:rPr lang="en-US" sz="3000" dirty="0" smtClean="0"/>
              <a:t>, 6 N.Y. 397 (N.Y. 1852) – established duty to dispense (label) correctly</a:t>
            </a:r>
          </a:p>
          <a:p>
            <a:r>
              <a:rPr lang="en-US" sz="3000" i="1" dirty="0" smtClean="0"/>
              <a:t>Fleet and Semple v. Hollenkemp, 52 Ky. (1 B Mon.) 219 (1852) – </a:t>
            </a:r>
            <a:r>
              <a:rPr lang="en-US" sz="3000" dirty="0" smtClean="0"/>
              <a:t>changed pharmacy purchases from caveat emptor to caveat vendor</a:t>
            </a:r>
          </a:p>
          <a:p>
            <a:r>
              <a:rPr lang="en-US" sz="3000" i="1" dirty="0" smtClean="0"/>
              <a:t> Burgess v. Sims Drug Co.</a:t>
            </a:r>
            <a:r>
              <a:rPr lang="en-US" sz="3000" dirty="0" smtClean="0"/>
              <a:t>, 86 NW 307 (Iowa 1901) – pharmacists &amp; employers equally liable</a:t>
            </a:r>
          </a:p>
          <a:p>
            <a:r>
              <a:rPr lang="en-US" sz="3000" i="1" dirty="0" smtClean="0"/>
              <a:t>Peters v. Johnson,</a:t>
            </a:r>
            <a:r>
              <a:rPr lang="en-US" sz="3000" dirty="0" smtClean="0"/>
              <a:t> 41 SE 190 (W.Va. 1902) – high degree of care &amp; prevent foreseeable harm </a:t>
            </a:r>
            <a:endParaRPr lang="en-US" sz="3000" i="1" dirty="0"/>
          </a:p>
        </p:txBody>
      </p:sp>
    </p:spTree>
    <p:custDataLst>
      <p:tags r:id="rId1"/>
    </p:custDataLst>
    <p:extLst>
      <p:ext uri="{BB962C8B-B14F-4D97-AF65-F5344CB8AC3E}">
        <p14:creationId xmlns:p14="http://schemas.microsoft.com/office/powerpoint/2010/main" val="552597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8371" name="Rectangle 3"/>
          <p:cNvSpPr>
            <a:spLocks noGrp="1" noChangeArrowheads="1"/>
          </p:cNvSpPr>
          <p:nvPr>
            <p:ph type="body" idx="1"/>
          </p:nvPr>
        </p:nvSpPr>
        <p:spPr>
          <a:xfrm>
            <a:off x="633317" y="1530221"/>
            <a:ext cx="7977284" cy="5159829"/>
          </a:xfrm>
        </p:spPr>
        <p:txBody>
          <a:bodyPr>
            <a:normAutofit/>
          </a:bodyPr>
          <a:lstStyle/>
          <a:p>
            <a:r>
              <a:rPr lang="en-US" sz="4000" dirty="0"/>
              <a:t>State regulation of pharmacy practice prior to 1870 did not typically involve pharmacists directly:</a:t>
            </a:r>
          </a:p>
          <a:p>
            <a:pPr lvl="1"/>
            <a:r>
              <a:rPr lang="en-US" sz="4000" dirty="0"/>
              <a:t>against drug adulteration</a:t>
            </a:r>
          </a:p>
          <a:p>
            <a:pPr lvl="1"/>
            <a:r>
              <a:rPr lang="en-US" sz="4000" dirty="0"/>
              <a:t>restricted poison sales</a:t>
            </a:r>
          </a:p>
          <a:p>
            <a:pPr lvl="1"/>
            <a:r>
              <a:rPr lang="en-US" sz="4000" dirty="0"/>
              <a:t>prohibited advertising or selling of abortifacients</a:t>
            </a:r>
          </a:p>
        </p:txBody>
      </p:sp>
    </p:spTree>
    <p:custDataLst>
      <p:tags r:id="rId1"/>
    </p:custDataLst>
    <p:extLst>
      <p:ext uri="{BB962C8B-B14F-4D97-AF65-F5344CB8AC3E}">
        <p14:creationId xmlns:p14="http://schemas.microsoft.com/office/powerpoint/2010/main" val="268230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59395" name="Rectangle 3"/>
          <p:cNvSpPr>
            <a:spLocks noGrp="1" noChangeArrowheads="1"/>
          </p:cNvSpPr>
          <p:nvPr>
            <p:ph type="body" idx="1"/>
          </p:nvPr>
        </p:nvSpPr>
        <p:spPr>
          <a:xfrm>
            <a:off x="633317" y="1600200"/>
            <a:ext cx="7977284" cy="5089850"/>
          </a:xfrm>
        </p:spPr>
        <p:txBody>
          <a:bodyPr>
            <a:normAutofit/>
          </a:bodyPr>
          <a:lstStyle/>
          <a:p>
            <a:r>
              <a:rPr lang="en-US" sz="4000" dirty="0"/>
              <a:t>1869 - APhA Meeting: after much rancorous debate concerning rural areas without pharmacies and a fear of bureaucracy, a model state pharmacy act was drafted.  This would quickly be adopted by states as their state law.</a:t>
            </a:r>
          </a:p>
        </p:txBody>
      </p:sp>
    </p:spTree>
    <p:custDataLst>
      <p:tags r:id="rId1"/>
    </p:custDataLst>
    <p:extLst>
      <p:ext uri="{BB962C8B-B14F-4D97-AF65-F5344CB8AC3E}">
        <p14:creationId xmlns:p14="http://schemas.microsoft.com/office/powerpoint/2010/main" val="162516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33316" y="131861"/>
            <a:ext cx="7977284" cy="1325563"/>
          </a:xfrm>
        </p:spPr>
        <p:txBody>
          <a:bodyPr>
            <a:normAutofit/>
          </a:bodyPr>
          <a:lstStyle/>
          <a:p>
            <a:r>
              <a:rPr lang="en-US" sz="4400" dirty="0">
                <a:latin typeface="Times New Roman" panose="02020603050405020304" pitchFamily="18" charset="0"/>
                <a:cs typeface="Times New Roman" panose="02020603050405020304" pitchFamily="18" charset="0"/>
              </a:rPr>
              <a:t>State Pharmacy Law Development</a:t>
            </a:r>
          </a:p>
        </p:txBody>
      </p:sp>
      <p:sp>
        <p:nvSpPr>
          <p:cNvPr id="60419" name="Rectangle 3"/>
          <p:cNvSpPr>
            <a:spLocks noGrp="1" noChangeArrowheads="1"/>
          </p:cNvSpPr>
          <p:nvPr>
            <p:ph type="body" idx="1"/>
          </p:nvPr>
        </p:nvSpPr>
        <p:spPr>
          <a:xfrm>
            <a:off x="633317" y="1530221"/>
            <a:ext cx="7977284" cy="5159829"/>
          </a:xfrm>
        </p:spPr>
        <p:txBody>
          <a:bodyPr>
            <a:normAutofit/>
          </a:bodyPr>
          <a:lstStyle/>
          <a:p>
            <a:r>
              <a:rPr lang="en-US" sz="4000" dirty="0"/>
              <a:t>Adoption of Model Pharmacy Act, creating Pharmacy Boards and standards for pharmacists and pharmacy practice:</a:t>
            </a:r>
          </a:p>
          <a:p>
            <a:pPr lvl="1"/>
            <a:r>
              <a:rPr lang="en-US" sz="4000" dirty="0"/>
              <a:t>1870 - Rhode Island first</a:t>
            </a:r>
          </a:p>
          <a:p>
            <a:pPr lvl="1"/>
            <a:r>
              <a:rPr lang="en-US" sz="4000" dirty="0"/>
              <a:t>By 1878 - 8 more states and D.C.</a:t>
            </a:r>
          </a:p>
          <a:p>
            <a:pPr lvl="1"/>
            <a:r>
              <a:rPr lang="en-US" sz="4000" dirty="0"/>
              <a:t>In the 1880s - 21 more states</a:t>
            </a:r>
          </a:p>
          <a:p>
            <a:pPr lvl="1"/>
            <a:r>
              <a:rPr lang="en-US" sz="4000" dirty="0"/>
              <a:t>In the 1890s - 12 more states</a:t>
            </a:r>
          </a:p>
        </p:txBody>
      </p:sp>
    </p:spTree>
    <p:custDataLst>
      <p:tags r:id="rId1"/>
    </p:custDataLst>
    <p:extLst>
      <p:ext uri="{BB962C8B-B14F-4D97-AF65-F5344CB8AC3E}">
        <p14:creationId xmlns:p14="http://schemas.microsoft.com/office/powerpoint/2010/main" val="28435878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0f6e04ee-895f-4d69-b2ef-18a6c63d5260"/>
  <p:tag name="TPPRESENTATIONGUID" val="6af27f7d-79e6-4771-a718-d285bc3da6b9"/>
  <p:tag name="TPVERSION" val="6"/>
  <p:tag name="TPFULLVERSION" val="7.5.8.4"/>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Designs\SERENE.POT</Template>
  <TotalTime>7344</TotalTime>
  <Words>3257</Words>
  <Application>Microsoft Office PowerPoint</Application>
  <PresentationFormat>On-screen Show (4:3)</PresentationFormat>
  <Paragraphs>341</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Copperplate Gothic Bold</vt:lpstr>
      <vt:lpstr>Times New Roman</vt:lpstr>
      <vt:lpstr>Office Theme</vt:lpstr>
      <vt:lpstr>History of Pharmacy SIG</vt:lpstr>
      <vt:lpstr>State Pharmacy Law Development</vt:lpstr>
      <vt:lpstr>State Pharmacy Law Development</vt:lpstr>
      <vt:lpstr>One of the First State-Licensed Pharmacists</vt:lpstr>
      <vt:lpstr>State Pharmacy Law Development</vt:lpstr>
      <vt:lpstr>State Pharmacy Law Development – Common Law</vt:lpstr>
      <vt:lpstr>State Pharmacy Law Development</vt:lpstr>
      <vt:lpstr>State Pharmacy Law Development</vt:lpstr>
      <vt:lpstr>State Pharmacy Law Development</vt:lpstr>
      <vt:lpstr>State Pharmacy Law Development</vt:lpstr>
      <vt:lpstr>Federal Pharmacy Law Development</vt:lpstr>
      <vt:lpstr>Federal Pharmacy Law Development</vt:lpstr>
      <vt:lpstr>Federal Pharmacy Law Development</vt:lpstr>
      <vt:lpstr>Federal Pharmacy Law Development Muckraking Journalism – Early 20th Century</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 </vt:lpstr>
      <vt:lpstr>Federal Pharmacy Law Development</vt:lpstr>
      <vt:lpstr>Federal Pharmacy Law Development</vt:lpstr>
      <vt:lpstr>Federal Pharmacy Law Development</vt:lpstr>
      <vt:lpstr>Federal Pharmacy Law Development</vt:lpstr>
      <vt:lpstr>Federal Pharmacy Law Development</vt:lpstr>
      <vt:lpstr>Federal Pharmacy Law Development</vt:lpstr>
    </vt:vector>
  </TitlesOfParts>
  <Company>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PHM 100: Survey of Pharmacy</dc:title>
  <dc:creator>David M. Baker</dc:creator>
  <cp:lastModifiedBy>David Baker</cp:lastModifiedBy>
  <cp:revision>87</cp:revision>
  <cp:lastPrinted>2000-11-17T13:16:24Z</cp:lastPrinted>
  <dcterms:created xsi:type="dcterms:W3CDTF">2000-11-14T04:08:02Z</dcterms:created>
  <dcterms:modified xsi:type="dcterms:W3CDTF">2018-11-29T12:54:56Z</dcterms:modified>
</cp:coreProperties>
</file>