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78"/>
  </p:notesMasterIdLst>
  <p:sldIdLst>
    <p:sldId id="335" r:id="rId3"/>
    <p:sldId id="259" r:id="rId4"/>
    <p:sldId id="260" r:id="rId5"/>
    <p:sldId id="261" r:id="rId6"/>
    <p:sldId id="262" r:id="rId7"/>
    <p:sldId id="263" r:id="rId8"/>
    <p:sldId id="264" r:id="rId9"/>
    <p:sldId id="265" r:id="rId10"/>
    <p:sldId id="266" r:id="rId11"/>
    <p:sldId id="333"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Lst>
  <p:sldSz cx="9144000" cy="5143500" type="screen16x9"/>
  <p:notesSz cx="6858000" cy="9144000"/>
  <p:embeddedFontLst>
    <p:embeddedFont>
      <p:font typeface="Lato" panose="020B0604020202020204" charset="0"/>
      <p:regular r:id="rId79"/>
      <p:bold r:id="rId80"/>
      <p:italic r:id="rId81"/>
      <p:boldItalic r:id="rId82"/>
    </p:embeddedFont>
    <p:embeddedFont>
      <p:font typeface="Raleway" panose="020B0604020202020204" charset="0"/>
      <p:regular r:id="rId83"/>
      <p:bold r:id="rId84"/>
      <p:italic r:id="rId85"/>
      <p:boldItalic r:id="rId86"/>
    </p:embeddedFont>
    <p:embeddedFont>
      <p:font typeface="Roboto" panose="020B0604020202020204" charset="0"/>
      <p:regular r:id="rId87"/>
      <p:bold r:id="rId88"/>
      <p:italic r:id="rId89"/>
      <p:boldItalic r:id="rId90"/>
    </p:embeddedFont>
    <p:embeddedFont>
      <p:font typeface="Cambria" panose="02040503050406030204" pitchFamily="18" charset="0"/>
      <p:regular r:id="rId91"/>
      <p:bold r:id="rId92"/>
      <p:italic r:id="rId93"/>
      <p:boldItalic r:id="rId94"/>
    </p:embeddedFont>
    <p:embeddedFont>
      <p:font typeface="Calibri" panose="020F0502020204030204" pitchFamily="34" charset="0"/>
      <p:regular r:id="rId95"/>
      <p:bold r:id="rId96"/>
      <p:italic r:id="rId97"/>
      <p:boldItalic r:id="rId98"/>
    </p:embeddedFont>
  </p:embeddedFontLst>
  <p:custDataLst>
    <p:tags r:id="rId9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sie Samue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108" autoAdjust="0"/>
  </p:normalViewPr>
  <p:slideViewPr>
    <p:cSldViewPr snapToGrid="0">
      <p:cViewPr varScale="1">
        <p:scale>
          <a:sx n="113" d="100"/>
          <a:sy n="113" d="100"/>
        </p:scale>
        <p:origin x="2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1.fntdata"/><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font" Target="fonts/font12.fntdata"/><Relationship Id="rId95" Type="http://schemas.openxmlformats.org/officeDocument/2006/relationships/font" Target="fonts/font17.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font" Target="fonts/font2.fntdata"/><Relationship Id="rId85" Type="http://schemas.openxmlformats.org/officeDocument/2006/relationships/font" Target="fonts/font7.fntdata"/><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tags" Target="tags/tag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9.fntdata"/><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9.fntdata"/><Relationship Id="rId61" Type="http://schemas.openxmlformats.org/officeDocument/2006/relationships/slide" Target="slides/slide59.xml"/><Relationship Id="rId82"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5.fntdata"/><Relationship Id="rId98" Type="http://schemas.openxmlformats.org/officeDocument/2006/relationships/font" Target="fonts/font20.fntdata"/><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027-4422-8014-780193B74966}"/>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027-4422-8014-780193B74966}"/>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027-4422-8014-780193B74966}"/>
            </c:ext>
          </c:extLst>
        </c:ser>
        <c:dLbls>
          <c:showLegendKey val="0"/>
          <c:showVal val="0"/>
          <c:showCatName val="0"/>
          <c:showSerName val="0"/>
          <c:showPercent val="0"/>
          <c:showBubbleSize val="0"/>
        </c:dLbls>
        <c:gapWidth val="150"/>
        <c:shape val="box"/>
        <c:axId val="951527136"/>
        <c:axId val="951529632"/>
        <c:axId val="990394432"/>
      </c:bar3DChart>
      <c:catAx>
        <c:axId val="951527136"/>
        <c:scaling>
          <c:orientation val="minMax"/>
        </c:scaling>
        <c:delete val="0"/>
        <c:axPos val="b"/>
        <c:numFmt formatCode="General" sourceLinked="1"/>
        <c:majorTickMark val="out"/>
        <c:minorTickMark val="none"/>
        <c:tickLblPos val="nextTo"/>
        <c:crossAx val="951529632"/>
        <c:crosses val="autoZero"/>
        <c:auto val="1"/>
        <c:lblAlgn val="ctr"/>
        <c:lblOffset val="100"/>
        <c:noMultiLvlLbl val="0"/>
      </c:catAx>
      <c:valAx>
        <c:axId val="951529632"/>
        <c:scaling>
          <c:orientation val="minMax"/>
        </c:scaling>
        <c:delete val="0"/>
        <c:axPos val="l"/>
        <c:majorGridlines/>
        <c:numFmt formatCode="General" sourceLinked="1"/>
        <c:majorTickMark val="out"/>
        <c:minorTickMark val="none"/>
        <c:tickLblPos val="nextTo"/>
        <c:crossAx val="951527136"/>
        <c:crosses val="autoZero"/>
        <c:crossBetween val="between"/>
      </c:valAx>
      <c:serAx>
        <c:axId val="990394432"/>
        <c:scaling>
          <c:orientation val="minMax"/>
        </c:scaling>
        <c:delete val="0"/>
        <c:axPos val="b"/>
        <c:majorTickMark val="out"/>
        <c:minorTickMark val="none"/>
        <c:tickLblPos val="nextTo"/>
        <c:crossAx val="951529632"/>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518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Shape 2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1" u="none" strike="noStrike" cap="none" dirty="0">
                <a:solidFill>
                  <a:srgbClr val="FF0000"/>
                </a:solidFill>
                <a:latin typeface="Calibri"/>
                <a:ea typeface="Calibri"/>
                <a:cs typeface="Calibri"/>
                <a:sym typeface="Calibri"/>
              </a:rPr>
              <a:t>Read slide</a:t>
            </a:r>
            <a:endParaRPr sz="1100" b="0" i="1" u="none" strike="noStrike" cap="none" dirty="0">
              <a:solidFill>
                <a:srgbClr val="FF0000"/>
              </a:solidFill>
              <a:latin typeface="Calibri"/>
              <a:ea typeface="Calibri"/>
              <a:cs typeface="Calibri"/>
              <a:sym typeface="Calibri"/>
            </a:endParaRPr>
          </a:p>
          <a:p>
            <a:pPr marL="0" lvl="0" indent="0" rtl="0">
              <a:lnSpc>
                <a:spcPct val="115000"/>
              </a:lnSpc>
              <a:spcBef>
                <a:spcPts val="0"/>
              </a:spcBef>
              <a:spcAft>
                <a:spcPts val="0"/>
              </a:spcAft>
              <a:buNone/>
            </a:pPr>
            <a:r>
              <a:rPr lang="en-US" i="1" dirty="0">
                <a:latin typeface="Calibri"/>
                <a:ea typeface="Calibri"/>
                <a:cs typeface="Calibri"/>
                <a:sym typeface="Calibri"/>
              </a:rPr>
              <a:t>Albucasis</a:t>
            </a:r>
            <a:r>
              <a:rPr lang="en-US" dirty="0">
                <a:latin typeface="Calibri"/>
                <a:ea typeface="Calibri"/>
                <a:cs typeface="Calibri"/>
                <a:sym typeface="Calibri"/>
              </a:rPr>
              <a:t>:  Albucasis was known for inventing many medications, including one used to treat common cold. He also, nasal sprays,  and hand lotion and mouthwash.</a:t>
            </a:r>
            <a:endParaRPr dirty="0"/>
          </a:p>
          <a:p>
            <a:pPr marL="0" marR="0" lvl="0" indent="0" algn="l" rtl="0">
              <a:lnSpc>
                <a:spcPct val="115000"/>
              </a:lnSpc>
              <a:spcBef>
                <a:spcPts val="0"/>
              </a:spcBef>
              <a:spcAft>
                <a:spcPts val="0"/>
              </a:spcAft>
              <a:buClr>
                <a:srgbClr val="000000"/>
              </a:buClr>
              <a:buSzPts val="1100"/>
              <a:buFont typeface="Arial"/>
              <a:buNone/>
            </a:pPr>
            <a:r>
              <a:rPr lang="en-US" sz="1100" b="0" i="1" u="none" strike="noStrike" cap="none" dirty="0">
                <a:solidFill>
                  <a:srgbClr val="FF0000"/>
                </a:solidFill>
                <a:latin typeface="Calibri"/>
                <a:ea typeface="Calibri"/>
                <a:cs typeface="Calibri"/>
                <a:sym typeface="Calibri"/>
              </a:rPr>
              <a:t>Rhazes (936-1013): </a:t>
            </a:r>
            <a:r>
              <a:rPr lang="en-US" sz="1100" b="0" i="0" u="none" strike="noStrike" cap="none" dirty="0">
                <a:solidFill>
                  <a:srgbClr val="FF0000"/>
                </a:solidFill>
                <a:latin typeface="Calibri"/>
                <a:ea typeface="Calibri"/>
                <a:cs typeface="Calibri"/>
                <a:sym typeface="Calibri"/>
              </a:rPr>
              <a:t>He introduced case studies, separate wards in hospitals  and the use of pills in administering medication. He divided medicine into three areas including public health, preventive medicine and the treatment of diseases.</a:t>
            </a:r>
            <a:endParaRPr sz="1100" b="0" i="0" u="none" strike="noStrike" cap="none" dirty="0">
              <a:solidFill>
                <a:srgbClr val="FF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1" u="none" strike="noStrike" cap="none" dirty="0">
                <a:solidFill>
                  <a:srgbClr val="FF0000"/>
                </a:solidFill>
                <a:latin typeface="Calibri"/>
                <a:ea typeface="Calibri"/>
                <a:cs typeface="Calibri"/>
                <a:sym typeface="Calibri"/>
              </a:rPr>
              <a:t>Avicenna (980-1037)</a:t>
            </a:r>
            <a:r>
              <a:rPr lang="en-US" sz="1100" b="0" i="0" u="none" strike="noStrike" cap="none" dirty="0">
                <a:solidFill>
                  <a:srgbClr val="FF0000"/>
                </a:solidFill>
                <a:latin typeface="Calibri"/>
                <a:ea typeface="Calibri"/>
                <a:cs typeface="Calibri"/>
                <a:sym typeface="Calibri"/>
              </a:rPr>
              <a:t>: He wrote a book dedicating it to the therapeutics of cardiovascular disease.</a:t>
            </a:r>
            <a:endParaRPr sz="1100" b="0" i="0" u="none" strike="noStrike" cap="none" dirty="0">
              <a:solidFill>
                <a:srgbClr val="FF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dirty="0">
                <a:solidFill>
                  <a:schemeClr val="accent1"/>
                </a:solidFill>
                <a:latin typeface="Lato"/>
                <a:ea typeface="Lato"/>
                <a:cs typeface="Lato"/>
                <a:sym typeface="Lato"/>
              </a:rPr>
              <a:t>	</a:t>
            </a:r>
            <a:endParaRPr dirty="0">
              <a:solidFill>
                <a:schemeClr val="accent1"/>
              </a:solidFill>
              <a:latin typeface="Lato"/>
              <a:ea typeface="Lato"/>
              <a:cs typeface="Lato"/>
              <a:sym typeface="Lato"/>
            </a:endParaRPr>
          </a:p>
        </p:txBody>
      </p:sp>
    </p:spTree>
    <p:extLst>
      <p:ext uri="{BB962C8B-B14F-4D97-AF65-F5344CB8AC3E}">
        <p14:creationId xmlns:p14="http://schemas.microsoft.com/office/powerpoint/2010/main" val="123585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rgbClr val="000000"/>
              </a:buClr>
              <a:buSzPts val="1100"/>
              <a:buFont typeface="Arial"/>
              <a:buNone/>
            </a:pPr>
            <a:r>
              <a:rPr lang="en-US" i="1" dirty="0">
                <a:solidFill>
                  <a:srgbClr val="FF0000"/>
                </a:solidFill>
                <a:latin typeface="Calibri"/>
                <a:ea typeface="Calibri"/>
                <a:cs typeface="Calibri"/>
                <a:sym typeface="Calibri"/>
              </a:rPr>
              <a:t>Ibn Zuhr (1091-1162)</a:t>
            </a:r>
            <a:r>
              <a:rPr lang="en-US" dirty="0">
                <a:solidFill>
                  <a:srgbClr val="FF0000"/>
                </a:solidFill>
                <a:latin typeface="Calibri"/>
                <a:ea typeface="Calibri"/>
                <a:cs typeface="Calibri"/>
                <a:sym typeface="Calibri"/>
              </a:rPr>
              <a:t>:  He wrote books on the preventative and medicinal properties of food.</a:t>
            </a:r>
            <a:endParaRPr dirty="0">
              <a:solidFill>
                <a:srgbClr val="FF0000"/>
              </a:solidFill>
              <a:latin typeface="Calibri"/>
              <a:ea typeface="Calibri"/>
              <a:cs typeface="Calibri"/>
              <a:sym typeface="Calibri"/>
            </a:endParaRPr>
          </a:p>
          <a:p>
            <a:pPr marL="0" lvl="0" indent="0" rtl="0">
              <a:lnSpc>
                <a:spcPct val="115000"/>
              </a:lnSpc>
              <a:spcBef>
                <a:spcPts val="0"/>
              </a:spcBef>
              <a:spcAft>
                <a:spcPts val="0"/>
              </a:spcAft>
              <a:buClr>
                <a:srgbClr val="000000"/>
              </a:buClr>
              <a:buSzPts val="1100"/>
              <a:buFont typeface="Arial"/>
              <a:buNone/>
            </a:pPr>
            <a:r>
              <a:rPr lang="en-US" i="1" u="sng" dirty="0">
                <a:solidFill>
                  <a:schemeClr val="accent1"/>
                </a:solidFill>
                <a:latin typeface="Lato"/>
                <a:ea typeface="Lato"/>
                <a:cs typeface="Lato"/>
                <a:sym typeface="Lato"/>
              </a:rPr>
              <a:t>Averroes </a:t>
            </a:r>
            <a:r>
              <a:rPr lang="en-US" i="1" dirty="0">
                <a:solidFill>
                  <a:schemeClr val="accent1"/>
                </a:solidFill>
                <a:latin typeface="Lato"/>
                <a:ea typeface="Lato"/>
                <a:cs typeface="Lato"/>
                <a:sym typeface="Lato"/>
              </a:rPr>
              <a:t>(1126-1198)</a:t>
            </a:r>
            <a:r>
              <a:rPr lang="en-US" dirty="0">
                <a:solidFill>
                  <a:schemeClr val="accent1"/>
                </a:solidFill>
                <a:latin typeface="Lato"/>
                <a:ea typeface="Lato"/>
                <a:cs typeface="Lato"/>
                <a:sym typeface="Lato"/>
              </a:rPr>
              <a:t>:  wrote books that included recommendations about quantity and frequency of meals, the order in which various foods should be eaten (salad, soups first , and how diet should be modified based on age and state of health</a:t>
            </a:r>
            <a:endParaRPr dirty="0">
              <a:solidFill>
                <a:schemeClr val="accent1"/>
              </a:solidFill>
              <a:latin typeface="Lato"/>
              <a:ea typeface="Lato"/>
              <a:cs typeface="Lato"/>
              <a:sym typeface="Lato"/>
            </a:endParaRPr>
          </a:p>
          <a:p>
            <a:pPr marL="0" lvl="0" indent="0" rtl="0">
              <a:lnSpc>
                <a:spcPct val="115000"/>
              </a:lnSpc>
              <a:spcBef>
                <a:spcPts val="0"/>
              </a:spcBef>
              <a:spcAft>
                <a:spcPts val="0"/>
              </a:spcAft>
              <a:buClr>
                <a:srgbClr val="000000"/>
              </a:buClr>
              <a:buSzPts val="1100"/>
              <a:buFont typeface="Arial"/>
              <a:buNone/>
            </a:pPr>
            <a:r>
              <a:rPr lang="en-US" u="sng" dirty="0">
                <a:solidFill>
                  <a:srgbClr val="FF0000"/>
                </a:solidFill>
                <a:latin typeface="Lato"/>
                <a:ea typeface="Lato"/>
                <a:cs typeface="Lato"/>
                <a:sym typeface="Lato"/>
              </a:rPr>
              <a:t>Maimonides</a:t>
            </a:r>
            <a:r>
              <a:rPr lang="en-US" dirty="0">
                <a:solidFill>
                  <a:srgbClr val="FF0000"/>
                </a:solidFill>
                <a:latin typeface="Lato"/>
                <a:ea typeface="Lato"/>
                <a:cs typeface="Lato"/>
                <a:sym typeface="Lato"/>
              </a:rPr>
              <a:t> (1135-1201): “Oath and Prayer of Maimonides”: contains the immortal and often quoted “May I never see in the patient anything but a yellow creature in pain”. We can see the confluence of ethics and medicine</a:t>
            </a:r>
            <a:endParaRPr dirty="0">
              <a:solidFill>
                <a:srgbClr val="FF0000"/>
              </a:solidFill>
              <a:latin typeface="Lato"/>
              <a:ea typeface="Lato"/>
              <a:cs typeface="Lato"/>
              <a:sym typeface="Lato"/>
            </a:endParaRPr>
          </a:p>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Read slide</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Overall: the Arabs made a distinctive place for pharmacy and was considered a sideline of medical practitioner’s office or as technical commerce of ordinary marketplace vendors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Arabic development helped establish and shape Western pharmacy</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Shape 2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Shape 2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Read slide</a:t>
            </a:r>
            <a:endParaRPr sz="1200" b="0" i="0" u="none" strike="noStrike" cap="none" dirty="0">
              <a:solidFill>
                <a:srgbClr val="000000"/>
              </a:solidFill>
              <a:latin typeface="Cambria"/>
              <a:ea typeface="Cambria"/>
              <a:cs typeface="Cambria"/>
              <a:sym typeface="Cambria"/>
            </a:endParaRPr>
          </a:p>
          <a:p>
            <a:pPr marL="457200" marR="0" lvl="0" indent="-304800" algn="l" rtl="0">
              <a:lnSpc>
                <a:spcPct val="115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Medieval pharmacy split into two traditions:</a:t>
            </a:r>
            <a:endParaRPr sz="1200" b="0" i="0" u="none" strike="noStrike" cap="none" dirty="0">
              <a:solidFill>
                <a:srgbClr val="000000"/>
              </a:solidFill>
              <a:latin typeface="Cambria"/>
              <a:ea typeface="Cambria"/>
              <a:cs typeface="Cambria"/>
              <a:sym typeface="Cambria"/>
            </a:endParaRPr>
          </a:p>
          <a:p>
            <a:pPr marL="914400" marR="0" lvl="1" indent="-298450" algn="l" rtl="0">
              <a:lnSpc>
                <a:spcPct val="115000"/>
              </a:lnSpc>
              <a:spcBef>
                <a:spcPts val="0"/>
              </a:spcBef>
              <a:spcAft>
                <a:spcPts val="0"/>
              </a:spcAft>
              <a:buClr>
                <a:srgbClr val="000000"/>
              </a:buClr>
              <a:buSzPts val="1100"/>
              <a:buFont typeface="Calibri"/>
              <a:buChar char="○"/>
            </a:pPr>
            <a:r>
              <a:rPr lang="en-US" sz="1100" b="0" i="0" u="none" strike="noStrike" cap="none" dirty="0">
                <a:solidFill>
                  <a:srgbClr val="000000"/>
                </a:solidFill>
                <a:latin typeface="Calibri"/>
                <a:ea typeface="Calibri"/>
                <a:cs typeface="Calibri"/>
                <a:sym typeface="Calibri"/>
              </a:rPr>
              <a:t>i. Traditional Galenic pharmacy that had an empirical bent to it who kept his tradition alive by translating and compiling his work including : Oribasius of Pergamum (325-403 CE), Alexander of Tralles (525-605 CE), and of Paul Aegina (625-690 CE)</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rgbClr val="000000"/>
              </a:buClr>
              <a:buSzPts val="1100"/>
              <a:buFont typeface="Calibri"/>
              <a:buChar char="○"/>
            </a:pPr>
            <a:r>
              <a:rPr lang="en-US" sz="1100" b="0" i="0" u="none" strike="noStrike" cap="none" dirty="0">
                <a:solidFill>
                  <a:srgbClr val="000000"/>
                </a:solidFill>
                <a:latin typeface="Calibri"/>
                <a:ea typeface="Calibri"/>
                <a:cs typeface="Calibri"/>
                <a:sym typeface="Calibri"/>
              </a:rPr>
              <a:t>ii.  Launched into folk medicine with an emphasis on herbalism that advanced the art of apothecary until the emergence of alkaloid chemistry</a:t>
            </a:r>
            <a:endParaRPr sz="1100" b="0" i="0" u="none" strike="noStrike" cap="none" dirty="0">
              <a:solidFill>
                <a:srgbClr val="000000"/>
              </a:solidFill>
              <a:latin typeface="Calibri"/>
              <a:ea typeface="Calibri"/>
              <a:cs typeface="Calibri"/>
              <a:sym typeface="Calibri"/>
            </a:endParaRPr>
          </a:p>
          <a:p>
            <a:pPr marL="457200" marR="0" lvl="0" indent="-228600" algn="l" rtl="0">
              <a:lnSpc>
                <a:spcPct val="115000"/>
              </a:lnSpc>
              <a:spcBef>
                <a:spcPts val="0"/>
              </a:spcBef>
              <a:spcAft>
                <a:spcPts val="0"/>
              </a:spcAft>
              <a:buClr>
                <a:schemeClr val="accent1"/>
              </a:buClr>
              <a:buSzPts val="1100"/>
              <a:buFont typeface="Lato"/>
              <a:buNone/>
            </a:pPr>
            <a:endParaRPr sz="1100" b="0" i="0" u="none" strike="noStrike" cap="none" dirty="0">
              <a:solidFill>
                <a:schemeClr val="accent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60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Shape 2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chemeClr val="accent1"/>
              </a:buClr>
              <a:buSzPts val="1100"/>
              <a:buFont typeface="Lato"/>
              <a:buChar char="●"/>
            </a:pPr>
            <a:r>
              <a:rPr lang="en-US" sz="1100" b="0" i="0" u="none" strike="noStrike" cap="none" dirty="0">
                <a:solidFill>
                  <a:schemeClr val="accent1"/>
                </a:solidFill>
                <a:latin typeface="Lato"/>
                <a:ea typeface="Lato"/>
                <a:cs typeface="Lato"/>
                <a:sym typeface="Lato"/>
              </a:rPr>
              <a:t>Monastic Medicine and Her Garden:</a:t>
            </a:r>
            <a:endParaRPr sz="1100" b="0" i="0" u="none" strike="noStrike" cap="none" dirty="0">
              <a:solidFill>
                <a:schemeClr val="accent1"/>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100" b="0" i="0" u="none" strike="noStrike" cap="none" dirty="0">
                <a:solidFill>
                  <a:schemeClr val="accent1"/>
                </a:solidFill>
                <a:latin typeface="Lato"/>
                <a:ea typeface="Lato"/>
                <a:cs typeface="Lato"/>
                <a:sym typeface="Lato"/>
              </a:rPr>
              <a:t>The Medieval monastery was a  self contained and self sufficient community of people committed to work of God, which included moral obligation for the sick. </a:t>
            </a:r>
            <a:endParaRPr sz="1100" b="0" i="0" u="none" strike="noStrike" cap="none" dirty="0">
              <a:solidFill>
                <a:schemeClr val="accent1"/>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100" b="0" i="0" u="none" strike="noStrike" cap="none" dirty="0">
                <a:solidFill>
                  <a:schemeClr val="accent1"/>
                </a:solidFill>
                <a:latin typeface="Lato"/>
                <a:ea typeface="Lato"/>
                <a:cs typeface="Lato"/>
                <a:sym typeface="Lato"/>
              </a:rPr>
              <a:t>St Benedict of Nursia (480-554 CE) founded the first of these monasteries at Monte Cassino (in Italy) in 529 CE </a:t>
            </a:r>
            <a:endParaRPr sz="1100" b="0" i="0" u="none" strike="noStrike" cap="none" dirty="0">
              <a:solidFill>
                <a:schemeClr val="accent1"/>
              </a:solidFill>
              <a:latin typeface="Lato"/>
              <a:ea typeface="Lato"/>
              <a:cs typeface="Lato"/>
              <a:sym typeface="Lato"/>
            </a:endParaRPr>
          </a:p>
          <a:p>
            <a:pPr marL="457200" marR="0" lvl="0" indent="-298450" algn="l" rtl="0">
              <a:lnSpc>
                <a:spcPct val="115000"/>
              </a:lnSpc>
              <a:spcBef>
                <a:spcPts val="0"/>
              </a:spcBef>
              <a:spcAft>
                <a:spcPts val="0"/>
              </a:spcAft>
              <a:buClr>
                <a:srgbClr val="FF0000"/>
              </a:buClr>
              <a:buSzPts val="1100"/>
              <a:buFont typeface="Lato"/>
              <a:buChar char="●"/>
            </a:pPr>
            <a:r>
              <a:rPr lang="en-US" dirty="0">
                <a:solidFill>
                  <a:srgbClr val="FF0000"/>
                </a:solidFill>
                <a:latin typeface="Lato"/>
                <a:ea typeface="Lato"/>
                <a:cs typeface="Lato"/>
                <a:sym typeface="Lato"/>
              </a:rPr>
              <a:t>Infirmaries: used initially to care for sick monks, but began to treat lay patients subsequently</a:t>
            </a:r>
            <a:endParaRPr dirty="0">
              <a:solidFill>
                <a:srgbClr val="FF0000"/>
              </a:solidFill>
              <a:latin typeface="Lato"/>
              <a:ea typeface="Lato"/>
              <a:cs typeface="Lato"/>
              <a:sym typeface="Lato"/>
            </a:endParaRPr>
          </a:p>
          <a:p>
            <a:pPr marL="914400" marR="0" lvl="1" indent="-298450" algn="l" rtl="0">
              <a:lnSpc>
                <a:spcPct val="115000"/>
              </a:lnSpc>
              <a:spcBef>
                <a:spcPts val="0"/>
              </a:spcBef>
              <a:spcAft>
                <a:spcPts val="0"/>
              </a:spcAft>
              <a:buClr>
                <a:srgbClr val="FF0000"/>
              </a:buClr>
              <a:buSzPts val="1100"/>
              <a:buFont typeface="Lato"/>
              <a:buChar char="○"/>
            </a:pPr>
            <a:r>
              <a:rPr lang="en-US" dirty="0">
                <a:solidFill>
                  <a:srgbClr val="FF0000"/>
                </a:solidFill>
                <a:latin typeface="Lato"/>
                <a:ea typeface="Lato"/>
                <a:cs typeface="Lato"/>
                <a:sym typeface="Lato"/>
              </a:rPr>
              <a:t>hospices: where lay patients were treated , also served as shelters for the poor</a:t>
            </a:r>
            <a:endParaRPr dirty="0">
              <a:solidFill>
                <a:srgbClr val="FF0000"/>
              </a:solidFill>
              <a:latin typeface="Lato"/>
              <a:ea typeface="Lato"/>
              <a:cs typeface="Lato"/>
              <a:sym typeface="Lato"/>
            </a:endParaRPr>
          </a:p>
          <a:p>
            <a:pPr marL="914400" marR="0" lvl="1" indent="-298450" algn="l" rtl="0">
              <a:lnSpc>
                <a:spcPct val="115000"/>
              </a:lnSpc>
              <a:spcBef>
                <a:spcPts val="0"/>
              </a:spcBef>
              <a:spcAft>
                <a:spcPts val="0"/>
              </a:spcAft>
              <a:buClr>
                <a:srgbClr val="FF0000"/>
              </a:buClr>
              <a:buSzPts val="1100"/>
              <a:buFont typeface="Lato"/>
              <a:buChar char="○"/>
            </a:pPr>
            <a:r>
              <a:rPr lang="en-US" dirty="0">
                <a:solidFill>
                  <a:srgbClr val="FF0000"/>
                </a:solidFill>
                <a:latin typeface="Lato"/>
                <a:ea typeface="Lato"/>
                <a:cs typeface="Lato"/>
                <a:sym typeface="Lato"/>
              </a:rPr>
              <a:t>infirmaries were expanded into hospices and hospitals </a:t>
            </a:r>
            <a:endParaRPr dirty="0">
              <a:solidFill>
                <a:srgbClr val="FF0000"/>
              </a:solidFill>
              <a:latin typeface="Lato"/>
              <a:ea typeface="Lato"/>
              <a:cs typeface="Lato"/>
              <a:sym typeface="Lato"/>
            </a:endParaRPr>
          </a:p>
          <a:p>
            <a:pPr marL="0" marR="0" lvl="0" indent="0" algn="l" rtl="0">
              <a:lnSpc>
                <a:spcPct val="115000"/>
              </a:lnSpc>
              <a:spcBef>
                <a:spcPts val="0"/>
              </a:spcBef>
              <a:spcAft>
                <a:spcPts val="0"/>
              </a:spcAft>
              <a:buNone/>
            </a:pPr>
            <a:endParaRPr dirty="0">
              <a:solidFill>
                <a:schemeClr val="accent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Shape 2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Between 1231- 1240, German Emperor Frederick II issued an edict for the profession of pharmacy; </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Three regulations created pharmacy as an independent branch of governmentally supervised health service which had substantial impact in the time that followed with universal application</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The Three Regulations: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1. Separation of Pharmaceutical profession from the medical profession -- meaning pharmacy was now considered an independent profession, that required special knowledge, skill, initiative and responsibility</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Established ethical principles forbidding any business relation between physician and pharmacist - sick should not be exploited (only healing and professional service)</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2. Official supervision of Pharmaceutical practice -- acknowledged the importance of pharmacy as public health service for protection of public</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3. Obligation by oath to prepare drugs reliably, according to the  skilled art, and in a uniform, suitable quality - acknowledges the necessity of reliable remedies and uniformity of preparations </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First European legal reference to a pharmaceutical standard</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Shape 2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13th century suggested that because of these regulations there were well developed system of public pharmacies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There were clerical dispensaries open to the general public and competitors of the private pharmacy (later in the period)</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Shortly thereafter, the world of pharmacy had a profound impact in the Middle Ages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Citizen’s need for a publicly responsible specialist in drugs - for more than 600 years one of the central functions as a pharmacist would be to prepare medicaments and try to assure each conformed to specifications.</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Shape 2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Shape 2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Spread of European Civilization</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Commercial Revolution - a tremendous industrial and commercial expansion but also concomitant discovery and exploration (routes to Orient and Americas)</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The Orient brought new drugs and spices carrying high demand in Europe</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Drugs in the New World</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Searched for new flora in the New World around 17th century - aromatics, spices, and medicinal plants were found in South America, shortly thereafter was North America</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The Introduction from the European materials and medica host of new drugs to of botanical origin</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One of the most important - cinchona, or “Peruvian bark” - introduced to the Europeans as discovery in medical botany </a:t>
            </a:r>
            <a:endParaRPr sz="1100" b="0" i="0" u="none" strike="noStrike" cap="none" dirty="0">
              <a:solidFill>
                <a:srgbClr val="000000"/>
              </a:solidFill>
              <a:latin typeface="Calibri"/>
              <a:ea typeface="Calibri"/>
              <a:cs typeface="Calibri"/>
              <a:sym typeface="Calibri"/>
            </a:endParaRPr>
          </a:p>
          <a:p>
            <a:pPr marL="1828800" marR="0" lvl="3" indent="-298450" algn="l" rtl="0">
              <a:lnSpc>
                <a:spcPct val="115000"/>
              </a:lnSpc>
              <a:spcBef>
                <a:spcPts val="0"/>
              </a:spcBef>
              <a:spcAft>
                <a:spcPts val="0"/>
              </a:spcAft>
              <a:buClr>
                <a:schemeClr val="accent1"/>
              </a:buClr>
              <a:buSzPts val="1100"/>
              <a:buFont typeface="Calibri"/>
              <a:buAutoNum type="arabicPeriod"/>
            </a:pPr>
            <a:r>
              <a:rPr lang="en-US" sz="1100" b="0" i="0" u="none" strike="noStrike" cap="none" dirty="0">
                <a:solidFill>
                  <a:srgbClr val="000000"/>
                </a:solidFill>
                <a:latin typeface="Calibri"/>
                <a:ea typeface="Calibri"/>
                <a:cs typeface="Calibri"/>
                <a:sym typeface="Calibri"/>
              </a:rPr>
              <a:t>Cinchona was highly used in treating malaria</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American Indians had varied knowledge of drugs dependent on culture levels of the individual tribe</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Maya Indians- had extensive botanic knowledge and more than 400 uses for botanic drugs</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An Aztec Indian, Martin de la Cruz,  compiled list of herbs for medicinal use which was later transcribe and utilized by the Vatican Library, then annotated to American edition.</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Shape 2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Shape 3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Shape 3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chemeClr val="accent1"/>
              </a:buClr>
              <a:buSzPts val="1100"/>
              <a:buFont typeface="Lato"/>
              <a:buChar char="●"/>
            </a:pPr>
            <a:r>
              <a:rPr lang="en-US" b="0" i="0" u="none" strike="noStrike" cap="none" dirty="0">
                <a:solidFill>
                  <a:schemeClr val="accent1"/>
                </a:solidFill>
                <a:latin typeface="Lato"/>
                <a:ea typeface="Lato"/>
                <a:cs typeface="Lato"/>
                <a:sym typeface="Lato"/>
              </a:rPr>
              <a:t>Pilgrims and Puritans in New England: Winthrop and his son John Winthrop. Jr (1606-1676)</a:t>
            </a:r>
            <a:endParaRPr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Shape 3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AutoNum type="arabicPeriod"/>
            </a:pPr>
            <a:r>
              <a:rPr lang="en-US" sz="1300" b="0" i="0" u="none" strike="noStrike" cap="none" dirty="0">
                <a:solidFill>
                  <a:schemeClr val="accent1"/>
                </a:solidFill>
                <a:latin typeface="Lato"/>
                <a:ea typeface="Lato"/>
                <a:cs typeface="Lato"/>
                <a:sym typeface="Lato"/>
              </a:rPr>
              <a:t>Who was the earliest known pharmacy owner in the “”New World”? </a:t>
            </a:r>
            <a:endParaRPr sz="1300" b="0" i="0" u="none" strike="noStrike" cap="none" dirty="0">
              <a:solidFill>
                <a:schemeClr val="accent1"/>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AutoNum type="alphaLcPeriod"/>
            </a:pPr>
            <a:r>
              <a:rPr lang="en-US" sz="1100" b="0" i="0" u="none" strike="noStrike" cap="none" dirty="0">
                <a:solidFill>
                  <a:srgbClr val="FF0000"/>
                </a:solidFill>
                <a:latin typeface="Lato"/>
                <a:ea typeface="Lato"/>
                <a:cs typeface="Lato"/>
                <a:sym typeface="Lato"/>
              </a:rPr>
              <a:t>William Davis of Boston- </a:t>
            </a:r>
            <a:r>
              <a:rPr lang="en-US" sz="1100" b="0" i="0" u="none" strike="noStrike" cap="none" dirty="0">
                <a:solidFill>
                  <a:schemeClr val="accent1"/>
                </a:solidFill>
                <a:latin typeface="Lato"/>
                <a:ea typeface="Lato"/>
                <a:cs typeface="Lato"/>
                <a:sym typeface="Lato"/>
              </a:rPr>
              <a:t>In 1646, an official record showed that he needed a fence built a window of his apothecary to help business</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Shape 3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Shape 3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Drugs used by the North American Indians were documented by explorers and medical practitioners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About 170 drugs from North American Indians and 50 from South American Indians were official in the United States Pharmacopoeia or the National Formulary</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Early part of 18th century Europeans tried to transplant medicinal herbs from Spanish Central and South America to Georgia (Botanical Garden in Savannah)</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Botanist Robert Miller travelled for 5 years eventually finding ipecac, jalap, sarsaparilla, cinchona trees, amongst other now widely used plants</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Unfortunately, when Miller passed in 1740, the Apothecaries Society withdrew support and the search came to an end</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Shape 3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In 1698,Bartholomew Browne of Salem was the first written account of a daily running pharmacist - referred to as the “pharmaceutical chemist”</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He charged for dispensing and “attendance”</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Like most practitioners, Browne took a considerable amount of produce and merchandise for exchange of services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Browne was also known for </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White Samech - neutral salt of potassium tartrate</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Unidentified “elixir” </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Cordial powder</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Shape 3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18th century developed American drugstore</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Population expansion called for increasing need for systems of delivery (of medicine). This means there were 4 ways of dispensing: physician, apothecary shop, the general store, and wholesale druggist</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Shape 3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The Physician  had its earliest beginnings in the 17th century  up to the 18th century</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This practice would continue all the way up to very recent times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Would have a medical practitioner to diagnose and treat with medicaments and surgery if necessary</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“Doctor shops” often were indistinguishable from “apothecary shops” - where doctors/practitioners were dispensing their own medications </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Doctor shops - run by practitioner of medicine performing pharmaceutical functions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Apothecary- genuine pharmaceutical practitioner specializing in collection, preservation, dispensing, and compounding of drugs (which Browne would be in this category)</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Shape 3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General Store- the merchant who had no claim to medical or pharmaceutical knowledge, drugs were a profiting commodity for their business      </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This lead to the “Patent Medicines” - high priced remedies that solved all the problems of medical and pharmaceutical aid (i.e. “Bateman’s Elixir”, “Godfrey’s British Oyle”)</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Merchant would carry vast array of sundries and drugs</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Druggist-  essentially is the 18th century of a wholesaler </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One wholesaler- Smith, Moore &amp; Co. advertised they had a collection of materia medica, botanical, chemical and </a:t>
            </a:r>
            <a:r>
              <a:rPr lang="en-US" sz="1100" b="0" i="0" u="none" strike="noStrike" cap="none" dirty="0">
                <a:solidFill>
                  <a:srgbClr val="000000"/>
                </a:solidFill>
                <a:latin typeface="Calibri"/>
                <a:ea typeface="Calibri"/>
                <a:cs typeface="Calibri"/>
                <a:sym typeface="Calibri"/>
              </a:rPr>
              <a:t>G</a:t>
            </a:r>
            <a:r>
              <a:rPr lang="en-US" sz="1100" b="0" i="0" u="none" strike="noStrike" cap="none" dirty="0" smtClean="0">
                <a:solidFill>
                  <a:srgbClr val="000000"/>
                </a:solidFill>
                <a:latin typeface="Calibri"/>
                <a:ea typeface="Calibri"/>
                <a:cs typeface="Calibri"/>
                <a:sym typeface="Calibri"/>
              </a:rPr>
              <a:t>alenical</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Shape 1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The Arabs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From 9th through 13th centuries, many book manuscripts written in </a:t>
            </a:r>
            <a:r>
              <a:rPr lang="en-US" sz="1100" b="0" i="0" u="none" strike="noStrike" cap="none" dirty="0" smtClean="0">
                <a:solidFill>
                  <a:srgbClr val="000000"/>
                </a:solidFill>
                <a:latin typeface="Calibri"/>
                <a:ea typeface="Calibri"/>
                <a:cs typeface="Calibri"/>
                <a:sym typeface="Calibri"/>
              </a:rPr>
              <a:t>Arabic  </a:t>
            </a:r>
            <a:r>
              <a:rPr lang="en-US" sz="1100" b="0" i="0" u="none" strike="noStrike" cap="none" dirty="0">
                <a:solidFill>
                  <a:srgbClr val="000000"/>
                </a:solidFill>
                <a:latin typeface="Calibri"/>
                <a:ea typeface="Calibri"/>
                <a:cs typeface="Calibri"/>
                <a:sym typeface="Calibri"/>
              </a:rPr>
              <a:t>told of the flourishing culture of Greek and East Asian spirit.</a:t>
            </a:r>
            <a:endParaRPr sz="1100" b="0" i="0" u="none" strike="noStrike" cap="none" dirty="0">
              <a:solidFill>
                <a:srgbClr val="000000"/>
              </a:solidFill>
              <a:latin typeface="Calibri"/>
              <a:ea typeface="Calibri"/>
              <a:cs typeface="Calibri"/>
              <a:sym typeface="Calibri"/>
            </a:endParaRPr>
          </a:p>
          <a:p>
            <a:pPr marL="1828800" marR="0" lvl="3" indent="-298450" algn="l" rtl="0">
              <a:lnSpc>
                <a:spcPct val="115000"/>
              </a:lnSpc>
              <a:spcBef>
                <a:spcPts val="0"/>
              </a:spcBef>
              <a:spcAft>
                <a:spcPts val="0"/>
              </a:spcAft>
              <a:buClr>
                <a:schemeClr val="accent1"/>
              </a:buClr>
              <a:buSzPts val="1100"/>
              <a:buFont typeface="Calibri"/>
              <a:buAutoNum type="arabicPeriod"/>
            </a:pPr>
            <a:r>
              <a:rPr lang="en-US" sz="1100" b="0" i="0" u="none" strike="noStrike" cap="none" dirty="0">
                <a:solidFill>
                  <a:srgbClr val="000000"/>
                </a:solidFill>
                <a:latin typeface="Calibri"/>
                <a:ea typeface="Calibri"/>
                <a:cs typeface="Calibri"/>
                <a:sym typeface="Calibri"/>
              </a:rPr>
              <a:t>Medicine and other sciences were product of the predominantly Islamic society</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New Literature Created</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Translations of medicine and pharmacy from earlier civilizations inspired Arabic writers to contribute new material</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Earliest known writers on pharmaceutical subjects: </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sng" strike="noStrike" cap="none" dirty="0">
                <a:solidFill>
                  <a:srgbClr val="000000"/>
                </a:solidFill>
                <a:latin typeface="Calibri"/>
                <a:ea typeface="Calibri"/>
                <a:cs typeface="Calibri"/>
                <a:sym typeface="Calibri"/>
              </a:rPr>
              <a:t>Theodoq- </a:t>
            </a:r>
            <a:r>
              <a:rPr lang="en-US" sz="1100" b="0" i="0" u="none" strike="noStrike" cap="none" dirty="0">
                <a:solidFill>
                  <a:srgbClr val="000000"/>
                </a:solidFill>
                <a:latin typeface="Calibri"/>
                <a:ea typeface="Calibri"/>
                <a:cs typeface="Calibri"/>
                <a:sym typeface="Calibri"/>
              </a:rPr>
              <a:t>court physician to Iraqi governor; wrote on drugs, drug products and their nomenclature</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sng" strike="noStrike" cap="none" dirty="0">
                <a:solidFill>
                  <a:srgbClr val="000000"/>
                </a:solidFill>
                <a:latin typeface="Calibri"/>
                <a:ea typeface="Calibri"/>
                <a:cs typeface="Calibri"/>
                <a:sym typeface="Calibri"/>
              </a:rPr>
              <a:t>Ibn Masawaih (aka Sr. Mesue)</a:t>
            </a:r>
            <a:r>
              <a:rPr lang="en-US" sz="1100" b="0" i="0" u="none" strike="noStrike" cap="none" dirty="0">
                <a:solidFill>
                  <a:srgbClr val="000000"/>
                </a:solidFill>
                <a:latin typeface="Calibri"/>
                <a:ea typeface="Calibri"/>
                <a:cs typeface="Calibri"/>
                <a:sym typeface="Calibri"/>
              </a:rPr>
              <a:t> - son of a pharmacist whose expertise was on aromatic medicinal plants</a:t>
            </a:r>
            <a:endParaRPr sz="1100" b="0" i="0" u="none" strike="noStrike" cap="none" dirty="0">
              <a:solidFill>
                <a:srgbClr val="000000"/>
              </a:solidFill>
              <a:latin typeface="Calibri"/>
              <a:ea typeface="Calibri"/>
              <a:cs typeface="Calibri"/>
              <a:sym typeface="Calibri"/>
            </a:endParaRPr>
          </a:p>
          <a:p>
            <a:pPr marL="1828800" marR="0" lvl="3" indent="-298450" algn="l" rtl="0">
              <a:lnSpc>
                <a:spcPct val="115000"/>
              </a:lnSpc>
              <a:spcBef>
                <a:spcPts val="0"/>
              </a:spcBef>
              <a:spcAft>
                <a:spcPts val="0"/>
              </a:spcAft>
              <a:buClr>
                <a:schemeClr val="accent1"/>
              </a:buClr>
              <a:buSzPts val="1100"/>
              <a:buFont typeface="Calibri"/>
              <a:buAutoNum type="arabicPeriod"/>
            </a:pPr>
            <a:r>
              <a:rPr lang="en-US" sz="1100" b="0" i="0" u="none" strike="noStrike" cap="none" dirty="0">
                <a:solidFill>
                  <a:srgbClr val="000000"/>
                </a:solidFill>
                <a:latin typeface="Calibri"/>
                <a:ea typeface="Calibri"/>
                <a:cs typeface="Calibri"/>
                <a:sym typeface="Calibri"/>
              </a:rPr>
              <a:t>Famous for the 5 principles: musk, ambergris, aloe, camphor, and saffron</a:t>
            </a:r>
            <a:endParaRPr sz="1100" b="0" i="0" u="none" strike="noStrike" cap="none" dirty="0">
              <a:solidFill>
                <a:srgbClr val="000000"/>
              </a:solidFill>
              <a:latin typeface="Calibri"/>
              <a:ea typeface="Calibri"/>
              <a:cs typeface="Calibri"/>
              <a:sym typeface="Calibri"/>
            </a:endParaRPr>
          </a:p>
          <a:p>
            <a:pPr marL="2286000" marR="0" lvl="4" indent="-298450" algn="l" rtl="0">
              <a:lnSpc>
                <a:spcPct val="115000"/>
              </a:lnSpc>
              <a:spcBef>
                <a:spcPts val="0"/>
              </a:spcBef>
              <a:spcAft>
                <a:spcPts val="0"/>
              </a:spcAft>
              <a:buClr>
                <a:srgbClr val="000000"/>
              </a:buClr>
              <a:buSzPts val="1100"/>
              <a:buFont typeface="Calibri"/>
              <a:buChar char="○"/>
            </a:pPr>
            <a:r>
              <a:rPr lang="en-US" sz="1100" b="0" i="0" u="none" strike="noStrike" cap="none" dirty="0">
                <a:solidFill>
                  <a:srgbClr val="000000"/>
                </a:solidFill>
                <a:latin typeface="Calibri"/>
                <a:ea typeface="Calibri"/>
                <a:cs typeface="Calibri"/>
                <a:sym typeface="Calibri"/>
              </a:rPr>
              <a:t>Musk &amp; Ambergris - both used for perfume</a:t>
            </a:r>
            <a:endParaRPr sz="1100" b="0" i="0" u="none" strike="noStrike" cap="none" dirty="0">
              <a:solidFill>
                <a:srgbClr val="000000"/>
              </a:solidFill>
              <a:latin typeface="Calibri"/>
              <a:ea typeface="Calibri"/>
              <a:cs typeface="Calibri"/>
              <a:sym typeface="Calibri"/>
            </a:endParaRPr>
          </a:p>
          <a:p>
            <a:pPr marL="2286000" marR="0" lvl="4" indent="-298450" algn="l" rtl="0">
              <a:lnSpc>
                <a:spcPct val="115000"/>
              </a:lnSpc>
              <a:spcBef>
                <a:spcPts val="0"/>
              </a:spcBef>
              <a:spcAft>
                <a:spcPts val="0"/>
              </a:spcAft>
              <a:buClr>
                <a:srgbClr val="000000"/>
              </a:buClr>
              <a:buSzPts val="1100"/>
              <a:buFont typeface="Calibri"/>
              <a:buChar char="○"/>
            </a:pPr>
            <a:r>
              <a:rPr lang="en-US" sz="1100" b="0" i="0" u="none" strike="noStrike" cap="none" dirty="0">
                <a:solidFill>
                  <a:srgbClr val="000000"/>
                </a:solidFill>
                <a:latin typeface="Calibri"/>
                <a:ea typeface="Calibri"/>
                <a:cs typeface="Calibri"/>
                <a:sym typeface="Calibri"/>
              </a:rPr>
              <a:t>Aloe, Camphor, Saffron</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Shape 3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*Fun Fact* Benjamin Franklin opened a store and advertised he had “commodities varying..</a:t>
            </a:r>
            <a:endParaRPr sz="1100" b="0" i="0" u="none" strike="noStrike" cap="none" dirty="0">
              <a:solidFill>
                <a:srgbClr val="000000"/>
              </a:solidFill>
              <a:latin typeface="Calibri"/>
              <a:ea typeface="Calibri"/>
              <a:cs typeface="Calibri"/>
              <a:sym typeface="Calibri"/>
            </a:endParaRPr>
          </a:p>
          <a:p>
            <a:pPr marL="914400" marR="0" lvl="1" indent="-311150" algn="l" rtl="0">
              <a:lnSpc>
                <a:spcPct val="115000"/>
              </a:lnSpc>
              <a:spcBef>
                <a:spcPts val="0"/>
              </a:spcBef>
              <a:spcAft>
                <a:spcPts val="0"/>
              </a:spcAft>
              <a:buClr>
                <a:schemeClr val="accent1"/>
              </a:buClr>
              <a:buSzPts val="1300"/>
              <a:buFont typeface="Lato"/>
              <a:buAutoNum type="alphaLcPeriod"/>
            </a:pPr>
            <a:r>
              <a:rPr lang="en-US" sz="1300" b="0" i="0" u="none" strike="noStrike" cap="none" dirty="0">
                <a:solidFill>
                  <a:schemeClr val="accent1"/>
                </a:solidFill>
                <a:latin typeface="Lato"/>
                <a:ea typeface="Lato"/>
                <a:cs typeface="Lato"/>
                <a:sym typeface="Lato"/>
              </a:rPr>
              <a:t>Which of the founding fathers owned a General Store?</a:t>
            </a:r>
            <a:endParaRPr sz="1300" b="0" i="0" u="none" strike="noStrike" cap="none" dirty="0">
              <a:solidFill>
                <a:schemeClr val="accent1"/>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AutoNum type="romanLcPeriod"/>
            </a:pPr>
            <a:r>
              <a:rPr lang="en-US" sz="1100" b="0" i="0" u="none" strike="noStrike" cap="none" dirty="0">
                <a:solidFill>
                  <a:schemeClr val="accent1"/>
                </a:solidFill>
                <a:latin typeface="Lato"/>
                <a:ea typeface="Lato"/>
                <a:cs typeface="Lato"/>
                <a:sym typeface="Lato"/>
              </a:rPr>
              <a:t>Benjamin Franklin had owned  a General Store </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Shape 3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Attempted Separation of Pharmacy from Medicine</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After a couple of apothecaries going through the Pennsylvania hospital (1755-1765), John Morgan, the former hospital pharmacist attempted to make the continental practice of writing prescriptions</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He was trying to improve the entire profession by having each profession (Medical vs pharmacy) cultivated successfully</a:t>
            </a:r>
            <a:endParaRPr sz="1100" b="0" i="0" u="none" strike="noStrike" cap="none" dirty="0">
              <a:solidFill>
                <a:srgbClr val="000000"/>
              </a:solidFill>
              <a:latin typeface="Calibri"/>
              <a:ea typeface="Calibri"/>
              <a:cs typeface="Calibri"/>
              <a:sym typeface="Calibri"/>
            </a:endParaRPr>
          </a:p>
          <a:p>
            <a:pPr marL="1828800" marR="0" lvl="3" indent="-298450" algn="l" rtl="0">
              <a:lnSpc>
                <a:spcPct val="115000"/>
              </a:lnSpc>
              <a:spcBef>
                <a:spcPts val="0"/>
              </a:spcBef>
              <a:spcAft>
                <a:spcPts val="0"/>
              </a:spcAft>
              <a:buClr>
                <a:schemeClr val="accent1"/>
              </a:buClr>
              <a:buSzPts val="1100"/>
              <a:buFont typeface="Calibri"/>
              <a:buAutoNum type="arabicPeriod"/>
            </a:pPr>
            <a:r>
              <a:rPr lang="en-US" sz="1100" b="0" i="0" u="none" strike="noStrike" cap="none" dirty="0">
                <a:solidFill>
                  <a:srgbClr val="000000"/>
                </a:solidFill>
                <a:latin typeface="Calibri"/>
                <a:ea typeface="Calibri"/>
                <a:cs typeface="Calibri"/>
                <a:sym typeface="Calibri"/>
              </a:rPr>
              <a:t>Although he was met with much disdain and had to resign, the idea was kept alive and slowly became adopted</a:t>
            </a:r>
            <a:endParaRPr sz="11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Shape 3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2400" b="1"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In 1793, when the plague broke out in Philadelphia, it showed the utmost importance of the need for pharmacy</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The public needed the availability of drugs, so focus turned to establishing  and solving problems and clarifying why no reliable regulations of medical and pharmaceutical practice had failed</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For a long time regulation was left self-discipline and initiatives by professional groups</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rgbClr val="000000"/>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Beginnings of American Professional Pharmacy</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rgbClr val="000000"/>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Wholesale druggists provided the country physicians with imported or indigenous drugs and chemicals needed</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rgbClr val="000000"/>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The Revolutionary War taught the wholesaler the advantage of domestic manufacture; In order to detect adulterations, it was best to manufacture themselves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rgbClr val="000000"/>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During early national period the wholesaler began to issue printed list enumerating the drugs in stock -- catalogue of drugs and medicines, instruments and utensils, dyestuffs, groceries, and painters’ colors, </a:t>
            </a:r>
            <a:r>
              <a:rPr lang="en-US" sz="1100" b="0" i="0" u="none" strike="noStrike" cap="none" dirty="0" smtClean="0">
                <a:solidFill>
                  <a:srgbClr val="000000"/>
                </a:solidFill>
                <a:latin typeface="Calibri"/>
                <a:ea typeface="Calibri"/>
                <a:cs typeface="Calibri"/>
                <a:sym typeface="Calibri"/>
              </a:rPr>
              <a:t>etc.</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rgbClr val="000000"/>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It was the best possible illustration of the combination of importing with manufacturing</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rgbClr val="000000"/>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In 1808 the legislature of the Territory of Orleans had made a diploma and examination prerequisites for the practice as apothecary</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rgbClr val="000000"/>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In 1816 it was revised the apothecary to have 4 representatives of medicine</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Shape 3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rgbClr val="000000"/>
              </a:buClr>
              <a:buSzPts val="1100"/>
              <a:buFont typeface="Calibri"/>
              <a:buAutoNum type="arabicPeriod"/>
            </a:pPr>
            <a:r>
              <a:rPr lang="en-US" sz="1100" b="0" i="0" u="none" strike="noStrike" cap="none" dirty="0">
                <a:solidFill>
                  <a:srgbClr val="000000"/>
                </a:solidFill>
                <a:latin typeface="Calibri"/>
                <a:ea typeface="Calibri"/>
                <a:cs typeface="Calibri"/>
                <a:sym typeface="Calibri"/>
              </a:rPr>
              <a:t>In 1808 the legislature of the Territory of Orleans had made a diploma and examination prerequisites for the practice as apothecary</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rgbClr val="000000"/>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1818 - South Carolina was the first of the former British colonies for the undeniable evidence of a pharmaceutical examination as a prerequisite for a pharmaceutical license</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rgbClr val="000000"/>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First document licensed “to pursue business of druggist” - Richard Johnson</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rgbClr val="000000"/>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It wasn’t until the 19th century that public drug shops of physicians were completely phased out, but very few physicians surrendered their right to dispensing within their practice</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Shape 3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The Community Pharmacy</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Recognized in public welfare</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Reflected in legal and educational requirements set by legislature to ensure quality of pharmacy’s professional function</a:t>
            </a:r>
            <a:endParaRPr sz="1100" b="0" i="0" u="none" strike="noStrike" cap="none" dirty="0">
              <a:solidFill>
                <a:srgbClr val="000000"/>
              </a:solidFill>
              <a:latin typeface="Calibri"/>
              <a:ea typeface="Calibri"/>
              <a:cs typeface="Calibri"/>
              <a:sym typeface="Calibri"/>
            </a:endParaRPr>
          </a:p>
          <a:p>
            <a:pPr marL="914400" marR="0" lvl="1" indent="-228600" algn="l" rtl="0">
              <a:lnSpc>
                <a:spcPct val="115000"/>
              </a:lnSpc>
              <a:spcBef>
                <a:spcPts val="0"/>
              </a:spcBef>
              <a:spcAft>
                <a:spcPts val="0"/>
              </a:spcAft>
              <a:buClr>
                <a:schemeClr val="accent1"/>
              </a:buClr>
              <a:buSzPts val="1100"/>
              <a:buFont typeface="Calibri"/>
              <a:buNone/>
            </a:pP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Shape 3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chemeClr val="accent1"/>
              </a:buClr>
              <a:buSzPts val="1100"/>
              <a:buFont typeface="Calibri"/>
              <a:buChar char="●"/>
            </a:pPr>
            <a:r>
              <a:rPr lang="en-US" sz="1100" b="0" i="0" u="none" strike="noStrike" cap="none" dirty="0">
                <a:solidFill>
                  <a:srgbClr val="000000"/>
                </a:solidFill>
                <a:latin typeface="Calibri"/>
                <a:ea typeface="Calibri"/>
                <a:cs typeface="Calibri"/>
                <a:sym typeface="Calibri"/>
              </a:rPr>
              <a:t>Before the Civil War</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Char char="○"/>
            </a:pPr>
            <a:r>
              <a:rPr lang="en-US" dirty="0">
                <a:latin typeface="Calibri"/>
                <a:ea typeface="Calibri"/>
                <a:cs typeface="Calibri"/>
                <a:sym typeface="Calibri"/>
              </a:rPr>
              <a:t>G</a:t>
            </a:r>
            <a:r>
              <a:rPr lang="en-US" sz="1100" b="0" i="0" u="none" strike="noStrike" cap="none" dirty="0">
                <a:solidFill>
                  <a:srgbClr val="000000"/>
                </a:solidFill>
                <a:latin typeface="Calibri"/>
                <a:ea typeface="Calibri"/>
                <a:cs typeface="Calibri"/>
                <a:sym typeface="Calibri"/>
              </a:rPr>
              <a:t>eneral </a:t>
            </a:r>
            <a:r>
              <a:rPr lang="en-US" dirty="0">
                <a:latin typeface="Calibri"/>
                <a:ea typeface="Calibri"/>
                <a:cs typeface="Calibri"/>
                <a:sym typeface="Calibri"/>
              </a:rPr>
              <a:t>s</a:t>
            </a:r>
            <a:r>
              <a:rPr lang="en-US" sz="1100" b="0" i="0" u="none" strike="noStrike" cap="none" dirty="0">
                <a:solidFill>
                  <a:srgbClr val="000000"/>
                </a:solidFill>
                <a:latin typeface="Calibri"/>
                <a:ea typeface="Calibri"/>
                <a:cs typeface="Calibri"/>
                <a:sym typeface="Calibri"/>
              </a:rPr>
              <a:t>tores with drugs as sideline and physicians keeping drug shops = little opportunity  for pharmacists</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Char char="■"/>
            </a:pPr>
            <a:r>
              <a:rPr lang="en-US" sz="1100" b="0" i="0" u="none" strike="noStrike" cap="none" dirty="0">
                <a:solidFill>
                  <a:srgbClr val="000000"/>
                </a:solidFill>
                <a:latin typeface="Calibri"/>
                <a:ea typeface="Calibri"/>
                <a:cs typeface="Calibri"/>
                <a:sym typeface="Calibri"/>
              </a:rPr>
              <a:t>True pharmacist profession didn’t exist before APhA (American Pharmaceutical Association) created and developed it</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rgbClr val="000000"/>
              </a:buClr>
              <a:buSzPts val="1300"/>
              <a:buFont typeface="Lato"/>
              <a:buChar char="●"/>
            </a:pPr>
            <a:r>
              <a:rPr lang="en-US" sz="1100" b="0" i="0" u="none" strike="noStrike" cap="none" dirty="0">
                <a:solidFill>
                  <a:srgbClr val="000000"/>
                </a:solidFill>
                <a:latin typeface="Calibri"/>
                <a:ea typeface="Calibri"/>
                <a:cs typeface="Calibri"/>
                <a:sym typeface="Calibri"/>
              </a:rPr>
              <a:t>One of their first actions: secure reliable statistical information about condition of pharmacy throughout the country (1851-52)</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rgbClr val="000000"/>
              </a:buClr>
              <a:buSzPts val="1300"/>
              <a:buFont typeface="Lato"/>
              <a:buChar char="●"/>
            </a:pPr>
            <a:r>
              <a:rPr lang="en-US" sz="1100" b="0" i="0" u="none" strike="noStrike" cap="none" dirty="0">
                <a:solidFill>
                  <a:srgbClr val="000000"/>
                </a:solidFill>
                <a:latin typeface="Lato"/>
                <a:ea typeface="Lato"/>
                <a:cs typeface="Lato"/>
                <a:sym typeface="Lato"/>
              </a:rPr>
              <a:t>Before Civil War</a:t>
            </a:r>
            <a:endParaRPr sz="1100" b="0" i="0" u="none" strike="noStrike" cap="none" dirty="0">
              <a:solidFill>
                <a:srgbClr val="000000"/>
              </a:solidFill>
              <a:latin typeface="Lato"/>
              <a:ea typeface="Lato"/>
              <a:cs typeface="Lato"/>
              <a:sym typeface="Lato"/>
            </a:endParaRPr>
          </a:p>
          <a:p>
            <a:pPr marL="914400" marR="0" lvl="1" indent="-298450" algn="l" rtl="0">
              <a:lnSpc>
                <a:spcPct val="115000"/>
              </a:lnSpc>
              <a:spcBef>
                <a:spcPts val="0"/>
              </a:spcBef>
              <a:spcAft>
                <a:spcPts val="0"/>
              </a:spcAft>
              <a:buClr>
                <a:srgbClr val="000000"/>
              </a:buClr>
              <a:buSzPts val="1100"/>
              <a:buFont typeface="Lato"/>
              <a:buChar char="○"/>
            </a:pPr>
            <a:r>
              <a:rPr lang="en-US" sz="1100" b="0" i="0" u="none" strike="noStrike" cap="none" dirty="0">
                <a:solidFill>
                  <a:srgbClr val="000000"/>
                </a:solidFill>
                <a:latin typeface="Lato"/>
                <a:ea typeface="Lato"/>
                <a:cs typeface="Lato"/>
                <a:sym typeface="Lato"/>
              </a:rPr>
              <a:t>Drugstores usually combined with hardware, stationery and books, wallpaper, paints and oils</a:t>
            </a:r>
            <a:endParaRPr sz="1100" b="0" i="0" u="none" strike="noStrike" cap="none" dirty="0">
              <a:solidFill>
                <a:srgbClr val="000000"/>
              </a:solidFill>
              <a:latin typeface="Lato"/>
              <a:ea typeface="Lato"/>
              <a:cs typeface="Lato"/>
              <a:sym typeface="Lato"/>
            </a:endParaRPr>
          </a:p>
          <a:p>
            <a:pPr marL="457200" marR="0" lvl="0" indent="-311150" algn="l" rtl="0">
              <a:lnSpc>
                <a:spcPct val="115000"/>
              </a:lnSpc>
              <a:spcBef>
                <a:spcPts val="0"/>
              </a:spcBef>
              <a:spcAft>
                <a:spcPts val="0"/>
              </a:spcAft>
              <a:buClr>
                <a:srgbClr val="000000"/>
              </a:buClr>
              <a:buSzPts val="1300"/>
              <a:buFont typeface="Lato"/>
              <a:buChar char="●"/>
            </a:pPr>
            <a:r>
              <a:rPr lang="en-US" sz="1100" b="0" i="0" u="none" strike="noStrike" cap="none" dirty="0">
                <a:solidFill>
                  <a:srgbClr val="000000"/>
                </a:solidFill>
                <a:latin typeface="Lato"/>
                <a:ea typeface="Lato"/>
                <a:cs typeface="Lato"/>
                <a:sym typeface="Lato"/>
              </a:rPr>
              <a:t>After Civil War - </a:t>
            </a:r>
            <a:r>
              <a:rPr lang="en-US" sz="1200" b="0" i="0" u="none" strike="noStrike" cap="none" dirty="0">
                <a:solidFill>
                  <a:srgbClr val="000000"/>
                </a:solidFill>
                <a:latin typeface="Lato"/>
                <a:ea typeface="Lato"/>
                <a:cs typeface="Lato"/>
                <a:sym typeface="Lato"/>
              </a:rPr>
              <a:t>this evolution spurred on their transformation into professional dispensers</a:t>
            </a:r>
            <a:endParaRPr sz="1200" b="0" i="0" u="none" strike="noStrike" cap="none" dirty="0">
              <a:solidFill>
                <a:srgbClr val="000000"/>
              </a:solidFill>
              <a:latin typeface="Lato"/>
              <a:ea typeface="Lato"/>
              <a:cs typeface="Lato"/>
              <a:sym typeface="Lato"/>
            </a:endParaRPr>
          </a:p>
          <a:p>
            <a:pPr marL="914400" marR="0" lvl="1" indent="-304800" algn="l" rtl="0">
              <a:lnSpc>
                <a:spcPct val="115000"/>
              </a:lnSpc>
              <a:spcBef>
                <a:spcPts val="0"/>
              </a:spcBef>
              <a:spcAft>
                <a:spcPts val="0"/>
              </a:spcAft>
              <a:buClr>
                <a:srgbClr val="000000"/>
              </a:buClr>
              <a:buSzPts val="1200"/>
              <a:buFont typeface="Lato"/>
              <a:buChar char="○"/>
            </a:pPr>
            <a:r>
              <a:rPr lang="en-US" sz="1200" b="0" i="0" u="none" strike="noStrike" cap="none" dirty="0">
                <a:solidFill>
                  <a:srgbClr val="000000"/>
                </a:solidFill>
                <a:latin typeface="Lato"/>
                <a:ea typeface="Lato"/>
                <a:cs typeface="Lato"/>
                <a:sym typeface="Lato"/>
              </a:rPr>
              <a:t>Drugstore business in dyestuffs for home-dyed cloth vanished with the rise of textile industry</a:t>
            </a:r>
            <a:endParaRPr sz="1200" b="0" i="0" u="none" strike="noStrike" cap="none" dirty="0">
              <a:solidFill>
                <a:srgbClr val="000000"/>
              </a:solidFill>
              <a:latin typeface="Lato"/>
              <a:ea typeface="Lato"/>
              <a:cs typeface="Lato"/>
              <a:sym typeface="Lato"/>
            </a:endParaRPr>
          </a:p>
          <a:p>
            <a:pPr marL="914400" marR="0" lvl="1" indent="-304800" algn="l" rtl="0">
              <a:lnSpc>
                <a:spcPct val="115000"/>
              </a:lnSpc>
              <a:spcBef>
                <a:spcPts val="0"/>
              </a:spcBef>
              <a:spcAft>
                <a:spcPts val="0"/>
              </a:spcAft>
              <a:buClr>
                <a:srgbClr val="000000"/>
              </a:buClr>
              <a:buSzPts val="1200"/>
              <a:buFont typeface="Lato"/>
              <a:buChar char="○"/>
            </a:pPr>
            <a:r>
              <a:rPr lang="en-US" sz="1200" b="0" i="0" u="none" strike="noStrike" cap="none" dirty="0">
                <a:solidFill>
                  <a:srgbClr val="000000"/>
                </a:solidFill>
                <a:latin typeface="Lato"/>
                <a:ea typeface="Lato"/>
                <a:cs typeface="Lato"/>
                <a:sym typeface="Lato"/>
              </a:rPr>
              <a:t>“Pharmacy” might have replaced  the “drugstore”</a:t>
            </a:r>
            <a:endParaRPr sz="1200" b="0" i="0" u="none" strike="noStrike" cap="none" dirty="0">
              <a:solidFill>
                <a:srgbClr val="000000"/>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US" sz="1200" b="0" i="0" u="none" strike="noStrike" cap="none" dirty="0">
                <a:solidFill>
                  <a:srgbClr val="000000"/>
                </a:solidFill>
                <a:latin typeface="Lato"/>
                <a:ea typeface="Lato"/>
                <a:cs typeface="Lato"/>
                <a:sym typeface="Lato"/>
              </a:rPr>
              <a:t>	</a:t>
            </a:r>
            <a:endParaRPr sz="1200" b="0" i="0" u="none" strike="noStrike" cap="none" dirty="0">
              <a:solidFill>
                <a:srgbClr val="000000"/>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200" b="0" i="0" u="none" strike="noStrike" cap="none" dirty="0">
              <a:solidFill>
                <a:srgbClr val="000000"/>
              </a:solidFill>
              <a:latin typeface="Lato"/>
              <a:ea typeface="Lato"/>
              <a:cs typeface="Lato"/>
              <a:sym typeface="La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Shape 3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Shape 4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South </a:t>
            </a:r>
            <a:r>
              <a:rPr lang="en-US" sz="1100" b="0" i="0" u="none" strike="noStrike" cap="none" dirty="0" smtClean="0">
                <a:solidFill>
                  <a:srgbClr val="000000"/>
                </a:solidFill>
                <a:latin typeface="Arial"/>
                <a:ea typeface="Arial"/>
                <a:cs typeface="Arial"/>
                <a:sym typeface="Arial"/>
              </a:rPr>
              <a:t>Carolina</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Shape 4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Shape 4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endParaRPr dirty="0">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One of the founders of the United States Pharmacopeia, Samuel Latham Mitchell, was a physician and was principal editor for 16 years.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He was exactly the right person to create this book and understood the previous failures/attempts to make it better</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Instead of first issuing the US Pharmacopeia, Mitchill launched a hospital formulary</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He convinced a friend Lyman Spalding to help initiating the Pharmacopeia, Mitchell left Spalding all the credit</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January 6, 1817 - Spalding submitted to the New York County Medical Society the formation of a National Pharmacopoeia</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The plan proposed that a convention should be in 4 grand divisions- to be composed from all the medical societies and schools; each district should for a pharmacopoeia and elect delegates to meet in the general convention on January 1, 1820; the general convention should for the national work</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Which they met- they had no power to legislate or even proposed pharmacopoeia BUT they formally represented their constituents, and they eventually would bring the first Pharmacopoeia of the United States </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December 15, 1820 the first official print of the book was published- The Pharmacopoeia of the United States of America, with the print being both Latin and English</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It was divided into two parts of the materia medica:</a:t>
            </a:r>
            <a:endParaRPr sz="1100" b="0" i="0" u="none" strike="noStrike" cap="none" dirty="0">
              <a:solidFill>
                <a:srgbClr val="000000"/>
              </a:solidFill>
              <a:latin typeface="Calibri"/>
              <a:ea typeface="Calibri"/>
              <a:cs typeface="Calibri"/>
              <a:sym typeface="Calibri"/>
            </a:endParaRPr>
          </a:p>
          <a:p>
            <a:pPr marL="1828800" marR="0" lvl="3" indent="-298450" algn="l" rtl="0">
              <a:lnSpc>
                <a:spcPct val="115000"/>
              </a:lnSpc>
              <a:spcBef>
                <a:spcPts val="0"/>
              </a:spcBef>
              <a:spcAft>
                <a:spcPts val="0"/>
              </a:spcAft>
              <a:buClr>
                <a:schemeClr val="accent1"/>
              </a:buClr>
              <a:buSzPts val="1100"/>
              <a:buFont typeface="Calibri"/>
              <a:buAutoNum type="arabicPeriod"/>
            </a:pPr>
            <a:r>
              <a:rPr lang="en-US" sz="1100" b="0" i="0" u="none" strike="noStrike" cap="none" dirty="0">
                <a:solidFill>
                  <a:srgbClr val="000000"/>
                </a:solidFill>
                <a:latin typeface="Calibri"/>
                <a:ea typeface="Calibri"/>
                <a:cs typeface="Calibri"/>
                <a:sym typeface="Calibri"/>
              </a:rPr>
              <a:t>Article of decided reputation or general use</a:t>
            </a:r>
            <a:endParaRPr sz="1100" b="0" i="0" u="none" strike="noStrike" cap="none" dirty="0">
              <a:solidFill>
                <a:srgbClr val="000000"/>
              </a:solidFill>
              <a:latin typeface="Calibri"/>
              <a:ea typeface="Calibri"/>
              <a:cs typeface="Calibri"/>
              <a:sym typeface="Calibri"/>
            </a:endParaRPr>
          </a:p>
          <a:p>
            <a:pPr marL="1828800" marR="0" lvl="3" indent="-298450" algn="l" rtl="0">
              <a:lnSpc>
                <a:spcPct val="115000"/>
              </a:lnSpc>
              <a:spcBef>
                <a:spcPts val="0"/>
              </a:spcBef>
              <a:spcAft>
                <a:spcPts val="0"/>
              </a:spcAft>
              <a:buClr>
                <a:schemeClr val="accent1"/>
              </a:buClr>
              <a:buSzPts val="1100"/>
              <a:buFont typeface="Calibri"/>
              <a:buAutoNum type="arabicPeriod"/>
            </a:pPr>
            <a:r>
              <a:rPr lang="en-US" sz="1100" b="0" i="0" u="none" strike="noStrike" cap="none" dirty="0">
                <a:solidFill>
                  <a:srgbClr val="000000"/>
                </a:solidFill>
                <a:latin typeface="Calibri"/>
                <a:ea typeface="Calibri"/>
                <a:cs typeface="Calibri"/>
                <a:sym typeface="Calibri"/>
              </a:rPr>
              <a:t>Those the claims of which are of a more uncertain kind - </a:t>
            </a:r>
            <a:r>
              <a:rPr lang="en-US" sz="1100" b="0" i="0" u="none" strike="noStrike" cap="none" dirty="0">
                <a:solidFill>
                  <a:srgbClr val="FF0000"/>
                </a:solidFill>
                <a:latin typeface="Calibri"/>
                <a:ea typeface="Calibri"/>
                <a:cs typeface="Calibri"/>
                <a:sym typeface="Calibri"/>
              </a:rPr>
              <a:t>resembled res</a:t>
            </a:r>
            <a:r>
              <a:rPr lang="en-US" dirty="0">
                <a:solidFill>
                  <a:srgbClr val="FF0000"/>
                </a:solidFill>
                <a:latin typeface="Calibri"/>
                <a:ea typeface="Calibri"/>
                <a:cs typeface="Calibri"/>
                <a:sym typeface="Calibri"/>
              </a:rPr>
              <a:t>earch claims about formulations that may work for certain illnesses</a:t>
            </a:r>
            <a:endParaRPr sz="11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Shape 1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Four main types of drug-oriented contributions were characterized by the pharmacist- historian Sami K. Hamrneh:</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sng" strike="noStrike" cap="none" dirty="0">
                <a:solidFill>
                  <a:srgbClr val="000000"/>
                </a:solidFill>
                <a:latin typeface="Calibri"/>
                <a:ea typeface="Calibri"/>
                <a:cs typeface="Calibri"/>
                <a:sym typeface="Calibri"/>
              </a:rPr>
              <a:t>1. Formularies and compendiums</a:t>
            </a:r>
            <a:r>
              <a:rPr lang="en-US" sz="1100" b="0" i="0" u="none" strike="noStrike" cap="none" dirty="0">
                <a:solidFill>
                  <a:srgbClr val="000000"/>
                </a:solidFill>
                <a:latin typeface="Calibri"/>
                <a:ea typeface="Calibri"/>
                <a:cs typeface="Calibri"/>
                <a:sym typeface="Calibri"/>
              </a:rPr>
              <a:t> - collection of formulas or recipes for medications, alphabetically arranged by drug names, including instructions for formulation and therapeutic use</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Compilation in the 850’s → “The Apothecary Shop”  which told of all medications that could be manufactured; gave the methods and techniques for each preparation, listing the MOA on diseases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sng" strike="noStrike" cap="none" dirty="0">
                <a:solidFill>
                  <a:srgbClr val="000000"/>
                </a:solidFill>
                <a:latin typeface="Calibri"/>
                <a:ea typeface="Calibri"/>
                <a:cs typeface="Calibri"/>
                <a:sym typeface="Calibri"/>
              </a:rPr>
              <a:t>2. Herbals and books on the materia medica</a:t>
            </a:r>
            <a:r>
              <a:rPr lang="en-US" sz="1100" b="0" i="0" u="none" strike="noStrike" cap="none" dirty="0">
                <a:solidFill>
                  <a:srgbClr val="000000"/>
                </a:solidFill>
                <a:latin typeface="Calibri"/>
                <a:ea typeface="Calibri"/>
                <a:cs typeface="Calibri"/>
                <a:sym typeface="Calibri"/>
              </a:rPr>
              <a:t>-  strongly influence by Greco-Romans, but also significantly added on by Islamic field workers and travelers (using their own soil or traveling/bartering)</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11th century literature by Al-Biruni (Iranian scholar)→ recognized pharmacy as a separate branch of healing art and summation of pharmaceutical knowledge</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Shape 4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1820</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Shape 4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Shape 4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FF0000"/>
                </a:solidFill>
                <a:latin typeface="Calibri"/>
                <a:ea typeface="Calibri"/>
                <a:cs typeface="Calibri"/>
                <a:sym typeface="Calibri"/>
              </a:rPr>
              <a:t>I  Although the apothecary shops had existed since the founding days of the north American colonies,</a:t>
            </a:r>
            <a:endParaRPr sz="1100" b="0" i="0" u="none" strike="noStrike" cap="none" dirty="0">
              <a:solidFill>
                <a:srgbClr val="FF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FF0000"/>
                </a:solidFill>
                <a:latin typeface="Calibri"/>
                <a:ea typeface="Calibri"/>
                <a:cs typeface="Calibri"/>
                <a:sym typeface="Calibri"/>
              </a:rPr>
              <a:t>The classic American drugstore did not appear until the early 1800s. Prior to that, </a:t>
            </a:r>
            <a:r>
              <a:rPr lang="en-US" sz="1100" b="0" i="0" u="none" strike="noStrike" cap="none" dirty="0" smtClean="0">
                <a:solidFill>
                  <a:srgbClr val="FF0000"/>
                </a:solidFill>
                <a:latin typeface="Calibri"/>
                <a:ea typeface="Calibri"/>
                <a:cs typeface="Calibri"/>
                <a:sym typeface="Calibri"/>
              </a:rPr>
              <a:t>physicians </a:t>
            </a:r>
            <a:r>
              <a:rPr lang="en-US" sz="1100" b="0" i="0" u="none" strike="noStrike" cap="none" dirty="0">
                <a:solidFill>
                  <a:srgbClr val="FF0000"/>
                </a:solidFill>
                <a:latin typeface="Calibri"/>
                <a:ea typeface="Calibri"/>
                <a:cs typeface="Calibri"/>
                <a:sym typeface="Calibri"/>
              </a:rPr>
              <a:t>compounded and dispensed drugs directly to the patients.  </a:t>
            </a:r>
            <a:endParaRPr sz="1100" b="0" i="0" u="none" strike="noStrike" cap="none" dirty="0">
              <a:solidFill>
                <a:srgbClr val="FF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FF0000"/>
                </a:solidFill>
                <a:latin typeface="Calibri"/>
                <a:ea typeface="Calibri"/>
                <a:cs typeface="Calibri"/>
                <a:sym typeface="Calibri"/>
              </a:rPr>
              <a:t>   II.  By 1950, a typical American drugstore  composed of a pharmacy work area and general emporium with a miniature factory in the back for making variety of preparation and ingredient into medicine for physicians. </a:t>
            </a:r>
            <a:endParaRPr sz="1100" b="0" i="0" u="none" strike="noStrike" cap="none" dirty="0">
              <a:solidFill>
                <a:srgbClr val="FF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FF0000"/>
                </a:solidFill>
                <a:latin typeface="Calibri"/>
                <a:ea typeface="Calibri"/>
                <a:cs typeface="Calibri"/>
                <a:sym typeface="Calibri"/>
              </a:rPr>
              <a:t>Careful manufacturer of drugs and compounding of medication</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Cost of pharmacy services had not become a major issue in American debate over medical economics nor  had the pharmacists’ income been central to the escalation of the costs of medical care</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endParaRPr sz="1100" b="0" i="0" u="none" strike="noStrike" cap="none" dirty="0">
              <a:solidFill>
                <a:srgbClr val="000000"/>
              </a:solidFill>
              <a:latin typeface="Calibri"/>
              <a:ea typeface="Calibri"/>
              <a:cs typeface="Calibri"/>
              <a:sym typeface="Calibri"/>
            </a:endParaRPr>
          </a:p>
          <a:p>
            <a:pPr marL="457200" marR="0" lvl="0" indent="-228600" algn="l" rtl="0">
              <a:lnSpc>
                <a:spcPct val="115000"/>
              </a:lnSpc>
              <a:spcBef>
                <a:spcPts val="0"/>
              </a:spcBef>
              <a:spcAft>
                <a:spcPts val="0"/>
              </a:spcAft>
              <a:buClr>
                <a:schemeClr val="accent1"/>
              </a:buClr>
              <a:buSzPts val="1300"/>
              <a:buFont typeface="Calibri"/>
              <a:buNone/>
            </a:pPr>
            <a:endParaRPr sz="11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Shape 4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FF0000"/>
                </a:solidFill>
                <a:latin typeface="Calibri"/>
                <a:ea typeface="Calibri"/>
                <a:cs typeface="Calibri"/>
                <a:sym typeface="Calibri"/>
              </a:rPr>
              <a:t>I  Although the apothecary shops had existed since the founding days of the north American colonies,</a:t>
            </a:r>
            <a:endParaRPr sz="1100" b="0" i="0" u="none" strike="noStrike" cap="none" dirty="0">
              <a:solidFill>
                <a:srgbClr val="FF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FF0000"/>
                </a:solidFill>
                <a:latin typeface="Calibri"/>
                <a:ea typeface="Calibri"/>
                <a:cs typeface="Calibri"/>
                <a:sym typeface="Calibri"/>
              </a:rPr>
              <a:t>The classic American drugstore did not appear until the early 1800s. Prior to that, </a:t>
            </a:r>
            <a:r>
              <a:rPr lang="en-US" sz="1100" b="0" i="0" u="none" strike="noStrike" cap="none" dirty="0" smtClean="0">
                <a:solidFill>
                  <a:srgbClr val="FF0000"/>
                </a:solidFill>
                <a:latin typeface="Calibri"/>
                <a:ea typeface="Calibri"/>
                <a:cs typeface="Calibri"/>
                <a:sym typeface="Calibri"/>
              </a:rPr>
              <a:t>physicians </a:t>
            </a:r>
            <a:r>
              <a:rPr lang="en-US" sz="1100" b="0" i="0" u="none" strike="noStrike" cap="none" dirty="0">
                <a:solidFill>
                  <a:srgbClr val="FF0000"/>
                </a:solidFill>
                <a:latin typeface="Calibri"/>
                <a:ea typeface="Calibri"/>
                <a:cs typeface="Calibri"/>
                <a:sym typeface="Calibri"/>
              </a:rPr>
              <a:t>compounded and dispensed drugs directly to the patients.  </a:t>
            </a:r>
            <a:endParaRPr sz="1100" b="0" i="0" u="none" strike="noStrike" cap="none" dirty="0">
              <a:solidFill>
                <a:srgbClr val="FF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FF0000"/>
                </a:solidFill>
                <a:latin typeface="Calibri"/>
                <a:ea typeface="Calibri"/>
                <a:cs typeface="Calibri"/>
                <a:sym typeface="Calibri"/>
              </a:rPr>
              <a:t>   II.  By 1950, a typical American drugstore  composed of a pharmacy work area and general emporium with a miniature factory in the back for making variety of preparation and ingredient into medicine for physicians. </a:t>
            </a:r>
            <a:endParaRPr sz="1100" b="0" i="0" u="none" strike="noStrike" cap="none" dirty="0">
              <a:solidFill>
                <a:srgbClr val="FF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FF0000"/>
                </a:solidFill>
                <a:latin typeface="Calibri"/>
                <a:ea typeface="Calibri"/>
                <a:cs typeface="Calibri"/>
                <a:sym typeface="Calibri"/>
              </a:rPr>
              <a:t>Careful manufacturer of drugs and compounding of medication</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Cost of pharmacy services had not become a major issue in American debate over medical economics nor  had the pharmacists’ income been central to the escalation of the costs of medical care</a:t>
            </a:r>
            <a:endParaRPr sz="1100" b="0" i="0" u="none" strike="noStrike" cap="none" dirty="0">
              <a:solidFill>
                <a:srgbClr val="000000"/>
              </a:solidFill>
              <a:latin typeface="Calibri"/>
              <a:ea typeface="Calibri"/>
              <a:cs typeface="Calibri"/>
              <a:sym typeface="Calibri"/>
            </a:endParaRPr>
          </a:p>
          <a:p>
            <a:pPr marL="457200" marR="0" lvl="0" indent="-228600" algn="l" rtl="0">
              <a:lnSpc>
                <a:spcPct val="115000"/>
              </a:lnSpc>
              <a:spcBef>
                <a:spcPts val="0"/>
              </a:spcBef>
              <a:spcAft>
                <a:spcPts val="0"/>
              </a:spcAft>
              <a:buClr>
                <a:schemeClr val="accent1"/>
              </a:buClr>
              <a:buSzPts val="1300"/>
              <a:buFont typeface="Calibri"/>
              <a:buNone/>
            </a:pPr>
            <a:endParaRPr sz="11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Shape 4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1150" rtl="0">
              <a:lnSpc>
                <a:spcPct val="115000"/>
              </a:lnSpc>
              <a:spcBef>
                <a:spcPts val="0"/>
              </a:spcBef>
              <a:spcAft>
                <a:spcPts val="0"/>
              </a:spcAft>
              <a:buClr>
                <a:schemeClr val="accent1"/>
              </a:buClr>
              <a:buSzPts val="1300"/>
              <a:buFont typeface="Calibri"/>
              <a:buAutoNum type="arabicPeriod"/>
            </a:pPr>
            <a:r>
              <a:rPr lang="en-US" dirty="0">
                <a:latin typeface="Calibri"/>
                <a:ea typeface="Calibri"/>
                <a:cs typeface="Calibri"/>
                <a:sym typeface="Calibri"/>
              </a:rPr>
              <a:t>Pharmacist services were caught up in controversies surrounding “third party payment” in the 1940s</a:t>
            </a:r>
            <a:endParaRPr dirty="0">
              <a:latin typeface="Calibri"/>
              <a:ea typeface="Calibri"/>
              <a:cs typeface="Calibri"/>
              <a:sym typeface="Calibri"/>
            </a:endParaRPr>
          </a:p>
          <a:p>
            <a:pPr marL="914400" marR="0" lvl="1" indent="-311150" algn="l" rtl="0">
              <a:lnSpc>
                <a:spcPct val="115000"/>
              </a:lnSpc>
              <a:spcBef>
                <a:spcPts val="0"/>
              </a:spcBef>
              <a:spcAft>
                <a:spcPts val="0"/>
              </a:spcAft>
              <a:buClr>
                <a:schemeClr val="accent1"/>
              </a:buClr>
              <a:buSzPts val="1300"/>
              <a:buFont typeface="Calibri"/>
              <a:buAutoNum type="alphaLcPeriod"/>
            </a:pPr>
            <a:r>
              <a:rPr lang="en-US" dirty="0">
                <a:latin typeface="Calibri"/>
                <a:ea typeface="Calibri"/>
                <a:cs typeface="Calibri"/>
                <a:sym typeface="Calibri"/>
              </a:rPr>
              <a:t>The tradition of the patient’s fee for services rendered by health professional were breaking down (following a long-term international trend</a:t>
            </a:r>
            <a:endParaRPr dirty="0">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In the late 1950’s pharmacists and consumers began to examine the implications of bringing prescription costs to a concept of health insurance (3rd party payments)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Between 1964-1969 three different organizations developed to provide prepaid prescription programs and/or assistance with insurance companies</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Char char="■"/>
            </a:pPr>
            <a:r>
              <a:rPr lang="en-US" sz="1100" b="0" i="0" u="none" strike="noStrike" cap="none" dirty="0">
                <a:solidFill>
                  <a:srgbClr val="000000"/>
                </a:solidFill>
                <a:latin typeface="Calibri"/>
                <a:ea typeface="Calibri"/>
                <a:cs typeface="Calibri"/>
                <a:sym typeface="Calibri"/>
              </a:rPr>
              <a:t>Paid Prescriptions, Prepaid Prescription Plans, and Pharmaceutical Card System Inc.</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By late 1960’s a third of all Americans were covered for prescription expenditures as a part of “major medical”, but only 1-2% was covered on a “first dollar basis”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By 1974 some third party was paying at least part of the cost of one out of every 4 prescriptions dispensed in community pharmacy</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In early 1960s APhA encouraged a new framework of “patient-orientation”</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A more personalized pharmaceutical service in such settings remained a viable partly because of a long range trend towards increased usage of medications and other health supplies, along with safeguards against misuse.</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More effective drugs, less dispensing by physicians and the tendency to prescribe individual drugs rather than compounds is what most likely shared in the increasing prescription total</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Shape 4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Apothecaries - ability to compound prescriptions n manage dispensary</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Medical apprentices - trained to write prescriptions rather than compound them</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During the decades of late 1920s- early 1960s </a:t>
            </a:r>
            <a:r>
              <a:rPr lang="en-US" sz="1100" b="0" i="0" u="none" strike="noStrike" cap="none" dirty="0" smtClean="0">
                <a:solidFill>
                  <a:srgbClr val="000000"/>
                </a:solidFill>
                <a:latin typeface="Calibri"/>
                <a:ea typeface="Calibri"/>
                <a:cs typeface="Calibri"/>
                <a:sym typeface="Calibri"/>
              </a:rPr>
              <a:t>“compounding” was </a:t>
            </a:r>
            <a:r>
              <a:rPr lang="en-US" sz="1100" b="0" i="0" u="none" strike="noStrike" cap="none" dirty="0">
                <a:solidFill>
                  <a:srgbClr val="000000"/>
                </a:solidFill>
                <a:latin typeface="Calibri"/>
                <a:ea typeface="Calibri"/>
                <a:cs typeface="Calibri"/>
                <a:sym typeface="Calibri"/>
              </a:rPr>
              <a:t>swept away as a central function with which the profession was closely identified by patients and practicing pharmacists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Handmade multi-ingredient  prescriptions was disappearing due to  combined effects of industrial revolution in regards to the pharmacy, discovery on medicinal substances individually for therapeutic specifics, and mass promotion of trade-name prescriptions</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While compounding was dwindling, industrial research increased the number of drugs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Massive shift from scientific or nonproprietary nomenclature (generic naming) to trademark names (Brand) occurred within same span (1920s- 1960s)</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Physicians used trade names as way of prescribing as the manufactures were continuing their massive promotion</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Reaching criticisms during the 1960s reverse the trend and by 1973 the trademark name prescriptions were dropped about 89.5%</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Shape 4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Shape 4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1150" rtl="0">
              <a:lnSpc>
                <a:spcPct val="115000"/>
              </a:lnSpc>
              <a:spcBef>
                <a:spcPts val="0"/>
              </a:spcBef>
              <a:spcAft>
                <a:spcPts val="0"/>
              </a:spcAft>
              <a:buClr>
                <a:schemeClr val="accent1"/>
              </a:buClr>
              <a:buSzPts val="1300"/>
              <a:buFont typeface="Calibri"/>
              <a:buAutoNum type="arabicPeriod"/>
            </a:pPr>
            <a:r>
              <a:rPr lang="en-US" dirty="0">
                <a:latin typeface="Calibri"/>
                <a:ea typeface="Calibri"/>
                <a:cs typeface="Calibri"/>
                <a:sym typeface="Calibri"/>
              </a:rPr>
              <a:t>Pharmacy was fused with medicine, as it was in the public shops. </a:t>
            </a:r>
            <a:endParaRPr dirty="0">
              <a:latin typeface="Calibri"/>
              <a:ea typeface="Calibri"/>
              <a:cs typeface="Calibri"/>
              <a:sym typeface="Calibri"/>
            </a:endParaRPr>
          </a:p>
          <a:p>
            <a:pPr marL="914400" lvl="1" indent="-298450" rtl="0">
              <a:lnSpc>
                <a:spcPct val="115000"/>
              </a:lnSpc>
              <a:spcBef>
                <a:spcPts val="0"/>
              </a:spcBef>
              <a:spcAft>
                <a:spcPts val="0"/>
              </a:spcAft>
              <a:buClr>
                <a:schemeClr val="accent1"/>
              </a:buClr>
              <a:buSzPts val="1100"/>
              <a:buFont typeface="Calibri"/>
              <a:buAutoNum type="alphaLcPeriod"/>
            </a:pPr>
            <a:r>
              <a:rPr lang="en-US" dirty="0">
                <a:latin typeface="Calibri"/>
                <a:ea typeface="Calibri"/>
                <a:cs typeface="Calibri"/>
                <a:sym typeface="Calibri"/>
              </a:rPr>
              <a:t>Before 19th century the scattering of hospital “apothecaries” in America (like in England) most likely combined the pharmaceutical with medical and nursing functions</a:t>
            </a:r>
            <a:endParaRPr dirty="0">
              <a:latin typeface="Calibri"/>
              <a:ea typeface="Calibri"/>
              <a:cs typeface="Calibri"/>
              <a:sym typeface="Calibri"/>
            </a:endParaRPr>
          </a:p>
          <a:p>
            <a:pPr marL="1371600" lvl="2" indent="-298450" rtl="0">
              <a:lnSpc>
                <a:spcPct val="115000"/>
              </a:lnSpc>
              <a:spcBef>
                <a:spcPts val="0"/>
              </a:spcBef>
              <a:spcAft>
                <a:spcPts val="0"/>
              </a:spcAft>
              <a:buClr>
                <a:schemeClr val="accent1"/>
              </a:buClr>
              <a:buSzPts val="1100"/>
              <a:buFont typeface="Calibri"/>
              <a:buAutoNum type="romanLcPeriod"/>
            </a:pPr>
            <a:r>
              <a:rPr lang="en-US" dirty="0">
                <a:latin typeface="Calibri"/>
                <a:ea typeface="Calibri"/>
                <a:cs typeface="Calibri"/>
                <a:sym typeface="Calibri"/>
              </a:rPr>
              <a:t>The first American hospital in 1751, attending physicians had assortment of drugs sent from London and appointed apothecaries to attend and make medicines daily</a:t>
            </a:r>
            <a:endParaRPr dirty="0">
              <a:latin typeface="Calibri"/>
              <a:ea typeface="Calibri"/>
              <a:cs typeface="Calibri"/>
              <a:sym typeface="Calibri"/>
            </a:endParaRPr>
          </a:p>
          <a:p>
            <a:pPr marL="1828800" lvl="3" indent="-298450" rtl="0">
              <a:lnSpc>
                <a:spcPct val="115000"/>
              </a:lnSpc>
              <a:spcBef>
                <a:spcPts val="0"/>
              </a:spcBef>
              <a:spcAft>
                <a:spcPts val="0"/>
              </a:spcAft>
              <a:buClr>
                <a:schemeClr val="accent1"/>
              </a:buClr>
              <a:buSzPts val="1100"/>
              <a:buFont typeface="Calibri"/>
              <a:buAutoNum type="arabicPeriod"/>
            </a:pPr>
            <a:r>
              <a:rPr lang="en-US" dirty="0">
                <a:latin typeface="Calibri"/>
                <a:ea typeface="Calibri"/>
                <a:cs typeface="Calibri"/>
                <a:sym typeface="Calibri"/>
              </a:rPr>
              <a:t>The first apprentice at Pennsylvania Hospital made it very clear that he was obligated not to fornicate, marry or gamble (standard for all indentured apprentice)</a:t>
            </a:r>
            <a:endParaRPr dirty="0">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The second hospital - New-York Hospital-  initially authorized an apothecary but did not have one until after 1790</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He had certain clinical duties  like making rounds with the in house surgeons which he had to be prepared to report on the state of the patients to the visiting physicians and surgeons</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6 years later this duty disappeared from hospital bylaws becoming the duty of the physician</a:t>
            </a:r>
            <a:endParaRPr sz="1100" b="0" i="0" u="none" strike="noStrike" cap="none" dirty="0">
              <a:solidFill>
                <a:srgbClr val="000000"/>
              </a:solidFill>
              <a:latin typeface="Calibri"/>
              <a:ea typeface="Calibri"/>
              <a:cs typeface="Calibri"/>
              <a:sym typeface="Calibri"/>
            </a:endParaRPr>
          </a:p>
          <a:p>
            <a:pPr marL="13716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In 1811, the hospital published its first formulary with it the regulations of the apothecaries duties</a:t>
            </a:r>
            <a:endParaRPr sz="1100" b="0" i="0" u="none" strike="noStrike" cap="none" dirty="0">
              <a:solidFill>
                <a:srgbClr val="000000"/>
              </a:solidFill>
              <a:latin typeface="Calibri"/>
              <a:ea typeface="Calibri"/>
              <a:cs typeface="Calibri"/>
              <a:sym typeface="Calibri"/>
            </a:endParaRPr>
          </a:p>
          <a:p>
            <a:pPr marL="1828800" marR="0" lvl="3" indent="-298450" algn="l" rtl="0">
              <a:lnSpc>
                <a:spcPct val="115000"/>
              </a:lnSpc>
              <a:spcBef>
                <a:spcPts val="0"/>
              </a:spcBef>
              <a:spcAft>
                <a:spcPts val="0"/>
              </a:spcAft>
              <a:buClr>
                <a:schemeClr val="accent1"/>
              </a:buClr>
              <a:buSzPts val="1100"/>
              <a:buFont typeface="Calibri"/>
              <a:buAutoNum type="arabicPeriod"/>
            </a:pPr>
            <a:r>
              <a:rPr lang="en-US" sz="1100" b="0" i="0" u="none" strike="noStrike" cap="none" dirty="0">
                <a:solidFill>
                  <a:srgbClr val="000000"/>
                </a:solidFill>
                <a:latin typeface="Calibri"/>
                <a:ea typeface="Calibri"/>
                <a:cs typeface="Calibri"/>
                <a:sym typeface="Calibri"/>
              </a:rPr>
              <a:t>Compounding and making of all medicines at the time of the physicians and surgeons request (not making anything unless requested upon); no medicines carried out of house except to out-door patients; put up the medicines intended for each ward and annex labels - containing names of patients were they are respectively prescribed; When necessary directions for taking them</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Shape 4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1150" rtl="0">
              <a:lnSpc>
                <a:spcPct val="115000"/>
              </a:lnSpc>
              <a:spcBef>
                <a:spcPts val="0"/>
              </a:spcBef>
              <a:spcAft>
                <a:spcPts val="0"/>
              </a:spcAft>
              <a:buClr>
                <a:schemeClr val="accent1"/>
              </a:buClr>
              <a:buSzPts val="1300"/>
              <a:buFont typeface="Calibri"/>
              <a:buAutoNum type="arabicPeriod"/>
            </a:pPr>
            <a:r>
              <a:rPr lang="en-US" dirty="0">
                <a:latin typeface="Calibri"/>
                <a:ea typeface="Calibri"/>
                <a:cs typeface="Calibri"/>
                <a:sym typeface="Calibri"/>
              </a:rPr>
              <a:t>Until after WWI, American hospital pharmacy appears to have remained a quiet tributary of the profession</a:t>
            </a:r>
            <a:endParaRPr dirty="0">
              <a:latin typeface="Calibri"/>
              <a:ea typeface="Calibri"/>
              <a:cs typeface="Calibri"/>
              <a:sym typeface="Calibri"/>
            </a:endParaRPr>
          </a:p>
          <a:p>
            <a:pPr marL="914400" lvl="1" indent="-298450" rtl="0">
              <a:lnSpc>
                <a:spcPct val="115000"/>
              </a:lnSpc>
              <a:spcBef>
                <a:spcPts val="0"/>
              </a:spcBef>
              <a:spcAft>
                <a:spcPts val="0"/>
              </a:spcAft>
              <a:buClr>
                <a:schemeClr val="accent1"/>
              </a:buClr>
              <a:buSzPts val="1100"/>
              <a:buFont typeface="Calibri"/>
              <a:buAutoNum type="alphaLcPeriod"/>
            </a:pPr>
            <a:r>
              <a:rPr lang="en-US" dirty="0">
                <a:latin typeface="Calibri"/>
                <a:ea typeface="Calibri"/>
                <a:cs typeface="Calibri"/>
                <a:sym typeface="Calibri"/>
              </a:rPr>
              <a:t>During early 20th century- pharmacy changed due to the change within the hospital system. A new model had been set by hospitals (following John Hopkins)</a:t>
            </a:r>
            <a:endParaRPr dirty="0">
              <a:latin typeface="Calibri"/>
              <a:ea typeface="Calibri"/>
              <a:cs typeface="Calibri"/>
              <a:sym typeface="Calibri"/>
            </a:endParaRPr>
          </a:p>
          <a:p>
            <a:pPr marL="1371600" lvl="2" indent="-298450" rtl="0">
              <a:lnSpc>
                <a:spcPct val="115000"/>
              </a:lnSpc>
              <a:spcBef>
                <a:spcPts val="0"/>
              </a:spcBef>
              <a:spcAft>
                <a:spcPts val="0"/>
              </a:spcAft>
              <a:buClr>
                <a:schemeClr val="accent1"/>
              </a:buClr>
              <a:buSzPts val="1100"/>
              <a:buFont typeface="Calibri"/>
              <a:buAutoNum type="romanLcPeriod"/>
            </a:pPr>
            <a:r>
              <a:rPr lang="en-US" dirty="0">
                <a:latin typeface="Calibri"/>
                <a:ea typeface="Calibri"/>
                <a:cs typeface="Calibri"/>
                <a:sym typeface="Calibri"/>
              </a:rPr>
              <a:t>Emphasis upon specialties, efficient management, and therapeutic management</a:t>
            </a:r>
            <a:endParaRPr dirty="0">
              <a:latin typeface="Calibri"/>
              <a:ea typeface="Calibri"/>
              <a:cs typeface="Calibri"/>
              <a:sym typeface="Calibri"/>
            </a:endParaRPr>
          </a:p>
          <a:p>
            <a:pPr marL="914400" lvl="1" indent="-298450" rtl="0">
              <a:lnSpc>
                <a:spcPct val="115000"/>
              </a:lnSpc>
              <a:spcBef>
                <a:spcPts val="0"/>
              </a:spcBef>
              <a:spcAft>
                <a:spcPts val="0"/>
              </a:spcAft>
              <a:buClr>
                <a:schemeClr val="accent1"/>
              </a:buClr>
              <a:buSzPts val="1100"/>
              <a:buFont typeface="Calibri"/>
              <a:buAutoNum type="alphaLcPeriod"/>
            </a:pPr>
            <a:r>
              <a:rPr lang="en-US" dirty="0">
                <a:latin typeface="Calibri"/>
                <a:ea typeface="Calibri"/>
                <a:cs typeface="Calibri"/>
                <a:sym typeface="Calibri"/>
              </a:rPr>
              <a:t>By early 1920s, hospital pharmacists were more visible, they became more active</a:t>
            </a:r>
            <a:endParaRPr dirty="0">
              <a:latin typeface="Calibri"/>
              <a:ea typeface="Calibri"/>
              <a:cs typeface="Calibri"/>
              <a:sym typeface="Calibri"/>
            </a:endParaRPr>
          </a:p>
          <a:p>
            <a:pPr marL="0" lvl="0" indent="0" rtl="0">
              <a:spcBef>
                <a:spcPts val="0"/>
              </a:spcBef>
              <a:spcAft>
                <a:spcPts val="0"/>
              </a:spcAft>
              <a:buClr>
                <a:srgbClr val="000000"/>
              </a:buClr>
              <a:buSzPts val="1100"/>
              <a:buFont typeface="Arial"/>
              <a:buNone/>
            </a:pPr>
            <a:endParaRPr dirty="0"/>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000000"/>
                </a:solidFill>
                <a:latin typeface="Calibri"/>
                <a:ea typeface="Calibri"/>
                <a:cs typeface="Calibri"/>
                <a:sym typeface="Calibri"/>
              </a:rPr>
              <a:t>By 1920’s hospitals evolved from passive warehouses for the sick and places to die, into places that actively held cures out hope for cures.</a:t>
            </a:r>
            <a:endParaRPr sz="11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000000"/>
                </a:solidFill>
                <a:latin typeface="Calibri"/>
                <a:ea typeface="Calibri"/>
                <a:cs typeface="Calibri"/>
                <a:sym typeface="Calibri"/>
              </a:rPr>
              <a:t>With the rise of antibiotics and antiseptic surgery hospitals became places where medical miracles </a:t>
            </a:r>
            <a:r>
              <a:rPr lang="en-US" sz="1100" b="0" i="0" u="none" strike="noStrike" cap="none" dirty="0" smtClean="0">
                <a:solidFill>
                  <a:srgbClr val="000000"/>
                </a:solidFill>
                <a:latin typeface="Calibri"/>
                <a:ea typeface="Calibri"/>
                <a:cs typeface="Calibri"/>
                <a:sym typeface="Calibri"/>
              </a:rPr>
              <a:t>occurred. </a:t>
            </a:r>
            <a:r>
              <a:rPr lang="en-US" sz="1100" b="0" i="0" u="none" strike="noStrike" cap="none" dirty="0">
                <a:solidFill>
                  <a:srgbClr val="000000"/>
                </a:solidFill>
                <a:latin typeface="Calibri"/>
                <a:ea typeface="Calibri"/>
                <a:cs typeface="Calibri"/>
                <a:sym typeface="Calibri"/>
              </a:rPr>
              <a:t>By 1920s, there was 6,000 hospitals employing about 5000 pharmacists.</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Shape 4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Shape 2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0" lvl="0" indent="-311150" algn="l" rtl="0">
              <a:lnSpc>
                <a:spcPct val="115000"/>
              </a:lnSpc>
              <a:spcBef>
                <a:spcPts val="0"/>
              </a:spcBef>
              <a:spcAft>
                <a:spcPts val="0"/>
              </a:spcAft>
              <a:buClr>
                <a:schemeClr val="accent1"/>
              </a:buClr>
              <a:buSzPts val="1300"/>
              <a:buFont typeface="Calibri"/>
              <a:buAutoNum type="arabicPeriod"/>
            </a:pPr>
            <a:r>
              <a:rPr lang="en-US" sz="1100" b="0" i="0" u="sng" strike="noStrike" cap="none" dirty="0">
                <a:solidFill>
                  <a:srgbClr val="000000"/>
                </a:solidFill>
                <a:latin typeface="Calibri"/>
                <a:ea typeface="Calibri"/>
                <a:cs typeface="Calibri"/>
                <a:sym typeface="Calibri"/>
              </a:rPr>
              <a:t>3. Toxicology treatises</a:t>
            </a:r>
            <a:r>
              <a:rPr lang="en-US" sz="1100" b="0" i="0" u="none" strike="noStrike" cap="none" dirty="0">
                <a:solidFill>
                  <a:srgbClr val="000000"/>
                </a:solidFill>
                <a:latin typeface="Calibri"/>
                <a:ea typeface="Calibri"/>
                <a:cs typeface="Calibri"/>
                <a:sym typeface="Calibri"/>
              </a:rPr>
              <a:t> (treatises: </a:t>
            </a:r>
            <a:r>
              <a:rPr lang="en-US" sz="1100" b="0" i="0" u="none" strike="noStrike" cap="none" dirty="0">
                <a:solidFill>
                  <a:srgbClr val="222222"/>
                </a:solidFill>
                <a:highlight>
                  <a:srgbClr val="FFFFFF"/>
                </a:highlight>
                <a:latin typeface="Roboto"/>
                <a:ea typeface="Roboto"/>
                <a:cs typeface="Roboto"/>
                <a:sym typeface="Roboto"/>
              </a:rPr>
              <a:t>a written work dealing formally and systematically with a subject</a:t>
            </a:r>
            <a:r>
              <a:rPr lang="en-US" sz="1100" b="0" i="0" u="none" strike="noStrike" cap="none" dirty="0">
                <a:solidFill>
                  <a:srgbClr val="000000"/>
                </a:solidFill>
                <a:latin typeface="Calibri"/>
                <a:ea typeface="Calibri"/>
                <a:cs typeface="Calibri"/>
                <a:sym typeface="Calibri"/>
              </a:rPr>
              <a:t>)- responded to the risks of poisoning (accidental or intentional); described toxic substances and their action, symptoms, and antidotes (if available)</a:t>
            </a:r>
            <a:endParaRPr sz="1100" b="0" i="0" u="none" strike="noStrike" cap="none" dirty="0">
              <a:solidFill>
                <a:srgbClr val="000000"/>
              </a:solidFill>
              <a:latin typeface="Calibri"/>
              <a:ea typeface="Calibri"/>
              <a:cs typeface="Calibri"/>
              <a:sym typeface="Calibri"/>
            </a:endParaRPr>
          </a:p>
          <a:p>
            <a:pPr marL="18288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Great deal of Indian influence - close commercial and cultural ties</a:t>
            </a:r>
            <a:endParaRPr sz="1100" b="0" i="0" u="none" strike="noStrike" cap="none" dirty="0">
              <a:solidFill>
                <a:srgbClr val="000000"/>
              </a:solidFill>
              <a:latin typeface="Calibri"/>
              <a:ea typeface="Calibri"/>
              <a:cs typeface="Calibri"/>
              <a:sym typeface="Calibri"/>
            </a:endParaRPr>
          </a:p>
          <a:p>
            <a:pPr marL="914400" marR="0" lvl="0" indent="-298450" algn="l" rtl="0">
              <a:lnSpc>
                <a:spcPct val="115000"/>
              </a:lnSpc>
              <a:spcBef>
                <a:spcPts val="0"/>
              </a:spcBef>
              <a:spcAft>
                <a:spcPts val="0"/>
              </a:spcAft>
              <a:buClr>
                <a:schemeClr val="accent1"/>
              </a:buClr>
              <a:buSzPts val="1100"/>
              <a:buFont typeface="Calibri"/>
              <a:buAutoNum type="arabicPeriod"/>
            </a:pPr>
            <a:r>
              <a:rPr lang="en-US" sz="1100" b="0" i="0" u="sng" strike="noStrike" cap="none" dirty="0">
                <a:solidFill>
                  <a:srgbClr val="000000"/>
                </a:solidFill>
                <a:latin typeface="Calibri"/>
                <a:ea typeface="Calibri"/>
                <a:cs typeface="Calibri"/>
                <a:sym typeface="Calibri"/>
              </a:rPr>
              <a:t>4. Diet and drug therapy in relation to human ecology</a:t>
            </a:r>
            <a:r>
              <a:rPr lang="en-US" sz="1100" b="0" i="0" u="none" strike="noStrike" cap="none" dirty="0">
                <a:solidFill>
                  <a:srgbClr val="000000"/>
                </a:solidFill>
                <a:latin typeface="Calibri"/>
                <a:ea typeface="Calibri"/>
                <a:cs typeface="Calibri"/>
                <a:sym typeface="Calibri"/>
              </a:rPr>
              <a:t> - give some of the biggest attention amongst the time</a:t>
            </a:r>
            <a:endParaRPr sz="1100" b="0" i="0" u="none" strike="noStrike" cap="none" dirty="0">
              <a:solidFill>
                <a:srgbClr val="000000"/>
              </a:solidFill>
              <a:latin typeface="Calibri"/>
              <a:ea typeface="Calibri"/>
              <a:cs typeface="Calibri"/>
              <a:sym typeface="Calibri"/>
            </a:endParaRPr>
          </a:p>
          <a:p>
            <a:pPr marL="1828800" marR="0" lvl="2" indent="-298450" algn="l" rtl="0">
              <a:lnSpc>
                <a:spcPct val="115000"/>
              </a:lnSpc>
              <a:spcBef>
                <a:spcPts val="0"/>
              </a:spcBef>
              <a:spcAft>
                <a:spcPts val="0"/>
              </a:spcAft>
              <a:buClr>
                <a:schemeClr val="accent1"/>
              </a:buClr>
              <a:buSzPts val="1100"/>
              <a:buFont typeface="Calibri"/>
              <a:buAutoNum type="romanLcPeriod"/>
            </a:pPr>
            <a:r>
              <a:rPr lang="en-US" sz="1100" b="0" i="0" u="none" strike="noStrike" cap="none" dirty="0">
                <a:solidFill>
                  <a:srgbClr val="000000"/>
                </a:solidFill>
                <a:latin typeface="Calibri"/>
                <a:ea typeface="Calibri"/>
                <a:cs typeface="Calibri"/>
                <a:sym typeface="Calibri"/>
              </a:rPr>
              <a:t>Central concept: sick person requires a different mode of living along with different food and drink (in comparison to a healthy individual), importance of unpolluted air for health</a:t>
            </a:r>
            <a:endParaRPr sz="1100" b="0" i="0" u="none" strike="noStrike" cap="none" dirty="0">
              <a:solidFill>
                <a:srgbClr val="000000"/>
              </a:solidFill>
              <a:latin typeface="Calibri"/>
              <a:ea typeface="Calibri"/>
              <a:cs typeface="Calibri"/>
              <a:sym typeface="Calibri"/>
            </a:endParaRPr>
          </a:p>
          <a:p>
            <a:pPr marL="9144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Overall- Islamic literature was one of the biggest forces in shaping the history of pharmacy</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0" lvl="1" indent="-298450" algn="l" rtl="0">
              <a:lnSpc>
                <a:spcPct val="115000"/>
              </a:lnSpc>
              <a:spcBef>
                <a:spcPts val="0"/>
              </a:spcBef>
              <a:spcAft>
                <a:spcPts val="0"/>
              </a:spcAft>
              <a:buClr>
                <a:srgbClr val="434343"/>
              </a:buClr>
              <a:buSzPts val="1100"/>
              <a:buFont typeface="Calibri"/>
              <a:buChar char="○"/>
            </a:pPr>
            <a:r>
              <a:rPr lang="en-US" sz="1100" b="0" i="0" u="none" strike="noStrike" cap="none" dirty="0">
                <a:solidFill>
                  <a:srgbClr val="434343"/>
                </a:solidFill>
                <a:latin typeface="Calibri"/>
                <a:ea typeface="Calibri"/>
                <a:cs typeface="Calibri"/>
                <a:sym typeface="Calibri"/>
              </a:rPr>
              <a:t>1921 was a year for both hospital and clinical pharmacy. In a seminar paper, E.C Austin, a hospital pharmacist from Cincinnati, lamented the lack of well-trained hospital pharmacists. He also expressed Long stranding frustration of hospital pharmacist who had been marginalized in the profession and often treated as a second class citizens at the hand of their more numerous community pharmacy colleagues.   </a:t>
            </a:r>
            <a:endParaRPr sz="1100" b="0" i="0" u="none" strike="noStrike" cap="none" dirty="0">
              <a:solidFill>
                <a:srgbClr val="434343"/>
              </a:solidFill>
              <a:latin typeface="Calibri"/>
              <a:ea typeface="Calibri"/>
              <a:cs typeface="Calibri"/>
              <a:sym typeface="Calibri"/>
            </a:endParaRPr>
          </a:p>
          <a:p>
            <a:pPr marL="914400" marR="0" lvl="1" indent="-298450" algn="l" rtl="0">
              <a:lnSpc>
                <a:spcPct val="115000"/>
              </a:lnSpc>
              <a:spcBef>
                <a:spcPts val="0"/>
              </a:spcBef>
              <a:spcAft>
                <a:spcPts val="0"/>
              </a:spcAft>
              <a:buClr>
                <a:srgbClr val="434343"/>
              </a:buClr>
              <a:buSzPts val="1100"/>
              <a:buFont typeface="Calibri"/>
              <a:buChar char="○"/>
            </a:pPr>
            <a:r>
              <a:rPr lang="en-US" sz="1100" b="0" i="0" u="none" strike="noStrike" cap="none" dirty="0">
                <a:solidFill>
                  <a:srgbClr val="434343"/>
                </a:solidFill>
                <a:latin typeface="Calibri"/>
                <a:ea typeface="Calibri"/>
                <a:cs typeface="Calibri"/>
                <a:sym typeface="Calibri"/>
              </a:rPr>
              <a:t>At the annual meeting of the American Pharmaceutical Association that year, John C. Krantz, Jr.  from the University of Maryland proposed the idea of hospital pharmacists providing clinical services at the patient’s bedside in addition to perform providing clinical services </a:t>
            </a:r>
            <a:r>
              <a:rPr lang="en-US" sz="1100" b="0" i="0" u="none" strike="noStrike" cap="none" dirty="0" smtClean="0">
                <a:solidFill>
                  <a:srgbClr val="434343"/>
                </a:solidFill>
                <a:latin typeface="Calibri"/>
                <a:ea typeface="Calibri"/>
                <a:cs typeface="Calibri"/>
                <a:sym typeface="Calibri"/>
              </a:rPr>
              <a:t>at </a:t>
            </a:r>
            <a:r>
              <a:rPr lang="en-US" sz="1100" b="0" i="0" u="none" strike="noStrike" cap="none" dirty="0">
                <a:solidFill>
                  <a:srgbClr val="434343"/>
                </a:solidFill>
                <a:latin typeface="Calibri"/>
                <a:ea typeface="Calibri"/>
                <a:cs typeface="Calibri"/>
                <a:sym typeface="Calibri"/>
              </a:rPr>
              <a:t>the patient’s bedside in addition to performing their traditional role of dispensing.</a:t>
            </a:r>
            <a:endParaRPr sz="1100" b="0" i="0" u="none" strike="noStrike" cap="none" dirty="0">
              <a:solidFill>
                <a:srgbClr val="434343"/>
              </a:solidFill>
              <a:latin typeface="Calibri"/>
              <a:ea typeface="Calibri"/>
              <a:cs typeface="Calibri"/>
              <a:sym typeface="Calibri"/>
            </a:endParaRPr>
          </a:p>
          <a:p>
            <a:pPr marL="914400" marR="0" lvl="1" indent="-298450" algn="l" rtl="0">
              <a:lnSpc>
                <a:spcPct val="115000"/>
              </a:lnSpc>
              <a:spcBef>
                <a:spcPts val="0"/>
              </a:spcBef>
              <a:spcAft>
                <a:spcPts val="0"/>
              </a:spcAft>
              <a:buClr>
                <a:srgbClr val="434343"/>
              </a:buClr>
              <a:buSzPts val="1100"/>
              <a:buFont typeface="Calibri"/>
              <a:buChar char="○"/>
            </a:pPr>
            <a:r>
              <a:rPr lang="en-US" sz="1100" b="0" i="0" u="none" strike="noStrike" cap="none" dirty="0">
                <a:solidFill>
                  <a:srgbClr val="434343"/>
                </a:solidFill>
                <a:latin typeface="Calibri"/>
                <a:ea typeface="Calibri"/>
                <a:cs typeface="Calibri"/>
                <a:sym typeface="Calibri"/>
              </a:rPr>
              <a:t>Harvey A.K Whitney (1894-1957), he introduced the first the first formal pharmacy internship program in the US in 1927, which became the model for today’s residency program. Over the next decade Whitney developed a formulary, published pharmacy bulletins for the pharmacy staff, and founded a drug information center in the hospital. He manufactured prepackaged medications for the hospital that were</a:t>
            </a:r>
            <a:endParaRPr sz="1100" b="0" i="0" u="none" strike="noStrike" cap="none" dirty="0">
              <a:solidFill>
                <a:srgbClr val="434343"/>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              Coded and dated for easy and safe use-a precursor to dose unit. These innovation came to define what a </a:t>
            </a:r>
            <a:endParaRPr sz="1100" b="0" i="0" u="none" strike="noStrike" cap="none" dirty="0">
              <a:solidFill>
                <a:srgbClr val="434343"/>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              Modern hospital pharmacy was all about.</a:t>
            </a:r>
            <a:endParaRPr sz="1100" b="0" i="0" u="none" strike="noStrike" cap="none" dirty="0">
              <a:solidFill>
                <a:srgbClr val="434343"/>
              </a:solidFill>
              <a:latin typeface="Calibri"/>
              <a:ea typeface="Calibri"/>
              <a:cs typeface="Calibri"/>
              <a:sym typeface="Calibri"/>
            </a:endParaRPr>
          </a:p>
          <a:p>
            <a:pPr marL="914400" marR="0" lvl="0" indent="-298450" algn="l" rtl="0">
              <a:lnSpc>
                <a:spcPct val="115000"/>
              </a:lnSpc>
              <a:spcBef>
                <a:spcPts val="0"/>
              </a:spcBef>
              <a:spcAft>
                <a:spcPts val="0"/>
              </a:spcAft>
              <a:buClr>
                <a:srgbClr val="434343"/>
              </a:buClr>
              <a:buSzPts val="1100"/>
              <a:buFont typeface="Calibri"/>
              <a:buChar char="●"/>
            </a:pPr>
            <a:r>
              <a:rPr lang="en-US" sz="1100" b="0" i="0" u="none" strike="noStrike" cap="none" dirty="0">
                <a:solidFill>
                  <a:srgbClr val="434343"/>
                </a:solidFill>
                <a:latin typeface="Calibri"/>
                <a:ea typeface="Calibri"/>
                <a:cs typeface="Calibri"/>
                <a:sym typeface="Calibri"/>
              </a:rPr>
              <a:t>In 1928, Michigan, Louis C. introduced the practice of getting hospital pharmacist out of the hospital pharmacy and having them go on patient rounds with physicians as they tended to their patients. He also had the hospital pharmacists deliver seminars on drug therapies and other pharmacy related topics for the hospital staff.</a:t>
            </a:r>
            <a:endParaRPr sz="1100" b="0" i="0" u="none" strike="noStrike" cap="none" dirty="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434343"/>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Shape 4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American Society of Hospital Pharmacists emerged as an independent organization in 1942 (along with APhA) </a:t>
            </a:r>
            <a:r>
              <a:rPr lang="en-US" sz="1100" b="0" i="0" u="none" strike="noStrike" cap="none" dirty="0" smtClean="0">
                <a:solidFill>
                  <a:srgbClr val="000000"/>
                </a:solidFill>
                <a:latin typeface="Calibri"/>
                <a:ea typeface="Calibri"/>
                <a:cs typeface="Calibri"/>
                <a:sym typeface="Calibri"/>
              </a:rPr>
              <a:t>signaling </a:t>
            </a:r>
            <a:r>
              <a:rPr lang="en-US" sz="1100" b="0" i="0" u="none" strike="noStrike" cap="none" dirty="0">
                <a:solidFill>
                  <a:srgbClr val="000000"/>
                </a:solidFill>
                <a:latin typeface="Calibri"/>
                <a:ea typeface="Calibri"/>
                <a:cs typeface="Calibri"/>
                <a:sym typeface="Calibri"/>
              </a:rPr>
              <a:t>new stature and goals for their specialty</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Since 1957, the pharmacy has been included among the essential services of the hospital by the Joint Commission for credentialing of hospitals; described as “the most extensively used  of the therapeutic facilities of the hospital”</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The hospital pharmacist had moved (by the 1960s) into a position of considerable autonomy of professional planning and action</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The pharmacy had evolved from a storage room to focal point for all activities related to drugs </a:t>
            </a:r>
            <a:r>
              <a:rPr lang="en-US" sz="1100" b="0" i="0" u="none" strike="noStrike" cap="none" dirty="0" smtClean="0">
                <a:solidFill>
                  <a:srgbClr val="000000"/>
                </a:solidFill>
                <a:latin typeface="Calibri"/>
                <a:ea typeface="Calibri"/>
                <a:cs typeface="Calibri"/>
                <a:sym typeface="Calibri"/>
              </a:rPr>
              <a:t>(aside </a:t>
            </a:r>
            <a:r>
              <a:rPr lang="en-US" sz="1100" b="0" i="0" u="none" strike="noStrike" cap="none" dirty="0">
                <a:solidFill>
                  <a:srgbClr val="000000"/>
                </a:solidFill>
                <a:latin typeface="Calibri"/>
                <a:ea typeface="Calibri"/>
                <a:cs typeface="Calibri"/>
                <a:sym typeface="Calibri"/>
              </a:rPr>
              <a:t>from the prescribing and administration)</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By the 1970s, they were becoming linked to “clinical pharmacists” - trained to an advanced level moved out from the pharmacy itself onto wards</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In the 1960s, about 4 out of 10 hospital pharmacies were still undertaking manufacturing or bulk compounding while disappearing completely from community</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The persistence of traditional drug making was seen a great tendency in institutional setting for physicians to utilize forms of medications not commercially available</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The structure of institutional services (since about mid-century)  had increasingly included pharmaceutical and therapeutic consulting services</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1905</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Shape 4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Char char="●"/>
            </a:pPr>
            <a:r>
              <a:rPr lang="en-US" sz="1300" b="0" i="0" u="sng" strike="noStrike" cap="none" dirty="0">
                <a:solidFill>
                  <a:schemeClr val="accent1"/>
                </a:solidFill>
                <a:latin typeface="Lato"/>
                <a:ea typeface="Lato"/>
                <a:cs typeface="Lato"/>
                <a:sym typeface="Lato"/>
              </a:rPr>
              <a:t>Education</a:t>
            </a:r>
            <a:endParaRPr sz="1300" b="0" i="0" u="sng" strike="noStrike" cap="none" dirty="0">
              <a:solidFill>
                <a:schemeClr val="accent1"/>
              </a:solidFill>
              <a:latin typeface="Lato"/>
              <a:ea typeface="Lato"/>
              <a:cs typeface="Lato"/>
              <a:sym typeface="Lato"/>
            </a:endParaRPr>
          </a:p>
          <a:p>
            <a:pPr marL="914400" marR="0" lvl="1" indent="-298450" algn="l" rtl="0">
              <a:lnSpc>
                <a:spcPct val="115000"/>
              </a:lnSpc>
              <a:spcBef>
                <a:spcPts val="0"/>
              </a:spcBef>
              <a:spcAft>
                <a:spcPts val="0"/>
              </a:spcAft>
              <a:buClr>
                <a:srgbClr val="FF0000"/>
              </a:buClr>
              <a:buSzPts val="1100"/>
              <a:buFont typeface="Lato"/>
              <a:buChar char="○"/>
            </a:pPr>
            <a:r>
              <a:rPr lang="en-US" sz="1100" b="0" i="0" u="none" strike="noStrike" cap="none" dirty="0">
                <a:solidFill>
                  <a:srgbClr val="FF0000"/>
                </a:solidFill>
                <a:latin typeface="Lato"/>
                <a:ea typeface="Lato"/>
                <a:cs typeface="Lato"/>
                <a:sym typeface="Lato"/>
              </a:rPr>
              <a:t>The reactions of educators in the wake of the Elliot Survey recommendation for a 6-year program were mixed</a:t>
            </a:r>
            <a:endParaRPr sz="1100" b="0" i="0" u="none" strike="noStrike" cap="none" dirty="0">
              <a:solidFill>
                <a:srgbClr val="FF0000"/>
              </a:solidFill>
              <a:latin typeface="Lato"/>
              <a:ea typeface="Lato"/>
              <a:cs typeface="Lato"/>
              <a:sym typeface="Lato"/>
            </a:endParaRPr>
          </a:p>
          <a:p>
            <a:pPr marL="1371600" marR="0" lvl="2" indent="-298450" algn="l" rtl="0">
              <a:lnSpc>
                <a:spcPct val="115000"/>
              </a:lnSpc>
              <a:spcBef>
                <a:spcPts val="0"/>
              </a:spcBef>
              <a:spcAft>
                <a:spcPts val="0"/>
              </a:spcAft>
              <a:buClr>
                <a:srgbClr val="FF0000"/>
              </a:buClr>
              <a:buSzPts val="1100"/>
              <a:buFont typeface="Lato"/>
              <a:buChar char="■"/>
            </a:pPr>
            <a:r>
              <a:rPr lang="en-US" sz="1100" b="0" i="0" u="none" strike="noStrike" cap="none" dirty="0">
                <a:solidFill>
                  <a:srgbClr val="FF0000"/>
                </a:solidFill>
                <a:latin typeface="Lato"/>
                <a:ea typeface="Lato"/>
                <a:cs typeface="Lato"/>
                <a:sym typeface="Lato"/>
              </a:rPr>
              <a:t>Some educators were strongly opposed to increasing or modifying the curriculum </a:t>
            </a:r>
            <a:endParaRPr sz="1100" b="0" i="0" u="none" strike="noStrike" cap="none" dirty="0">
              <a:solidFill>
                <a:srgbClr val="FF0000"/>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FF0000"/>
                </a:solidFill>
                <a:latin typeface="Lato"/>
                <a:ea typeface="Lato"/>
                <a:cs typeface="Lato"/>
                <a:sym typeface="Lato"/>
              </a:rPr>
              <a:t>Others moved forward with plans to extend it</a:t>
            </a:r>
            <a:endParaRPr sz="1100" b="0" i="0" u="none" strike="noStrike" cap="none" dirty="0">
              <a:solidFill>
                <a:srgbClr val="FF0000"/>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US" sz="1100" b="0" i="0" u="sng" strike="noStrike" cap="none" dirty="0">
                <a:solidFill>
                  <a:srgbClr val="434343"/>
                </a:solidFill>
                <a:latin typeface="Calibri"/>
                <a:ea typeface="Calibri"/>
                <a:cs typeface="Calibri"/>
                <a:sym typeface="Calibri"/>
              </a:rPr>
              <a:t>Elliot Survey</a:t>
            </a:r>
            <a:endParaRPr sz="1100" b="0" i="0" u="sng"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A small study of the activities of pharmacists in a typical neighborhood pharmacy, showed an average of less than 37 percent of the time spent on prescription activities when only the prescription activities were calculated and less than 6 percent of the time was spent on compounding.</a:t>
            </a: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rgbClr val="434343"/>
              </a:buClr>
              <a:buSzPts val="1100"/>
              <a:buFont typeface="Calibri"/>
              <a:buAutoNum type="arabicPeriod"/>
            </a:pPr>
            <a:r>
              <a:rPr lang="en-US" sz="1100" b="0" i="0" u="none" strike="noStrike" cap="none" dirty="0">
                <a:solidFill>
                  <a:srgbClr val="434343"/>
                </a:solidFill>
                <a:latin typeface="Calibri"/>
                <a:ea typeface="Calibri"/>
                <a:cs typeface="Calibri"/>
                <a:sym typeface="Calibri"/>
              </a:rPr>
              <a:t>More than 24 percent of retail pharmacies were chain owned, and the sales per store were increasing at a higher rate than independents because of larger stores and shopping center locations. Most independents pharmacies were operating at a loss or showing 5 to 10 percent of profit. </a:t>
            </a:r>
            <a:endParaRPr sz="1100" b="0" i="0" u="none"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rgbClr val="434343"/>
              </a:buClr>
              <a:buSzPts val="1100"/>
              <a:buFont typeface="Calibri"/>
              <a:buAutoNum type="arabicPeriod"/>
            </a:pPr>
            <a:r>
              <a:rPr lang="en-US" sz="1100" b="0" i="0" u="none" strike="noStrike" cap="none" dirty="0">
                <a:solidFill>
                  <a:srgbClr val="434343"/>
                </a:solidFill>
                <a:latin typeface="Calibri"/>
                <a:ea typeface="Calibri"/>
                <a:cs typeface="Calibri"/>
                <a:sym typeface="Calibri"/>
              </a:rPr>
              <a:t>The US Bureau of Census recorded 96,176 pharmacists in 1960. This number, however, represents those engaged in community and institutional practices. Seventy-five colleges of pharmacy were operating in 1960 when the 5-year B.S. degree requirement was mandatory for all. </a:t>
            </a:r>
            <a:endParaRPr sz="1100" b="0" i="0" u="none"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rgbClr val="434343"/>
              </a:buClr>
              <a:buSzPts val="1100"/>
              <a:buFont typeface="Calibri"/>
              <a:buAutoNum type="arabicPeriod"/>
            </a:pPr>
            <a:r>
              <a:rPr lang="en-US" sz="1100" b="0" i="0" u="none" strike="noStrike" cap="none" dirty="0">
                <a:solidFill>
                  <a:srgbClr val="434343"/>
                </a:solidFill>
                <a:latin typeface="Calibri"/>
                <a:ea typeface="Calibri"/>
                <a:cs typeface="Calibri"/>
                <a:sym typeface="Calibri"/>
              </a:rPr>
              <a:t>That same year 102 Pharm.D. degrees were awarded, with 10 percent of them to women. The decade witnessed increasing interest in and involvement with institutional practice.  ASHP was the organization responsible for Audit of Pharmaceutical Service in Hospitals</a:t>
            </a: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sng" strike="noStrike" cap="none" dirty="0">
                <a:solidFill>
                  <a:srgbClr val="434343"/>
                </a:solidFill>
                <a:latin typeface="Calibri"/>
                <a:ea typeface="Calibri"/>
                <a:cs typeface="Calibri"/>
                <a:sym typeface="Calibri"/>
              </a:rPr>
              <a:t>Hospital Practice</a:t>
            </a:r>
            <a:endParaRPr sz="1100" b="0" i="0" u="sng"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rgbClr val="434343"/>
              </a:buClr>
              <a:buSzPts val="1100"/>
              <a:buFont typeface="Calibri"/>
              <a:buAutoNum type="arabicPeriod"/>
            </a:pPr>
            <a:r>
              <a:rPr lang="en-US" sz="1100" b="0" i="0" u="none" strike="noStrike" cap="none" dirty="0">
                <a:solidFill>
                  <a:srgbClr val="434343"/>
                </a:solidFill>
                <a:latin typeface="Calibri"/>
                <a:ea typeface="Calibri"/>
                <a:cs typeface="Calibri"/>
                <a:sym typeface="Calibri"/>
              </a:rPr>
              <a:t>Designed as a refresher course, the 5-day workshop was developed to prepare hospital pharmacists for an expanding role and to provide an opportunity for professional and social networking. As more hospitals opened, practice opportunities also increased.</a:t>
            </a:r>
            <a:endParaRPr sz="1100" b="0" i="0" u="sng"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rgbClr val="434343"/>
              </a:buClr>
              <a:buSzPts val="1100"/>
              <a:buFont typeface="Calibri"/>
              <a:buAutoNum type="arabicPeriod"/>
            </a:pPr>
            <a:r>
              <a:rPr lang="en-US" sz="1100" b="0" i="0" u="none" strike="noStrike" cap="none" dirty="0">
                <a:solidFill>
                  <a:srgbClr val="434343"/>
                </a:solidFill>
                <a:latin typeface="Calibri"/>
                <a:ea typeface="Calibri"/>
                <a:cs typeface="Calibri"/>
                <a:sym typeface="Calibri"/>
              </a:rPr>
              <a:t>The move to clinical pharmacy practice started at the institutional setting in the early 1960s, although the term was not widely embraced for many years. Pharmacists especially in hospitals, had been involved in activities such as P&amp;T committees but it was time to do much more. </a:t>
            </a:r>
            <a:endParaRPr sz="1100" b="0" i="0" u="none"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rgbClr val="434343"/>
              </a:buClr>
              <a:buSzPts val="1100"/>
              <a:buFont typeface="Calibri"/>
              <a:buAutoNum type="arabicPeriod"/>
            </a:pPr>
            <a:r>
              <a:rPr lang="en-US" sz="1100" b="0" i="0" u="none" strike="noStrike" cap="none" dirty="0">
                <a:solidFill>
                  <a:srgbClr val="434343"/>
                </a:solidFill>
                <a:latin typeface="Calibri"/>
                <a:ea typeface="Calibri"/>
                <a:cs typeface="Calibri"/>
                <a:sym typeface="Calibri"/>
              </a:rPr>
              <a:t>In 1960, Paul Parker accepted the opportunity to build pharmacy services from the ground up. This provided an unparalleled opportunity to put many of the ideas about which he had been writing into practice. In so doing he provided the prototype for what was to become clinical pharmacy. Parker also was the first to institute unit-dose services throughout the hospital as part of a normal, not experimental, basis and soon moved into the production of total parenteral nutrition solutions before they were commercially available. Unit-dose systems were seen as a way to make the pharmacist, rather than the nurse, responsible for medication administration and errors. </a:t>
            </a:r>
            <a:endParaRPr sz="1100" b="0" i="0" u="none"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rgbClr val="434343"/>
              </a:buClr>
              <a:buSzPts val="1100"/>
              <a:buFont typeface="Calibri"/>
              <a:buAutoNum type="arabicPeriod"/>
            </a:pPr>
            <a:r>
              <a:rPr lang="en-US" sz="1100" b="0" i="0" u="none" strike="noStrike" cap="none" dirty="0">
                <a:solidFill>
                  <a:srgbClr val="434343"/>
                </a:solidFill>
                <a:latin typeface="Calibri"/>
                <a:ea typeface="Calibri"/>
                <a:cs typeface="Calibri"/>
                <a:sym typeface="Calibri"/>
              </a:rPr>
              <a:t>The concept of clinical pharmacy, of putting the pharmacist on the patient care floor, was driven in very large part by the emerging residency programs. In 1963 the ASHP began to accredit hospital residency programs as a means of standardize the experience for both institutions and potential residents.</a:t>
            </a:r>
            <a:endParaRPr sz="1100" b="0" i="0" u="none" strike="noStrike" cap="none" dirty="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Shape 5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rgbClr val="000000"/>
              </a:buClr>
              <a:buSzPts val="1100"/>
              <a:buFont typeface="Arial"/>
              <a:buNone/>
            </a:pPr>
            <a:r>
              <a:rPr lang="en-US" sz="1400" b="0" i="0" u="none" strike="noStrike" cap="none" dirty="0">
                <a:solidFill>
                  <a:srgbClr val="000000"/>
                </a:solidFill>
                <a:latin typeface="Calibri"/>
                <a:ea typeface="Calibri"/>
                <a:cs typeface="Calibri"/>
                <a:sym typeface="Calibri"/>
              </a:rPr>
              <a:t>Durham-Humphrey Amendments </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Shape 5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rtl="0">
              <a:lnSpc>
                <a:spcPct val="115000"/>
              </a:lnSpc>
              <a:spcBef>
                <a:spcPts val="0"/>
              </a:spcBef>
              <a:spcAft>
                <a:spcPts val="0"/>
              </a:spcAft>
              <a:buClr>
                <a:schemeClr val="accent1"/>
              </a:buClr>
              <a:buSzPts val="1000"/>
              <a:buFont typeface="Lato"/>
              <a:buChar char="●"/>
            </a:pPr>
            <a:r>
              <a:rPr lang="en-US" sz="1000" dirty="0">
                <a:solidFill>
                  <a:schemeClr val="dk2"/>
                </a:solidFill>
                <a:latin typeface="Lato"/>
                <a:ea typeface="Lato"/>
                <a:cs typeface="Lato"/>
                <a:sym typeface="Lato"/>
              </a:rPr>
              <a:t>Clinical pharmacy was born coincidentally with the rise of the modern American hospitals</a:t>
            </a:r>
            <a:endParaRPr sz="1000" dirty="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endParaRPr sz="10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Shape 5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rgbClr val="434343"/>
              </a:buClr>
              <a:buSzPts val="1100"/>
              <a:buFont typeface="Calibri"/>
              <a:buAutoNum type="arabicPeriod"/>
            </a:pPr>
            <a:r>
              <a:rPr lang="en-US" sz="1100" b="0" i="0" u="none" strike="noStrike" cap="none" dirty="0">
                <a:solidFill>
                  <a:srgbClr val="434343"/>
                </a:solidFill>
                <a:latin typeface="Calibri"/>
                <a:ea typeface="Calibri"/>
                <a:cs typeface="Calibri"/>
                <a:sym typeface="Calibri"/>
              </a:rPr>
              <a:t>One of the first orders of business for the new association was to determine the state of pharmacy education in the united states. </a:t>
            </a:r>
            <a:endParaRPr sz="1100" b="0" i="0" u="none" strike="noStrike" cap="none" dirty="0">
              <a:solidFill>
                <a:srgbClr val="434343"/>
              </a:solidFill>
              <a:latin typeface="Calibri"/>
              <a:ea typeface="Calibri"/>
              <a:cs typeface="Calibri"/>
              <a:sym typeface="Calibri"/>
            </a:endParaRPr>
          </a:p>
          <a:p>
            <a:pPr marL="914400" marR="0" lvl="1" indent="-298450" algn="l" rtl="0">
              <a:lnSpc>
                <a:spcPct val="115000"/>
              </a:lnSpc>
              <a:spcBef>
                <a:spcPts val="0"/>
              </a:spcBef>
              <a:spcAft>
                <a:spcPts val="0"/>
              </a:spcAft>
              <a:buClr>
                <a:srgbClr val="434343"/>
              </a:buClr>
              <a:buSzPts val="1100"/>
              <a:buFont typeface="Calibri"/>
              <a:buAutoNum type="alphaLcPeriod"/>
            </a:pPr>
            <a:r>
              <a:rPr lang="en-US" sz="1100" b="0" i="0" u="none" strike="noStrike" cap="none" dirty="0">
                <a:solidFill>
                  <a:srgbClr val="434343"/>
                </a:solidFill>
                <a:latin typeface="Calibri"/>
                <a:ea typeface="Calibri"/>
                <a:cs typeface="Calibri"/>
                <a:sym typeface="Calibri"/>
              </a:rPr>
              <a:t>1907, the Conference mandated the establishment of the 2-year </a:t>
            </a:r>
            <a:r>
              <a:rPr lang="en-US" sz="1100" b="0" i="0" u="none" strike="noStrike" cap="none" dirty="0" smtClean="0">
                <a:solidFill>
                  <a:srgbClr val="434343"/>
                </a:solidFill>
                <a:latin typeface="Calibri"/>
                <a:ea typeface="Calibri"/>
                <a:cs typeface="Calibri"/>
                <a:sym typeface="Calibri"/>
              </a:rPr>
              <a:t>Ph.G. </a:t>
            </a:r>
            <a:r>
              <a:rPr lang="en-US" sz="1100" b="0" i="0" u="none" strike="noStrike" cap="none" dirty="0">
                <a:solidFill>
                  <a:srgbClr val="434343"/>
                </a:solidFill>
                <a:latin typeface="Calibri"/>
                <a:ea typeface="Calibri"/>
                <a:cs typeface="Calibri"/>
                <a:sym typeface="Calibri"/>
              </a:rPr>
              <a:t>(graduate in Pharmacy) as the minimum entry level; </a:t>
            </a:r>
            <a:endParaRPr sz="1100" b="0" i="0" u="none"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rgbClr val="434343"/>
              </a:buClr>
              <a:buSzPts val="1100"/>
              <a:buFont typeface="Calibri"/>
              <a:buAutoNum type="arabicPeriod"/>
            </a:pPr>
            <a:r>
              <a:rPr lang="en-US" sz="1100" b="0" i="0" u="none" strike="noStrike" cap="none" dirty="0">
                <a:solidFill>
                  <a:srgbClr val="434343"/>
                </a:solidFill>
                <a:latin typeface="Calibri"/>
                <a:ea typeface="Calibri"/>
                <a:cs typeface="Calibri"/>
                <a:sym typeface="Calibri"/>
              </a:rPr>
              <a:t>In 1925, the standard was increased to the 3-year Ph.C. (pharmaceutical Chemist). Although several colleges already conferred the B.S. as their entry level degree, it was not until 1929 that it became the national minimum standard; in 1954 the standard was increased to the 5-year B.S. for students entering in 1960.</a:t>
            </a:r>
            <a:endParaRPr sz="1100" b="0" i="0" u="none" strike="noStrike" cap="none" dirty="0">
              <a:solidFill>
                <a:srgbClr val="434343"/>
              </a:solidFill>
              <a:latin typeface="Calibri"/>
              <a:ea typeface="Calibri"/>
              <a:cs typeface="Calibri"/>
              <a:sym typeface="Calibri"/>
            </a:endParaRPr>
          </a:p>
          <a:p>
            <a:pPr marL="914400" marR="0" lvl="1" indent="-298450" algn="l" rtl="0">
              <a:lnSpc>
                <a:spcPct val="115000"/>
              </a:lnSpc>
              <a:spcBef>
                <a:spcPts val="0"/>
              </a:spcBef>
              <a:spcAft>
                <a:spcPts val="0"/>
              </a:spcAft>
              <a:buClr>
                <a:srgbClr val="434343"/>
              </a:buClr>
              <a:buSzPts val="1100"/>
              <a:buFont typeface="Calibri"/>
              <a:buAutoNum type="alphaLcPeriod"/>
            </a:pPr>
            <a:r>
              <a:rPr lang="en-US" sz="1100" b="0" i="0" u="none" strike="noStrike" cap="none" dirty="0">
                <a:solidFill>
                  <a:srgbClr val="434343"/>
                </a:solidFill>
                <a:latin typeface="Calibri"/>
                <a:ea typeface="Calibri"/>
                <a:cs typeface="Calibri"/>
                <a:sym typeface="Calibri"/>
              </a:rPr>
              <a:t>College of Pharmacy accreditation in the early years was under the purview of the individual state boards of pharmacy. The national association of Boards of Pharmacy (NABP) was formed in 1904 by 17 state boards. </a:t>
            </a:r>
            <a:endParaRPr sz="1100" b="0" i="0" u="none" strike="noStrike" cap="none" dirty="0">
              <a:solidFill>
                <a:srgbClr val="434343"/>
              </a:solidFill>
              <a:latin typeface="Calibri"/>
              <a:ea typeface="Calibri"/>
              <a:cs typeface="Calibri"/>
              <a:sym typeface="Calibri"/>
            </a:endParaRPr>
          </a:p>
          <a:p>
            <a:pPr marL="914400" marR="0" lvl="1" indent="-298450" algn="l" rtl="0">
              <a:lnSpc>
                <a:spcPct val="115000"/>
              </a:lnSpc>
              <a:spcBef>
                <a:spcPts val="0"/>
              </a:spcBef>
              <a:spcAft>
                <a:spcPts val="0"/>
              </a:spcAft>
              <a:buClr>
                <a:srgbClr val="434343"/>
              </a:buClr>
              <a:buSzPts val="1100"/>
              <a:buFont typeface="Calibri"/>
              <a:buAutoNum type="alphaLcPeriod"/>
            </a:pPr>
            <a:r>
              <a:rPr lang="en-US" sz="1100" b="0" i="0" u="none" strike="noStrike" cap="none" dirty="0">
                <a:solidFill>
                  <a:srgbClr val="434343"/>
                </a:solidFill>
                <a:latin typeface="Calibri"/>
                <a:ea typeface="Calibri"/>
                <a:cs typeface="Calibri"/>
                <a:sym typeface="Calibri"/>
              </a:rPr>
              <a:t>One of its first objectives was to develop minimum educational standards. </a:t>
            </a:r>
            <a:endParaRPr sz="1100" b="0" i="0" u="none"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rgbClr val="434343"/>
              </a:buClr>
              <a:buSzPts val="1100"/>
              <a:buFont typeface="Calibri"/>
              <a:buAutoNum type="arabicPeriod"/>
            </a:pPr>
            <a:r>
              <a:rPr lang="en-US" sz="1100" b="0" i="0" u="none" strike="noStrike" cap="none" dirty="0">
                <a:solidFill>
                  <a:srgbClr val="434343"/>
                </a:solidFill>
                <a:latin typeface="Calibri"/>
                <a:ea typeface="Calibri"/>
                <a:cs typeface="Calibri"/>
                <a:sym typeface="Calibri"/>
              </a:rPr>
              <a:t>In 1910, the New York State Board of Pharmacy developed the first Pharmaceutical Syllabus for the boards and schools of pharmacy; </a:t>
            </a:r>
            <a:endParaRPr sz="1100" b="0" i="0" u="none" strike="noStrike" cap="none" dirty="0">
              <a:solidFill>
                <a:srgbClr val="434343"/>
              </a:solidFill>
              <a:latin typeface="Calibri"/>
              <a:ea typeface="Calibri"/>
              <a:cs typeface="Calibri"/>
              <a:sym typeface="Calibri"/>
            </a:endParaRPr>
          </a:p>
          <a:p>
            <a:pPr marL="914400" marR="0" lvl="1" indent="-298450" algn="l" rtl="0">
              <a:lnSpc>
                <a:spcPct val="115000"/>
              </a:lnSpc>
              <a:spcBef>
                <a:spcPts val="0"/>
              </a:spcBef>
              <a:spcAft>
                <a:spcPts val="0"/>
              </a:spcAft>
              <a:buClr>
                <a:srgbClr val="434343"/>
              </a:buClr>
              <a:buSzPts val="1100"/>
              <a:buFont typeface="Calibri"/>
              <a:buAutoNum type="alphaLcPeriod"/>
            </a:pPr>
            <a:r>
              <a:rPr lang="en-US" sz="1100" b="0" i="0" u="none" strike="noStrike" cap="none" dirty="0">
                <a:solidFill>
                  <a:srgbClr val="434343"/>
                </a:solidFill>
                <a:latin typeface="Calibri"/>
                <a:ea typeface="Calibri"/>
                <a:cs typeface="Calibri"/>
                <a:sym typeface="Calibri"/>
              </a:rPr>
              <a:t>it quickly became the national standard. </a:t>
            </a:r>
            <a:endParaRPr sz="1100" b="0" i="0" u="none"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rgbClr val="434343"/>
              </a:buClr>
              <a:buSzPts val="1100"/>
              <a:buFont typeface="Calibri"/>
              <a:buAutoNum type="arabicPeriod"/>
            </a:pPr>
            <a:r>
              <a:rPr lang="en-US" sz="1100" b="0" i="0" u="none" strike="noStrike" cap="none" dirty="0">
                <a:solidFill>
                  <a:srgbClr val="434343"/>
                </a:solidFill>
                <a:latin typeface="Calibri"/>
                <a:ea typeface="Calibri"/>
                <a:cs typeface="Calibri"/>
                <a:sym typeface="Calibri"/>
              </a:rPr>
              <a:t>Under the lead of NABP, the American Council on Pharmaceutical education was formed in 1932 with the American Pharmaceutical Association and the American Association of Colleges of Pharmacy; </a:t>
            </a:r>
            <a:endParaRPr sz="1100" b="0" i="0" u="none" strike="noStrike" cap="none" dirty="0">
              <a:solidFill>
                <a:srgbClr val="434343"/>
              </a:solidFill>
              <a:latin typeface="Calibri"/>
              <a:ea typeface="Calibri"/>
              <a:cs typeface="Calibri"/>
              <a:sym typeface="Calibri"/>
            </a:endParaRPr>
          </a:p>
          <a:p>
            <a:pPr marL="914400" marR="0" lvl="1" indent="-298450" algn="l" rtl="0">
              <a:lnSpc>
                <a:spcPct val="115000"/>
              </a:lnSpc>
              <a:spcBef>
                <a:spcPts val="0"/>
              </a:spcBef>
              <a:spcAft>
                <a:spcPts val="0"/>
              </a:spcAft>
              <a:buClr>
                <a:srgbClr val="434343"/>
              </a:buClr>
              <a:buSzPts val="1100"/>
              <a:buFont typeface="Calibri"/>
              <a:buAutoNum type="alphaLcPeriod"/>
            </a:pPr>
            <a:r>
              <a:rPr lang="en-US" sz="1100" b="0" i="0" u="none" strike="noStrike" cap="none" dirty="0">
                <a:solidFill>
                  <a:srgbClr val="434343"/>
                </a:solidFill>
                <a:latin typeface="Calibri"/>
                <a:ea typeface="Calibri"/>
                <a:cs typeface="Calibri"/>
                <a:sym typeface="Calibri"/>
              </a:rPr>
              <a:t>it included outside representation from the American Council on Education.</a:t>
            </a:r>
            <a:endParaRPr sz="1100" b="0" i="0" u="none" strike="noStrike" cap="none" dirty="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Shape 5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400" b="0" i="0" u="none" strike="noStrike" cap="none" dirty="0">
                <a:solidFill>
                  <a:srgbClr val="000000"/>
                </a:solidFill>
                <a:latin typeface="Lato"/>
                <a:ea typeface="Lato"/>
                <a:cs typeface="Lato"/>
                <a:sym typeface="Lato"/>
              </a:rPr>
              <a:t>graduated from a college of pharmacy</a:t>
            </a: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Shape 5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sng"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sng" strike="noStrike" cap="none" dirty="0">
                <a:solidFill>
                  <a:srgbClr val="434343"/>
                </a:solidFill>
                <a:latin typeface="Calibri"/>
                <a:ea typeface="Calibri"/>
                <a:cs typeface="Calibri"/>
                <a:sym typeface="Calibri"/>
              </a:rPr>
              <a:t>Timeline </a:t>
            </a:r>
            <a:endParaRPr sz="1100" b="0" i="0" u="sng"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1910 -Flexner Report</a:t>
            </a:r>
            <a:endParaRPr sz="1100" b="0" i="0" u="none" strike="noStrike" cap="none" dirty="0">
              <a:solidFill>
                <a:srgbClr val="434343"/>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The landmark survey of medical education in the US and Canada can be considered model used by all major health professions including pharmacy.</a:t>
            </a: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1927-Hospital Pharmacy Internship Program.</a:t>
            </a:r>
            <a:endParaRPr sz="1100" b="0" i="0" u="none" strike="noStrike" cap="none" dirty="0">
              <a:solidFill>
                <a:srgbClr val="434343"/>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It was created in large measure because of Whitney’s frustration with the board of pharmacy internship requirement of the time, which was focused on drugstore practice and can be considered a forerunner of today's residency.</a:t>
            </a: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1927-Basic material for a Pharmaceutical Curriculum</a:t>
            </a:r>
            <a:endParaRPr sz="1100" b="0" i="0" u="none"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chemeClr val="accent1"/>
              </a:buClr>
              <a:buSzPts val="1100"/>
              <a:buFont typeface="Lato"/>
              <a:buChar char="●"/>
            </a:pPr>
            <a:r>
              <a:rPr lang="en-US" sz="1100" b="0" i="0" u="none" strike="noStrike" cap="none" dirty="0">
                <a:solidFill>
                  <a:schemeClr val="accent1"/>
                </a:solidFill>
                <a:latin typeface="Lato"/>
                <a:ea typeface="Lato"/>
                <a:cs typeface="Lato"/>
                <a:sym typeface="Lato"/>
              </a:rPr>
              <a:t>W.W. Charters observed what pharmacists and developed a pharmacy curriculum</a:t>
            </a:r>
            <a:endParaRPr sz="1100" b="0" i="0" u="none" strike="noStrike" cap="none" dirty="0">
              <a:solidFill>
                <a:schemeClr val="accent1"/>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100" b="0" i="0" u="none" strike="noStrike" cap="none" dirty="0">
                <a:solidFill>
                  <a:schemeClr val="accent1"/>
                </a:solidFill>
                <a:latin typeface="Lato"/>
                <a:ea typeface="Lato"/>
                <a:cs typeface="Lato"/>
                <a:sym typeface="Lato"/>
              </a:rPr>
              <a:t>Commented that the profession was commercialized and that it had sunk to the level of soda fountain dispensing and rule-of-thumb shop keeping</a:t>
            </a:r>
            <a:endParaRPr sz="1100" b="0" i="0" u="none" strike="noStrike" cap="none" dirty="0">
              <a:solidFill>
                <a:schemeClr val="accent1"/>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100" b="0" i="0" u="none" strike="noStrike" cap="none" dirty="0">
                <a:solidFill>
                  <a:schemeClr val="accent1"/>
                </a:solidFill>
                <a:latin typeface="Lato"/>
                <a:ea typeface="Lato"/>
                <a:cs typeface="Lato"/>
                <a:sym typeface="Lato"/>
              </a:rPr>
              <a:t>Described that the cure for counter prescribing is “not greater ignorance but more knowledge.” </a:t>
            </a:r>
            <a:endParaRPr sz="1100" b="0" i="0" u="none" strike="noStrike" cap="none" dirty="0">
              <a:solidFill>
                <a:schemeClr val="accent1"/>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100" b="0" i="0" u="none" strike="noStrike" cap="none" dirty="0">
                <a:solidFill>
                  <a:schemeClr val="accent1"/>
                </a:solidFill>
                <a:latin typeface="Lato"/>
                <a:ea typeface="Lato"/>
                <a:cs typeface="Lato"/>
                <a:sym typeface="Lato"/>
              </a:rPr>
              <a:t>Declared pharmacy a profession</a:t>
            </a:r>
            <a:endParaRPr sz="1100" b="0" i="0" u="none" strike="noStrike" cap="none" dirty="0">
              <a:solidFill>
                <a:srgbClr val="434343"/>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He also noted that pharmacists were counter prescribing and suggested that pharmacy either prohibit all advice on the part of the pharmacist and keep him in ignorance of the nature of the disease or, preferably, teach the pharmacist about these complex processes. </a:t>
            </a: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6AA84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Shape 5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The Arabic world of science and art of pharmacy greatly influenced and strengthened the basis of the continuing development of pharmacy - main due to the vast amount of resources produced</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Persian and Indian drug had a strong influence but was unknown to the Greco-Romans (camphor, cassia, cloves, cubebs, musk, nutmeg, rhubarb, sandalwood, senna and tamarind)</a:t>
            </a:r>
            <a:endParaRPr sz="1100" b="0" i="0" u="none" strike="noStrike" cap="none" dirty="0">
              <a:solidFill>
                <a:srgbClr val="000000"/>
              </a:solidFill>
              <a:latin typeface="Calibri"/>
              <a:ea typeface="Calibri"/>
              <a:cs typeface="Calibri"/>
              <a:sym typeface="Calibri"/>
            </a:endParaRPr>
          </a:p>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Advancements of pharmaceutical knowledge and recognition/idea of governmental responsibility for health of people in Arabic world started fostered labor between pharmacy and medicine</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Creation of Public Health system</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Shape 5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sng"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6AA84F"/>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6AA84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Shape 5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sng"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sng" strike="noStrike" cap="none" dirty="0">
                <a:solidFill>
                  <a:srgbClr val="434343"/>
                </a:solidFill>
                <a:latin typeface="Calibri"/>
                <a:ea typeface="Calibri"/>
                <a:cs typeface="Calibri"/>
                <a:sym typeface="Calibri"/>
              </a:rPr>
              <a:t>Questions</a:t>
            </a:r>
            <a:endParaRPr sz="1100" b="0" i="0" u="sng"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Describe the rationale behind extending the pharmacy curriculum.</a:t>
            </a: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1950- Pharm.D. as Entry-Level Degree</a:t>
            </a:r>
            <a:endParaRPr sz="1100" b="0" i="0" u="none" strike="noStrike" cap="none" dirty="0">
              <a:solidFill>
                <a:srgbClr val="434343"/>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Professional coursework concentrated in the areas of physical pharmacy administration was also recommended. AACP rejected this idea of the Pharm.D. as pharmacy’s entry-level degree. The topic would periodically become a focus of attention for the next 50 years until finally resolved in 2000.</a:t>
            </a:r>
            <a:endParaRPr sz="1100" b="0" i="0" u="none" strike="noStrike" cap="none" dirty="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Shape 5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666666"/>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Calibri"/>
              <a:buAutoNum type="alphaLcPeriod"/>
            </a:pPr>
            <a:r>
              <a:rPr lang="en-US" sz="1400" b="0" i="0" u="none" strike="noStrike" cap="none" dirty="0">
                <a:solidFill>
                  <a:schemeClr val="accent1"/>
                </a:solidFill>
                <a:latin typeface="Calibri"/>
                <a:ea typeface="Calibri"/>
                <a:cs typeface="Calibri"/>
                <a:sym typeface="Calibri"/>
              </a:rPr>
              <a:t>Drugs be tested adequately to establish safety</a:t>
            </a:r>
            <a:endParaRPr sz="1400" b="0" i="0" u="none" strike="noStrike" cap="none" dirty="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Shape 5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0" lvl="1" indent="-317500" algn="l" rtl="0">
              <a:lnSpc>
                <a:spcPct val="115000"/>
              </a:lnSpc>
              <a:spcBef>
                <a:spcPts val="0"/>
              </a:spcBef>
              <a:spcAft>
                <a:spcPts val="0"/>
              </a:spcAft>
              <a:buClr>
                <a:schemeClr val="accent1"/>
              </a:buClr>
              <a:buSzPts val="1400"/>
              <a:buFont typeface="Calibri"/>
              <a:buAutoNum type="alphaLcPeriod"/>
            </a:pPr>
            <a:r>
              <a:rPr lang="en-US" sz="1400" b="0" i="0" u="none" strike="noStrike" cap="none" dirty="0">
                <a:solidFill>
                  <a:schemeClr val="accent1"/>
                </a:solidFill>
                <a:latin typeface="Calibri"/>
                <a:ea typeface="Calibri"/>
                <a:cs typeface="Calibri"/>
                <a:sym typeface="Calibri"/>
              </a:rPr>
              <a:t>1942, Hospital Pharmacy of the American Pharmaceutical Association</a:t>
            </a:r>
            <a:endParaRPr sz="1400" b="0" i="0" u="none" strike="noStrike" cap="none" dirty="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Shape 5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dirty="0"/>
              <a:t>1952 - National Pharmaceutical Council (manufacturers’ trade group) - successfully passed laws forbidding generic replacement of brand name drugs</a:t>
            </a:r>
            <a:endParaRPr dirty="0"/>
          </a:p>
          <a:p>
            <a:pPr marL="457200" marR="0" lvl="0" indent="-298450" algn="l" rtl="0">
              <a:lnSpc>
                <a:spcPct val="115000"/>
              </a:lnSpc>
              <a:spcBef>
                <a:spcPts val="0"/>
              </a:spcBef>
              <a:spcAft>
                <a:spcPts val="0"/>
              </a:spcAft>
              <a:buSzPts val="1100"/>
              <a:buChar char="-"/>
            </a:pPr>
            <a:r>
              <a:rPr lang="en-US" dirty="0"/>
              <a:t>hospital pharmacists resisted and worked through 1950s to develop systems that allowed for generic substitution </a:t>
            </a:r>
            <a:endParaRPr dirty="0"/>
          </a:p>
          <a:p>
            <a:pPr marL="0" marR="0" lvl="0" indent="0" algn="l" rtl="0">
              <a:lnSpc>
                <a:spcPct val="115000"/>
              </a:lnSpc>
              <a:spcBef>
                <a:spcPts val="0"/>
              </a:spcBef>
              <a:spcAft>
                <a:spcPts val="0"/>
              </a:spcAft>
              <a:buNone/>
            </a:pPr>
            <a:r>
              <a:rPr lang="en-US" dirty="0"/>
              <a:t>1955 - adr program</a:t>
            </a:r>
            <a:endParaRPr dirty="0"/>
          </a:p>
          <a:p>
            <a:pPr marL="457200" lvl="0" indent="-298450" rtl="0">
              <a:lnSpc>
                <a:spcPct val="115000"/>
              </a:lnSpc>
              <a:spcBef>
                <a:spcPts val="0"/>
              </a:spcBef>
              <a:spcAft>
                <a:spcPts val="0"/>
              </a:spcAft>
              <a:buSzPts val="1100"/>
              <a:buChar char="-"/>
            </a:pPr>
            <a:r>
              <a:rPr lang="en-US" dirty="0">
                <a:latin typeface="Lato"/>
                <a:ea typeface="Lato"/>
                <a:cs typeface="Lato"/>
                <a:sym typeface="Lato"/>
              </a:rPr>
              <a:t>Purpose: to seek new, unpublished, and previously unrecognized adverse reactions not detected during pre-approval testing of new drugs</a:t>
            </a:r>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Shape 5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6AA84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Shape 5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434343"/>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Shape 5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6AA84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Shape 5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Shape 5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Shape 2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Calibri"/>
              <a:buAutoNum type="arabicPeriod"/>
            </a:pPr>
            <a:r>
              <a:rPr lang="en-US" sz="1100" b="0" i="0" u="none" strike="noStrike" cap="none" dirty="0">
                <a:solidFill>
                  <a:srgbClr val="000000"/>
                </a:solidFill>
                <a:latin typeface="Calibri"/>
                <a:ea typeface="Calibri"/>
                <a:cs typeface="Calibri"/>
                <a:sym typeface="Calibri"/>
              </a:rPr>
              <a:t>Timeline: </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Before 8th century→ theory of “Medicine of the Prophet” with focus on hygiene rules and Islamic folk medicine</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4 decades after Muhammad’s pilgrimage to Mecca→ growing pressure on health field and professionalized medicine </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Years following 762→ Baghdad became a dazzling capital city, center of learning and administration</a:t>
            </a:r>
            <a:endParaRPr sz="1100" b="0" i="0" u="none" strike="noStrike" cap="none" dirty="0">
              <a:solidFill>
                <a:srgbClr val="000000"/>
              </a:solidFill>
              <a:latin typeface="Calibri"/>
              <a:ea typeface="Calibri"/>
              <a:cs typeface="Calibri"/>
              <a:sym typeface="Calibri"/>
            </a:endParaRPr>
          </a:p>
          <a:p>
            <a:pPr marL="914400" marR="0" lvl="1" indent="-298450" algn="l" rtl="0">
              <a:lnSpc>
                <a:spcPct val="115000"/>
              </a:lnSpc>
              <a:spcBef>
                <a:spcPts val="0"/>
              </a:spcBef>
              <a:spcAft>
                <a:spcPts val="0"/>
              </a:spcAft>
              <a:buClr>
                <a:schemeClr val="accent1"/>
              </a:buClr>
              <a:buSzPts val="1100"/>
              <a:buFont typeface="Calibri"/>
              <a:buAutoNum type="alphaLcPeriod"/>
            </a:pPr>
            <a:r>
              <a:rPr lang="en-US" sz="1100" b="0" i="0" u="none" strike="noStrike" cap="none" dirty="0">
                <a:solidFill>
                  <a:srgbClr val="000000"/>
                </a:solidFill>
                <a:latin typeface="Calibri"/>
                <a:ea typeface="Calibri"/>
                <a:cs typeface="Calibri"/>
                <a:sym typeface="Calibri"/>
              </a:rPr>
              <a:t>Early 9th century → drug shops (aka early pharmacies) specializing in medicines and spices, but often with uneducated dispensers</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Shape 6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Shape 6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Shape 6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1984- Patient Counseling Competition</a:t>
            </a: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APhA began its National Patient Counselling Competition for pharmacy Students. The program was originally conducted in conjunction with the U.S. Pharmacopeia. The competition began on local level as students compete to the </a:t>
            </a:r>
            <a:r>
              <a:rPr lang="en-US" sz="1100" b="0" i="0" u="none" strike="noStrike" cap="none" dirty="0" smtClean="0">
                <a:solidFill>
                  <a:srgbClr val="434343"/>
                </a:solidFill>
                <a:latin typeface="Calibri"/>
                <a:ea typeface="Calibri"/>
                <a:cs typeface="Calibri"/>
                <a:sym typeface="Calibri"/>
              </a:rPr>
              <a:t>representative </a:t>
            </a:r>
            <a:r>
              <a:rPr lang="en-US" sz="1100" b="0" i="0" u="none" strike="noStrike" cap="none" dirty="0">
                <a:solidFill>
                  <a:srgbClr val="434343"/>
                </a:solidFill>
                <a:latin typeface="Calibri"/>
                <a:ea typeface="Calibri"/>
                <a:cs typeface="Calibri"/>
                <a:sym typeface="Calibri"/>
              </a:rPr>
              <a:t>of their school and then a nationwide competition is held at APhA annual meeting</a:t>
            </a: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1986- The requirements that hospitals had to meet to participate in the Medicare and Medicaid programs were amended. Among the new requirements for pharmaceutical services was the  requirement that hospitals have “a formulary system to assure quality pharmaceuticals at reasonable cost”</a:t>
            </a:r>
            <a:endParaRPr sz="1100" b="0" i="0" u="none" strike="noStrike" cap="none" dirty="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434343"/>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Shape 6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chemeClr val="accent1"/>
              </a:buClr>
              <a:buSzPts val="1100"/>
              <a:buFont typeface="Lato"/>
              <a:buChar char="●"/>
            </a:pPr>
            <a:r>
              <a:rPr lang="en-US" sz="1100" b="0" i="0" u="none" strike="noStrike" cap="none" dirty="0">
                <a:solidFill>
                  <a:schemeClr val="accent1"/>
                </a:solidFill>
                <a:latin typeface="Lato"/>
                <a:ea typeface="Lato"/>
                <a:cs typeface="Lato"/>
                <a:sym typeface="Lato"/>
              </a:rPr>
              <a:t>1980: Don Brodie broadened his definition of pharmaceutical care to include all patients, whether in an institution or ambulatory care, and restated it as follows: </a:t>
            </a:r>
            <a:endParaRPr sz="1100" b="0" i="0" u="none" strike="noStrike" cap="none" dirty="0">
              <a:solidFill>
                <a:schemeClr val="accent1"/>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100" b="0" i="0" u="none" strike="noStrike" cap="none" dirty="0">
                <a:solidFill>
                  <a:schemeClr val="accent1"/>
                </a:solidFill>
                <a:latin typeface="Lato"/>
                <a:ea typeface="Lato"/>
                <a:cs typeface="Lato"/>
                <a:sym typeface="Lato"/>
              </a:rPr>
              <a:t>The provision of the drug needs for a given individual and the provision not only of the drug required but also the necessary services (before, during, and after treatment) to assure optimally safe and effective therapy</a:t>
            </a:r>
            <a:endParaRPr sz="1100" b="0" i="0" u="none" strike="noStrike" cap="none" dirty="0">
              <a:solidFill>
                <a:schemeClr val="accent1"/>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100" b="0" i="0" u="none" strike="noStrike" cap="none" dirty="0">
                <a:solidFill>
                  <a:schemeClr val="accent1"/>
                </a:solidFill>
                <a:latin typeface="Lato"/>
                <a:ea typeface="Lato"/>
                <a:cs typeface="Lato"/>
                <a:sym typeface="Lato"/>
              </a:rPr>
              <a:t>It includes a feedback mechanism as a means of facilitating continuity of care by those who provide it</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Shape 6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FF0000"/>
                </a:solidFill>
                <a:latin typeface="Calibri"/>
                <a:ea typeface="Calibri"/>
                <a:cs typeface="Calibri"/>
                <a:sym typeface="Calibri"/>
              </a:rPr>
              <a:t>OBRA 90 mandates the way that pharmacy is actually practiced. OBRA 90 </a:t>
            </a:r>
            <a:r>
              <a:rPr lang="en-US" sz="1100" b="0" i="0" u="none" strike="noStrike" cap="none" dirty="0" smtClean="0">
                <a:solidFill>
                  <a:srgbClr val="FF0000"/>
                </a:solidFill>
                <a:latin typeface="Calibri"/>
                <a:ea typeface="Calibri"/>
                <a:cs typeface="Calibri"/>
                <a:sym typeface="Calibri"/>
              </a:rPr>
              <a:t>recognizes </a:t>
            </a:r>
            <a:r>
              <a:rPr lang="en-US" sz="1100" b="0" i="0" u="none" strike="noStrike" cap="none" dirty="0">
                <a:solidFill>
                  <a:srgbClr val="FF0000"/>
                </a:solidFill>
                <a:latin typeface="Calibri"/>
                <a:ea typeface="Calibri"/>
                <a:cs typeface="Calibri"/>
                <a:sym typeface="Calibri"/>
              </a:rPr>
              <a:t>a public expectation of pharmacist that goes beyond oversight of drug distribution to include the detection and </a:t>
            </a:r>
            <a:endParaRPr sz="1100" b="0" i="0" u="none" strike="noStrike" cap="none" dirty="0">
              <a:solidFill>
                <a:srgbClr val="FF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Shape 6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The Medicare Modernization Act of 2003 and Medication Therapy Management</a:t>
            </a: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Also called the Medicare Prescription Drug, Improvement, and Modernization Act of 2003, now commonly known as MMA was signed by President G.W. Bush in December 2003 and became the law of the land. </a:t>
            </a:r>
            <a:endParaRPr sz="1100" b="0" i="0" u="none" strike="noStrike" cap="none" dirty="0">
              <a:solidFill>
                <a:srgbClr val="434343"/>
              </a:solidFill>
              <a:latin typeface="Calibri"/>
              <a:ea typeface="Calibri"/>
              <a:cs typeface="Calibri"/>
              <a:sym typeface="Calibri"/>
            </a:endParaRPr>
          </a:p>
          <a:p>
            <a:pPr marL="457200" marR="0" lvl="0" indent="-298450" algn="l" rtl="0">
              <a:lnSpc>
                <a:spcPct val="115000"/>
              </a:lnSpc>
              <a:spcBef>
                <a:spcPts val="0"/>
              </a:spcBef>
              <a:spcAft>
                <a:spcPts val="0"/>
              </a:spcAft>
              <a:buClr>
                <a:schemeClr val="accent1"/>
              </a:buClr>
              <a:buSzPts val="1100"/>
              <a:buFont typeface="Lato"/>
              <a:buChar char="-"/>
            </a:pPr>
            <a:r>
              <a:rPr lang="en-US" sz="1100" b="0" i="0" u="none" strike="noStrike" cap="none" dirty="0">
                <a:solidFill>
                  <a:schemeClr val="accent1"/>
                </a:solidFill>
                <a:latin typeface="Lato"/>
                <a:ea typeface="Lato"/>
                <a:cs typeface="Lato"/>
                <a:sym typeface="Lato"/>
              </a:rPr>
              <a:t>The legislation not only provided for enhanced access to prescription medicines by seniors, but also required prescription drug plans wishing to participate in the new Medicare “Part D” prescription drug program to implement “medication management programs” for certain beneficiaries</a:t>
            </a:r>
            <a:endParaRPr sz="11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For the 3 years leading to the passage of the MMA, the Pharmacists Provider Coalition, a consortium of national pharmacist organizations formed under the leadership of the ACCP and ASHP, had been actively advocating for targeted legislative amendments to Medicare and the Social Security Act. Their purpose was to achieve recognition of and payment for pharmacists’ clinical services under the Part B of the existing Medicare Program. Despite the perspective of the Centers for Medicare and Medicaid Services, expecting “medication therapy management programs to be the cornerstone of the Part D benefit,” it is clear that MMA and medication therapy management programs will remain works in progress for some time to come.</a:t>
            </a:r>
            <a:endParaRPr sz="1100" b="0" i="0" u="none" strike="noStrike" cap="none" dirty="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Shape 2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FF0000"/>
                </a:solidFill>
                <a:latin typeface="Calibri"/>
                <a:ea typeface="Calibri"/>
                <a:cs typeface="Calibri"/>
                <a:sym typeface="Calibri"/>
              </a:rPr>
              <a:t>Read slide  </a:t>
            </a:r>
            <a:r>
              <a:rPr lang="en-US" sz="1100" b="0" i="0" u="none" strike="noStrike" cap="none" dirty="0">
                <a:solidFill>
                  <a:srgbClr val="000000"/>
                </a:solidFill>
                <a:latin typeface="Calibri"/>
                <a:ea typeface="Calibri"/>
                <a:cs typeface="Calibri"/>
                <a:sym typeface="Calibri"/>
              </a:rPr>
              <a:t>The golden age of science in the </a:t>
            </a:r>
            <a:r>
              <a:rPr lang="en-US" sz="1100" b="0" i="0" u="none" strike="noStrike" cap="none" dirty="0" smtClean="0">
                <a:solidFill>
                  <a:srgbClr val="000000"/>
                </a:solidFill>
                <a:latin typeface="Calibri"/>
                <a:ea typeface="Calibri"/>
                <a:cs typeface="Calibri"/>
                <a:sym typeface="Calibri"/>
              </a:rPr>
              <a:t>Islamic </a:t>
            </a:r>
            <a:r>
              <a:rPr lang="en-US" sz="1100" b="0" i="0" u="none" strike="noStrike" cap="none" dirty="0">
                <a:solidFill>
                  <a:srgbClr val="000000"/>
                </a:solidFill>
                <a:latin typeface="Calibri"/>
                <a:ea typeface="Calibri"/>
                <a:cs typeface="Calibri"/>
                <a:sym typeface="Calibri"/>
              </a:rPr>
              <a:t>world advances pharmacy and medicine through the  Chemistry. The greatest scientific advancement in the golden age is the advancement in chemistry is    </a:t>
            </a:r>
            <a:endParaRPr sz="11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000000"/>
                </a:solidFill>
                <a:latin typeface="Calibri"/>
                <a:ea typeface="Calibri"/>
                <a:cs typeface="Calibri"/>
                <a:sym typeface="Calibri"/>
              </a:rPr>
              <a:t>                                      An essential component in pharmacy.</a:t>
            </a:r>
            <a:endParaRPr sz="1100" b="0" i="0" u="none" strike="noStrike" cap="none" dirty="0">
              <a:solidFill>
                <a:srgbClr val="000000"/>
              </a:solidFill>
              <a:latin typeface="Calibri"/>
              <a:ea typeface="Calibri"/>
              <a:cs typeface="Calibri"/>
              <a:sym typeface="Calibri"/>
            </a:endParaRPr>
          </a:p>
          <a:p>
            <a:pPr marL="1828800" marR="0" lvl="0" indent="-298450" algn="l" rtl="0">
              <a:lnSpc>
                <a:spcPct val="115000"/>
              </a:lnSpc>
              <a:spcBef>
                <a:spcPts val="0"/>
              </a:spcBef>
              <a:spcAft>
                <a:spcPts val="0"/>
              </a:spcAft>
              <a:buClr>
                <a:srgbClr val="000000"/>
              </a:buClr>
              <a:buSzPts val="1100"/>
              <a:buFont typeface="Calibri"/>
              <a:buAutoNum type="arabicPeriod"/>
            </a:pPr>
            <a:r>
              <a:rPr lang="en-US" sz="1100" b="0" i="1" u="none" strike="noStrike" cap="none" dirty="0">
                <a:solidFill>
                  <a:srgbClr val="000000"/>
                </a:solidFill>
                <a:latin typeface="Calibri"/>
                <a:ea typeface="Calibri"/>
                <a:cs typeface="Calibri"/>
                <a:sym typeface="Calibri"/>
              </a:rPr>
              <a:t>Geber:</a:t>
            </a:r>
            <a:r>
              <a:rPr lang="en-US" sz="1100" b="0" i="0" u="none" strike="noStrike" cap="none" dirty="0">
                <a:solidFill>
                  <a:srgbClr val="000000"/>
                </a:solidFill>
                <a:latin typeface="Calibri"/>
                <a:ea typeface="Calibri"/>
                <a:cs typeface="Calibri"/>
                <a:sym typeface="Calibri"/>
              </a:rPr>
              <a:t>  During the 8th century CE, a legendary chemist, he improved mortar and pestle, he developed tongs, stills, crucibles and stoves. He became the father of chemistry as a result of his description of </a:t>
            </a:r>
            <a:r>
              <a:rPr lang="en-US" sz="1100" b="0" i="0" u="none" strike="noStrike" cap="none" dirty="0" smtClean="0">
                <a:solidFill>
                  <a:srgbClr val="000000"/>
                </a:solidFill>
                <a:latin typeface="Calibri"/>
                <a:ea typeface="Calibri"/>
                <a:cs typeface="Calibri"/>
                <a:sym typeface="Calibri"/>
              </a:rPr>
              <a:t>distillation, sublimation, </a:t>
            </a:r>
            <a:r>
              <a:rPr lang="en-US" sz="1100" b="0" i="0" u="none" strike="noStrike" cap="none" dirty="0">
                <a:solidFill>
                  <a:srgbClr val="000000"/>
                </a:solidFill>
                <a:latin typeface="Calibri"/>
                <a:ea typeface="Calibri"/>
                <a:cs typeface="Calibri"/>
                <a:sym typeface="Calibri"/>
              </a:rPr>
              <a:t>and calcination. Through the use of chemical processes, he brought minerals into the realm of therapeutic and chemical pharmacy. </a:t>
            </a:r>
            <a:endParaRPr sz="1100" b="0" i="0" u="none" strike="noStrike" cap="none" dirty="0">
              <a:solidFill>
                <a:srgbClr val="000000"/>
              </a:solidFill>
              <a:latin typeface="Calibri"/>
              <a:ea typeface="Calibri"/>
              <a:cs typeface="Calibri"/>
              <a:sym typeface="Calibri"/>
            </a:endParaRPr>
          </a:p>
          <a:p>
            <a:pPr marL="1828800" marR="0" lvl="0" indent="-298450" algn="l" rtl="0">
              <a:lnSpc>
                <a:spcPct val="115000"/>
              </a:lnSpc>
              <a:spcBef>
                <a:spcPts val="0"/>
              </a:spcBef>
              <a:spcAft>
                <a:spcPts val="0"/>
              </a:spcAft>
              <a:buClr>
                <a:srgbClr val="000000"/>
              </a:buClr>
              <a:buSzPts val="1100"/>
              <a:buFont typeface="Calibri"/>
              <a:buAutoNum type="arabicPeriod"/>
            </a:pPr>
            <a:r>
              <a:rPr lang="en-US" sz="1100" b="0" i="1" u="none" strike="noStrike" cap="none" dirty="0">
                <a:solidFill>
                  <a:srgbClr val="000000"/>
                </a:solidFill>
                <a:latin typeface="Calibri"/>
                <a:ea typeface="Calibri"/>
                <a:cs typeface="Calibri"/>
                <a:sym typeface="Calibri"/>
              </a:rPr>
              <a:t>Mesue Senio</a:t>
            </a:r>
            <a:r>
              <a:rPr lang="en-US" sz="1100" b="0" i="0" u="none" strike="noStrike" cap="none" dirty="0">
                <a:solidFill>
                  <a:srgbClr val="000000"/>
                </a:solidFill>
                <a:latin typeface="Calibri"/>
                <a:ea typeface="Calibri"/>
                <a:cs typeface="Calibri"/>
                <a:sym typeface="Calibri"/>
              </a:rPr>
              <a:t>r (c.777-837): Developed a drug formulary which later became the model of the first London pharmacopoeia. He also laid a foundation in the evolution advanced nutrition in the medieval era.</a:t>
            </a:r>
            <a:endParaRPr sz="1100" b="0" i="0" u="none" strike="noStrike" cap="none" dirty="0">
              <a:solidFill>
                <a:srgbClr val="000000"/>
              </a:solidFill>
              <a:latin typeface="Calibri"/>
              <a:ea typeface="Calibri"/>
              <a:cs typeface="Calibri"/>
              <a:sym typeface="Calibri"/>
            </a:endParaRPr>
          </a:p>
          <a:p>
            <a:pPr marL="1828800" marR="0" lvl="0" indent="-298450" algn="l" rtl="0">
              <a:lnSpc>
                <a:spcPct val="115000"/>
              </a:lnSpc>
              <a:spcBef>
                <a:spcPts val="0"/>
              </a:spcBef>
              <a:spcAft>
                <a:spcPts val="0"/>
              </a:spcAft>
              <a:buClr>
                <a:srgbClr val="000000"/>
              </a:buClr>
              <a:buSzPts val="1100"/>
              <a:buFont typeface="Calibri"/>
              <a:buAutoNum type="arabicPeriod"/>
            </a:pPr>
            <a:r>
              <a:rPr lang="en-US" sz="1100" b="0" i="1" u="none" strike="noStrike" cap="none" dirty="0">
                <a:solidFill>
                  <a:srgbClr val="000000"/>
                </a:solidFill>
                <a:latin typeface="Calibri"/>
                <a:ea typeface="Calibri"/>
                <a:cs typeface="Calibri"/>
                <a:sym typeface="Calibri"/>
              </a:rPr>
              <a:t>Al-Kindi</a:t>
            </a:r>
            <a:r>
              <a:rPr lang="en-US" sz="1100" b="0" i="0" u="none" strike="noStrike" cap="none" dirty="0">
                <a:solidFill>
                  <a:srgbClr val="000000"/>
                </a:solidFill>
                <a:latin typeface="Calibri"/>
                <a:ea typeface="Calibri"/>
                <a:cs typeface="Calibri"/>
                <a:sym typeface="Calibri"/>
              </a:rPr>
              <a:t> (c.796-874):  Played a major role in English botanical pharmacy. In addition Al-kindi showed how mathematics can be used to advance pharmacy, developed scales to measure strength of drugs.</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Shape 2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1" u="none" strike="noStrike" cap="none" dirty="0">
                <a:solidFill>
                  <a:srgbClr val="FF0000"/>
                </a:solidFill>
                <a:latin typeface="Calibri"/>
                <a:ea typeface="Calibri"/>
                <a:cs typeface="Calibri"/>
                <a:sym typeface="Calibri"/>
              </a:rPr>
              <a:t>Read slide</a:t>
            </a:r>
            <a:endParaRPr sz="1100" b="0" i="1" u="none" strike="noStrike" cap="none" dirty="0">
              <a:solidFill>
                <a:srgbClr val="FF0000"/>
              </a:solidFill>
              <a:latin typeface="Calibri"/>
              <a:ea typeface="Calibri"/>
              <a:cs typeface="Calibri"/>
              <a:sym typeface="Calibri"/>
            </a:endParaRPr>
          </a:p>
          <a:p>
            <a:pPr marL="0" lvl="0" indent="0" rtl="0">
              <a:lnSpc>
                <a:spcPct val="115000"/>
              </a:lnSpc>
              <a:spcBef>
                <a:spcPts val="0"/>
              </a:spcBef>
              <a:spcAft>
                <a:spcPts val="0"/>
              </a:spcAft>
              <a:buNone/>
            </a:pPr>
            <a:r>
              <a:rPr lang="en-US" i="1" dirty="0">
                <a:latin typeface="Calibri"/>
                <a:ea typeface="Calibri"/>
                <a:cs typeface="Calibri"/>
                <a:sym typeface="Calibri"/>
              </a:rPr>
              <a:t>Albucasis</a:t>
            </a:r>
            <a:r>
              <a:rPr lang="en-US" dirty="0">
                <a:latin typeface="Calibri"/>
                <a:ea typeface="Calibri"/>
                <a:cs typeface="Calibri"/>
                <a:sym typeface="Calibri"/>
              </a:rPr>
              <a:t>:  Albucasis was known for inventing many medications, including one used to treat common cold. He also, nasal sprays,  and hand lotion and mouthwash.</a:t>
            </a:r>
            <a:endParaRPr dirty="0"/>
          </a:p>
          <a:p>
            <a:pPr marL="0" marR="0" lvl="0" indent="0" algn="l" rtl="0">
              <a:lnSpc>
                <a:spcPct val="115000"/>
              </a:lnSpc>
              <a:spcBef>
                <a:spcPts val="0"/>
              </a:spcBef>
              <a:spcAft>
                <a:spcPts val="0"/>
              </a:spcAft>
              <a:buClr>
                <a:srgbClr val="000000"/>
              </a:buClr>
              <a:buSzPts val="1100"/>
              <a:buFont typeface="Arial"/>
              <a:buNone/>
            </a:pPr>
            <a:r>
              <a:rPr lang="en-US" sz="1100" b="0" i="1" u="none" strike="noStrike" cap="none" dirty="0">
                <a:solidFill>
                  <a:srgbClr val="FF0000"/>
                </a:solidFill>
                <a:latin typeface="Calibri"/>
                <a:ea typeface="Calibri"/>
                <a:cs typeface="Calibri"/>
                <a:sym typeface="Calibri"/>
              </a:rPr>
              <a:t>Rhazes (936-1013): </a:t>
            </a:r>
            <a:r>
              <a:rPr lang="en-US" sz="1100" b="0" i="0" u="none" strike="noStrike" cap="none" dirty="0">
                <a:solidFill>
                  <a:srgbClr val="FF0000"/>
                </a:solidFill>
                <a:latin typeface="Calibri"/>
                <a:ea typeface="Calibri"/>
                <a:cs typeface="Calibri"/>
                <a:sym typeface="Calibri"/>
              </a:rPr>
              <a:t>He introduced case studies, separate wards in hospitals  and the use of pills in administering medication. He divided medicine into three areas including public health, preventive medicine and the treatment of diseases.</a:t>
            </a:r>
            <a:endParaRPr sz="1100" b="0" i="0" u="none" strike="noStrike" cap="none" dirty="0">
              <a:solidFill>
                <a:srgbClr val="FF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sz="1100" b="0" i="1" u="none" strike="noStrike" cap="none" dirty="0">
                <a:solidFill>
                  <a:srgbClr val="FF0000"/>
                </a:solidFill>
                <a:latin typeface="Calibri"/>
                <a:ea typeface="Calibri"/>
                <a:cs typeface="Calibri"/>
                <a:sym typeface="Calibri"/>
              </a:rPr>
              <a:t>Avicenna (980-1037)</a:t>
            </a:r>
            <a:r>
              <a:rPr lang="en-US" sz="1100" b="0" i="0" u="none" strike="noStrike" cap="none" dirty="0">
                <a:solidFill>
                  <a:srgbClr val="FF0000"/>
                </a:solidFill>
                <a:latin typeface="Calibri"/>
                <a:ea typeface="Calibri"/>
                <a:cs typeface="Calibri"/>
                <a:sym typeface="Calibri"/>
              </a:rPr>
              <a:t>: He wrote a book dedicating it to the therapeutics of cardiovascular disease.</a:t>
            </a:r>
            <a:endParaRPr sz="1100" b="0" i="0" u="none" strike="noStrike" cap="none" dirty="0">
              <a:solidFill>
                <a:srgbClr val="FF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US" dirty="0">
                <a:solidFill>
                  <a:schemeClr val="accent1"/>
                </a:solidFill>
                <a:latin typeface="Lato"/>
                <a:ea typeface="Lato"/>
                <a:cs typeface="Lato"/>
                <a:sym typeface="Lato"/>
              </a:rPr>
              <a:t>	</a:t>
            </a:r>
            <a:endParaRPr dirty="0">
              <a:solidFill>
                <a:schemeClr val="accent1"/>
              </a:solidFill>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0" y="1"/>
            <a:ext cx="9144000" cy="74178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Shape 10"/>
          <p:cNvSpPr txBox="1">
            <a:spLocks noGrp="1"/>
          </p:cNvSpPr>
          <p:nvPr>
            <p:ph type="subTitle" idx="1"/>
          </p:nvPr>
        </p:nvSpPr>
        <p:spPr>
          <a:xfrm>
            <a:off x="5661349" y="791848"/>
            <a:ext cx="3482651" cy="1993340"/>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11" name="Shape 11"/>
          <p:cNvPicPr preferRelativeResize="0"/>
          <p:nvPr/>
        </p:nvPicPr>
        <p:blipFill rotWithShape="1">
          <a:blip r:embed="rId2">
            <a:alphaModFix/>
          </a:blip>
          <a:srcRect/>
          <a:stretch/>
        </p:blipFill>
        <p:spPr>
          <a:xfrm>
            <a:off x="0" y="4567378"/>
            <a:ext cx="3205065" cy="57612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56"/>
        <p:cNvGrpSpPr/>
        <p:nvPr/>
      </p:nvGrpSpPr>
      <p:grpSpPr>
        <a:xfrm>
          <a:off x="0" y="0"/>
          <a:ext cx="0" cy="0"/>
          <a:chOff x="0" y="0"/>
          <a:chExt cx="0" cy="0"/>
        </a:xfrm>
      </p:grpSpPr>
      <p:sp>
        <p:nvSpPr>
          <p:cNvPr id="57" name="Shape 5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58" name="Shape 58"/>
          <p:cNvGrpSpPr/>
          <p:nvPr/>
        </p:nvGrpSpPr>
        <p:grpSpPr>
          <a:xfrm>
            <a:off x="830392" y="1191256"/>
            <a:ext cx="745763" cy="45826"/>
            <a:chOff x="4580561" y="2589004"/>
            <a:chExt cx="1064464" cy="25200"/>
          </a:xfrm>
        </p:grpSpPr>
        <p:sp>
          <p:nvSpPr>
            <p:cNvPr id="59" name="Shape 5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 name="Shape 6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61" name="Shape 61"/>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62" name="Shape 62"/>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63" name="Shape 6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64"/>
        <p:cNvGrpSpPr/>
        <p:nvPr/>
      </p:nvGrpSpPr>
      <p:grpSpPr>
        <a:xfrm>
          <a:off x="0" y="0"/>
          <a:ext cx="0" cy="0"/>
          <a:chOff x="0" y="0"/>
          <a:chExt cx="0" cy="0"/>
        </a:xfrm>
      </p:grpSpPr>
      <p:grpSp>
        <p:nvGrpSpPr>
          <p:cNvPr id="65" name="Shape 65"/>
          <p:cNvGrpSpPr/>
          <p:nvPr/>
        </p:nvGrpSpPr>
        <p:grpSpPr>
          <a:xfrm>
            <a:off x="830392" y="4169130"/>
            <a:ext cx="745763" cy="45826"/>
            <a:chOff x="4580561" y="2589004"/>
            <a:chExt cx="1064464" cy="25200"/>
          </a:xfrm>
        </p:grpSpPr>
        <p:sp>
          <p:nvSpPr>
            <p:cNvPr id="66" name="Shape 66"/>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7" name="Shape 67"/>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68" name="Shape 68"/>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endParaRPr/>
          </a:p>
        </p:txBody>
      </p:sp>
      <p:sp>
        <p:nvSpPr>
          <p:cNvPr id="69" name="Shape 6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70"/>
        <p:cNvGrpSpPr/>
        <p:nvPr/>
      </p:nvGrpSpPr>
      <p:grpSpPr>
        <a:xfrm>
          <a:off x="0" y="0"/>
          <a:ext cx="0" cy="0"/>
          <a:chOff x="0" y="0"/>
          <a:chExt cx="0" cy="0"/>
        </a:xfrm>
      </p:grpSpPr>
      <p:sp>
        <p:nvSpPr>
          <p:cNvPr id="71" name="Shape 71"/>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72" name="Shape 72"/>
          <p:cNvGrpSpPr/>
          <p:nvPr/>
        </p:nvGrpSpPr>
        <p:grpSpPr>
          <a:xfrm>
            <a:off x="830392" y="1191256"/>
            <a:ext cx="745763" cy="45826"/>
            <a:chOff x="4580561" y="2589004"/>
            <a:chExt cx="1064464" cy="25200"/>
          </a:xfrm>
        </p:grpSpPr>
        <p:sp>
          <p:nvSpPr>
            <p:cNvPr id="73" name="Shape 7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4" name="Shape 7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75" name="Shape 75"/>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76" name="Shape 76"/>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2pPr>
            <a:lvl3pPr marR="0" lvl="2"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3pPr>
            <a:lvl4pPr marR="0" lvl="3"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4pPr>
            <a:lvl5pPr marR="0" lvl="4"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5pPr>
            <a:lvl6pPr marR="0" lvl="5"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6pPr>
            <a:lvl7pPr marR="0" lvl="6"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7pPr>
            <a:lvl8pPr marR="0" lvl="7"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8pPr>
            <a:lvl9pPr marR="0" lvl="8"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9pPr>
          </a:lstStyle>
          <a:p>
            <a:endParaRPr/>
          </a:p>
        </p:txBody>
      </p:sp>
      <p:sp>
        <p:nvSpPr>
          <p:cNvPr id="77" name="Shape 77"/>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78" name="Shape 7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300"/>
              <a:buFont typeface="Lato"/>
              <a:buNone/>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1" name="Shape 8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82"/>
        <p:cNvGrpSpPr/>
        <p:nvPr/>
      </p:nvGrpSpPr>
      <p:grpSpPr>
        <a:xfrm>
          <a:off x="0" y="0"/>
          <a:ext cx="0" cy="0"/>
          <a:chOff x="0" y="0"/>
          <a:chExt cx="0" cy="0"/>
        </a:xfrm>
      </p:grpSpPr>
      <p:grpSp>
        <p:nvGrpSpPr>
          <p:cNvPr id="83" name="Shape 83"/>
          <p:cNvGrpSpPr/>
          <p:nvPr/>
        </p:nvGrpSpPr>
        <p:grpSpPr>
          <a:xfrm>
            <a:off x="830392" y="4169130"/>
            <a:ext cx="745763" cy="45826"/>
            <a:chOff x="4580561" y="2589004"/>
            <a:chExt cx="1064464" cy="25200"/>
          </a:xfrm>
        </p:grpSpPr>
        <p:sp>
          <p:nvSpPr>
            <p:cNvPr id="84" name="Shape 8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5" name="Shape 85"/>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86" name="Shape 86"/>
          <p:cNvSpPr txBox="1">
            <a:spLocks noGrp="1"/>
          </p:cNvSpPr>
          <p:nvPr>
            <p:ph type="title"/>
          </p:nvPr>
        </p:nvSpPr>
        <p:spPr>
          <a:xfrm>
            <a:off x="729450" y="733950"/>
            <a:ext cx="7688400" cy="1244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9pPr>
          </a:lstStyle>
          <a:p>
            <a:endParaRPr/>
          </a:p>
        </p:txBody>
      </p:sp>
      <p:sp>
        <p:nvSpPr>
          <p:cNvPr id="87" name="Shape 87"/>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88" name="Shape 8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9"/>
        <p:cNvGrpSpPr/>
        <p:nvPr/>
      </p:nvGrpSpPr>
      <p:grpSpPr>
        <a:xfrm>
          <a:off x="0" y="0"/>
          <a:ext cx="0" cy="0"/>
          <a:chOff x="0" y="0"/>
          <a:chExt cx="0" cy="0"/>
        </a:xfrm>
      </p:grpSpPr>
      <p:sp>
        <p:nvSpPr>
          <p:cNvPr id="90" name="Shape 9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33316" y="98896"/>
            <a:ext cx="7886700"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Shape 14"/>
          <p:cNvSpPr txBox="1">
            <a:spLocks noGrp="1"/>
          </p:cNvSpPr>
          <p:nvPr>
            <p:ph type="body" idx="1"/>
          </p:nvPr>
        </p:nvSpPr>
        <p:spPr>
          <a:xfrm>
            <a:off x="90974" y="1147665"/>
            <a:ext cx="8971383" cy="3869872"/>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628650" y="1369218"/>
            <a:ext cx="3886200" cy="366231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body" idx="2"/>
          </p:nvPr>
        </p:nvSpPr>
        <p:spPr>
          <a:xfrm>
            <a:off x="4629150" y="1369219"/>
            <a:ext cx="3886200" cy="3662313"/>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POnTheFlyLayout" type="titleOnly">
  <p:cSld name="TITLE_ONL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1" name="Shape 21"/>
          <p:cNvPicPr preferRelativeResize="0"/>
          <p:nvPr/>
        </p:nvPicPr>
        <p:blipFill rotWithShape="1">
          <a:blip r:embed="rId2">
            <a:alphaModFix/>
          </a:blip>
          <a:srcRect/>
          <a:stretch/>
        </p:blipFill>
        <p:spPr>
          <a:xfrm>
            <a:off x="4762500" y="1200150"/>
            <a:ext cx="1905000" cy="1905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PChart" hidden="1"/>
          <p:cNvGraphicFramePr/>
          <p:nvPr userDrawn="1">
            <p:extLst>
              <p:ext uri="{D42A27DB-BD31-4B8C-83A1-F6EECF244321}">
                <p14:modId xmlns:p14="http://schemas.microsoft.com/office/powerpoint/2010/main" val="790469854"/>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2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6"/>
        <p:cNvGrpSpPr/>
        <p:nvPr/>
      </p:nvGrpSpPr>
      <p:grpSpPr>
        <a:xfrm>
          <a:off x="0" y="0"/>
          <a:ext cx="0" cy="0"/>
          <a:chOff x="0" y="0"/>
          <a:chExt cx="0" cy="0"/>
        </a:xfrm>
      </p:grpSpPr>
      <p:grpSp>
        <p:nvGrpSpPr>
          <p:cNvPr id="27" name="Shape 27"/>
          <p:cNvGrpSpPr/>
          <p:nvPr/>
        </p:nvGrpSpPr>
        <p:grpSpPr>
          <a:xfrm>
            <a:off x="830392" y="1191256"/>
            <a:ext cx="745763" cy="45826"/>
            <a:chOff x="4580561" y="2589004"/>
            <a:chExt cx="1064464" cy="25200"/>
          </a:xfrm>
        </p:grpSpPr>
        <p:sp>
          <p:nvSpPr>
            <p:cNvPr id="28" name="Shape 2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Shape 29"/>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30" name="Shape 30"/>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endParaRPr/>
          </a:p>
        </p:txBody>
      </p:sp>
      <p:sp>
        <p:nvSpPr>
          <p:cNvPr id="31" name="Shape 3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32"/>
        <p:cNvGrpSpPr/>
        <p:nvPr/>
      </p:nvGrpSpPr>
      <p:grpSpPr>
        <a:xfrm>
          <a:off x="0" y="0"/>
          <a:ext cx="0" cy="0"/>
          <a:chOff x="0" y="0"/>
          <a:chExt cx="0" cy="0"/>
        </a:xfrm>
      </p:grpSpPr>
      <p:sp>
        <p:nvSpPr>
          <p:cNvPr id="33" name="Shape 3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34" name="Shape 34"/>
          <p:cNvGrpSpPr/>
          <p:nvPr/>
        </p:nvGrpSpPr>
        <p:grpSpPr>
          <a:xfrm>
            <a:off x="830392" y="1191256"/>
            <a:ext cx="745763" cy="45826"/>
            <a:chOff x="4580561" y="2589004"/>
            <a:chExt cx="1064464" cy="25200"/>
          </a:xfrm>
        </p:grpSpPr>
        <p:sp>
          <p:nvSpPr>
            <p:cNvPr id="35" name="Shape 3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 name="Shape 3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37" name="Shape 37"/>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38" name="Shape 38"/>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39" name="Shape 3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 name="Shape 4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45" name="Shape 45"/>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46" name="Shape 4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47" name="Shape 47"/>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48" name="Shape 4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9"/>
        <p:cNvGrpSpPr/>
        <p:nvPr/>
      </p:nvGrpSpPr>
      <p:grpSpPr>
        <a:xfrm>
          <a:off x="0" y="0"/>
          <a:ext cx="0" cy="0"/>
          <a:chOff x="0" y="0"/>
          <a:chExt cx="0" cy="0"/>
        </a:xfrm>
      </p:grpSpPr>
      <p:sp>
        <p:nvSpPr>
          <p:cNvPr id="50" name="Shape 50"/>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51" name="Shape 51"/>
          <p:cNvGrpSpPr/>
          <p:nvPr/>
        </p:nvGrpSpPr>
        <p:grpSpPr>
          <a:xfrm>
            <a:off x="830392" y="1191256"/>
            <a:ext cx="745763" cy="45826"/>
            <a:chOff x="4580561" y="2589004"/>
            <a:chExt cx="1064464" cy="25200"/>
          </a:xfrm>
        </p:grpSpPr>
        <p:sp>
          <p:nvSpPr>
            <p:cNvPr id="52" name="Shape 5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 name="Shape 5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54" name="Shape 54"/>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55" name="Shape 5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mt="40000"/>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blipFill>
          <a:blip r:embed="rId12">
            <a:alphaModFix amt="33000"/>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24" name="Shape 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25" name="Shape 2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0" y="147927"/>
            <a:ext cx="9144000" cy="741783"/>
          </a:xfrm>
          <a:prstGeom prst="rect">
            <a:avLst/>
          </a:prstGeom>
          <a:noFill/>
          <a:ln>
            <a:noFill/>
          </a:ln>
        </p:spPr>
        <p:txBody>
          <a:bodyPr spcFirstLastPara="1" wrap="square" lIns="91425" tIns="45700" rIns="91425" bIns="45700" anchor="b" anchorCtr="0">
            <a:noAutofit/>
          </a:bodyPr>
          <a:lstStyle/>
          <a:p>
            <a:pPr lvl="0"/>
            <a:r>
              <a:rPr lang="en-US" b="1" dirty="0">
                <a:solidFill>
                  <a:schemeClr val="tx1"/>
                </a:solidFill>
              </a:rPr>
              <a:t>History of Pharmacy SIG</a:t>
            </a:r>
            <a:endParaRPr dirty="0">
              <a:solidFill>
                <a:schemeClr val="tx1"/>
              </a:solidFill>
            </a:endParaRPr>
          </a:p>
        </p:txBody>
      </p:sp>
      <p:sp>
        <p:nvSpPr>
          <p:cNvPr id="173" name="Shape 173"/>
          <p:cNvSpPr txBox="1">
            <a:spLocks noGrp="1"/>
          </p:cNvSpPr>
          <p:nvPr>
            <p:ph type="subTitle" idx="1"/>
          </p:nvPr>
        </p:nvSpPr>
        <p:spPr>
          <a:xfrm>
            <a:off x="0" y="861377"/>
            <a:ext cx="3482651" cy="1891570"/>
          </a:xfrm>
          <a:prstGeom prst="rect">
            <a:avLst/>
          </a:prstGeom>
          <a:noFill/>
          <a:ln>
            <a:noFill/>
          </a:ln>
        </p:spPr>
        <p:txBody>
          <a:bodyPr spcFirstLastPara="1" wrap="square" lIns="91425" tIns="45700" rIns="91425" bIns="45700" anchor="t" anchorCtr="0">
            <a:noAutofit/>
          </a:bodyPr>
          <a:lstStyle/>
          <a:p>
            <a:pPr marL="0" lvl="0" indent="0">
              <a:spcBef>
                <a:spcPts val="1000"/>
              </a:spcBef>
              <a:buClrTx/>
              <a:buSzTx/>
            </a:pPr>
            <a:r>
              <a:rPr lang="en-US" sz="2000" b="1" kern="1200" dirty="0">
                <a:solidFill>
                  <a:prstClr val="black"/>
                </a:solidFill>
                <a:ea typeface="+mn-ea"/>
                <a:cs typeface="+mn-cs"/>
              </a:rPr>
              <a:t>Teaching History of Pharmacy According to the AIHP Guidelines: </a:t>
            </a:r>
          </a:p>
          <a:p>
            <a:pPr marL="0" marR="0" lvl="0" indent="0" algn="ctr" rtl="0">
              <a:lnSpc>
                <a:spcPct val="90000"/>
              </a:lnSpc>
              <a:spcBef>
                <a:spcPts val="750"/>
              </a:spcBef>
              <a:spcAft>
                <a:spcPts val="0"/>
              </a:spcAft>
              <a:buClr>
                <a:schemeClr val="dk1"/>
              </a:buClr>
              <a:buSzPts val="1800"/>
              <a:buFont typeface="Arial"/>
              <a:buNone/>
            </a:pPr>
            <a:r>
              <a:rPr lang="en-US" sz="2000" b="1" dirty="0">
                <a:solidFill>
                  <a:schemeClr val="tx1"/>
                </a:solidFill>
              </a:rPr>
              <a:t>B</a:t>
            </a:r>
            <a:r>
              <a:rPr lang="en-US" sz="2000" b="1" i="0" u="none" strike="noStrike" cap="none" dirty="0" smtClean="0">
                <a:solidFill>
                  <a:schemeClr val="tx1"/>
                </a:solidFill>
                <a:sym typeface="Calibri"/>
              </a:rPr>
              <a:t>. Evolution of Pharmacy Practice</a:t>
            </a:r>
            <a:endParaRPr sz="2000" dirty="0">
              <a:solidFill>
                <a:schemeClr val="tx1"/>
              </a:solidFill>
            </a:endParaRPr>
          </a:p>
        </p:txBody>
      </p:sp>
      <p:sp>
        <p:nvSpPr>
          <p:cNvPr id="5" name="TextBox 4"/>
          <p:cNvSpPr txBox="1"/>
          <p:nvPr/>
        </p:nvSpPr>
        <p:spPr>
          <a:xfrm>
            <a:off x="4362662" y="889710"/>
            <a:ext cx="4703063" cy="2616101"/>
          </a:xfrm>
          <a:prstGeom prst="rect">
            <a:avLst/>
          </a:prstGeom>
          <a:noFill/>
        </p:spPr>
        <p:txBody>
          <a:bodyPr wrap="square" rtlCol="0">
            <a:spAutoFit/>
          </a:bodyPr>
          <a:lstStyle/>
          <a:p>
            <a:pPr algn="ctr">
              <a:buClrTx/>
              <a:buFontTx/>
              <a:buNone/>
            </a:pPr>
            <a:r>
              <a:rPr lang="en-US" sz="2000" b="1" kern="1200" dirty="0" smtClean="0">
                <a:solidFill>
                  <a:prstClr val="black"/>
                </a:solidFill>
                <a:latin typeface="Calibri" panose="020F0502020204030204"/>
                <a:ea typeface="+mn-ea"/>
                <a:cs typeface="+mn-cs"/>
              </a:rPr>
              <a:t>Created by: Essie Samuel, </a:t>
            </a:r>
          </a:p>
          <a:p>
            <a:pPr algn="ctr">
              <a:buClrTx/>
              <a:buFontTx/>
              <a:buNone/>
            </a:pPr>
            <a:r>
              <a:rPr lang="en-US" sz="2000" b="1" kern="1200" dirty="0" smtClean="0">
                <a:solidFill>
                  <a:prstClr val="black"/>
                </a:solidFill>
                <a:latin typeface="Calibri" panose="020F0502020204030204"/>
                <a:ea typeface="+mn-ea"/>
                <a:cs typeface="+mn-cs"/>
              </a:rPr>
              <a:t>PharmD, BCPS</a:t>
            </a:r>
          </a:p>
          <a:p>
            <a:pPr algn="ctr">
              <a:buClrTx/>
              <a:buFontTx/>
              <a:buNone/>
            </a:pPr>
            <a:r>
              <a:rPr lang="en-US" sz="2000" b="1" kern="1200" dirty="0" smtClean="0">
                <a:solidFill>
                  <a:prstClr val="black"/>
                </a:solidFill>
                <a:latin typeface="Calibri" panose="020F0502020204030204"/>
                <a:ea typeface="+mn-ea"/>
                <a:cs typeface="+mn-cs"/>
              </a:rPr>
              <a:t>Georgia-Philadelphia </a:t>
            </a:r>
            <a:r>
              <a:rPr lang="en-US" sz="2000" b="1" kern="1200" dirty="0">
                <a:solidFill>
                  <a:prstClr val="black"/>
                </a:solidFill>
                <a:latin typeface="Calibri" panose="020F0502020204030204"/>
                <a:ea typeface="+mn-ea"/>
                <a:cs typeface="+mn-cs"/>
              </a:rPr>
              <a:t>College of Osteopathic </a:t>
            </a:r>
            <a:r>
              <a:rPr lang="en-US" sz="2000" b="1" kern="1200" dirty="0" smtClean="0">
                <a:solidFill>
                  <a:prstClr val="black"/>
                </a:solidFill>
                <a:latin typeface="Calibri" panose="020F0502020204030204"/>
                <a:ea typeface="+mn-ea"/>
                <a:cs typeface="+mn-cs"/>
              </a:rPr>
              <a:t>Medicine, School </a:t>
            </a:r>
            <a:r>
              <a:rPr lang="en-US" sz="2000" b="1" kern="1200" dirty="0">
                <a:solidFill>
                  <a:prstClr val="black"/>
                </a:solidFill>
                <a:latin typeface="Calibri" panose="020F0502020204030204"/>
                <a:ea typeface="+mn-ea"/>
                <a:cs typeface="+mn-cs"/>
              </a:rPr>
              <a:t>of </a:t>
            </a:r>
            <a:r>
              <a:rPr lang="en-US" sz="2000" b="1" kern="1200" dirty="0" smtClean="0">
                <a:solidFill>
                  <a:prstClr val="black"/>
                </a:solidFill>
                <a:latin typeface="Calibri" panose="020F0502020204030204"/>
                <a:ea typeface="+mn-ea"/>
                <a:cs typeface="+mn-cs"/>
              </a:rPr>
              <a:t>Pharmacy</a:t>
            </a:r>
            <a:endParaRPr lang="en-US" sz="2000" b="1" kern="1200" dirty="0">
              <a:solidFill>
                <a:prstClr val="black"/>
              </a:solidFill>
              <a:latin typeface="Calibri" panose="020F0502020204030204"/>
              <a:ea typeface="+mn-ea"/>
              <a:cs typeface="+mn-cs"/>
            </a:endParaRPr>
          </a:p>
          <a:p>
            <a:pPr algn="ctr">
              <a:buClrTx/>
              <a:buFontTx/>
              <a:buNone/>
            </a:pPr>
            <a:r>
              <a:rPr lang="en-US" sz="2000" b="1" kern="1200" dirty="0" smtClean="0">
                <a:solidFill>
                  <a:prstClr val="black"/>
                </a:solidFill>
                <a:latin typeface="Calibri" panose="020F0502020204030204"/>
                <a:ea typeface="+mn-ea"/>
                <a:cs typeface="+mn-cs"/>
              </a:rPr>
              <a:t>Reviewed by: Karen Nagel-Edwards, PhD</a:t>
            </a:r>
          </a:p>
          <a:p>
            <a:pPr algn="ctr">
              <a:buClrTx/>
              <a:buFontTx/>
              <a:buNone/>
            </a:pPr>
            <a:r>
              <a:rPr lang="en-US" sz="2000" b="1" kern="1200" dirty="0">
                <a:solidFill>
                  <a:prstClr val="black"/>
                </a:solidFill>
                <a:latin typeface="Calibri" panose="020F0502020204030204"/>
                <a:ea typeface="+mn-ea"/>
                <a:cs typeface="+mn-cs"/>
              </a:rPr>
              <a:t>Midwestern University Chicago College of Pharmacy</a:t>
            </a:r>
          </a:p>
          <a:p>
            <a:pPr algn="ctr">
              <a:buClrTx/>
              <a:buFontTx/>
              <a:buNone/>
            </a:pPr>
            <a:endParaRPr lang="en-US" sz="2400" b="1" kern="1200" dirty="0">
              <a:solidFill>
                <a:prstClr val="black"/>
              </a:solidFill>
              <a:latin typeface="Calibri" panose="020F0502020204030204"/>
              <a:ea typeface="+mn-ea"/>
              <a:cs typeface="+mn-cs"/>
            </a:endParaRPr>
          </a:p>
        </p:txBody>
      </p:sp>
      <p:sp>
        <p:nvSpPr>
          <p:cNvPr id="6" name="TextBox 5"/>
          <p:cNvSpPr txBox="1"/>
          <p:nvPr/>
        </p:nvSpPr>
        <p:spPr>
          <a:xfrm>
            <a:off x="3214047" y="4326234"/>
            <a:ext cx="5929953" cy="646331"/>
          </a:xfrm>
          <a:prstGeom prst="rect">
            <a:avLst/>
          </a:prstGeom>
          <a:noFill/>
        </p:spPr>
        <p:txBody>
          <a:bodyPr wrap="square" rtlCol="0">
            <a:spAutoFit/>
          </a:bodyPr>
          <a:lstStyle/>
          <a:p>
            <a:pPr algn="ctr" defTabSz="685800">
              <a:buClrTx/>
              <a:buFontTx/>
              <a:buNone/>
            </a:pPr>
            <a:r>
              <a:rPr lang="en-US" sz="1800" b="1" kern="1200" dirty="0">
                <a:solidFill>
                  <a:prstClr val="black"/>
                </a:solidFill>
                <a:latin typeface="Calibri" panose="020F0502020204030204"/>
                <a:ea typeface="+mn-ea"/>
                <a:cs typeface="+mn-cs"/>
              </a:rPr>
              <a:t>Developed by the Teaching History of Pharmacy Committee of the History of Pharmacy SIG, 2017-18</a:t>
            </a:r>
          </a:p>
        </p:txBody>
      </p:sp>
      <p:sp>
        <p:nvSpPr>
          <p:cNvPr id="8" name="TextBox 7"/>
          <p:cNvSpPr txBox="1"/>
          <p:nvPr/>
        </p:nvSpPr>
        <p:spPr>
          <a:xfrm>
            <a:off x="3214047" y="4936740"/>
            <a:ext cx="5929953" cy="213585"/>
          </a:xfrm>
          <a:prstGeom prst="rect">
            <a:avLst/>
          </a:prstGeom>
          <a:noFill/>
        </p:spPr>
        <p:txBody>
          <a:bodyPr wrap="square" rtlCol="0">
            <a:spAutoFit/>
          </a:bodyPr>
          <a:lstStyle/>
          <a:p>
            <a:pPr algn="ctr" defTabSz="685800">
              <a:buClrTx/>
              <a:buFontTx/>
              <a:buNone/>
            </a:pPr>
            <a:r>
              <a:rPr lang="en-US" sz="788" kern="1200" dirty="0">
                <a:solidFill>
                  <a:prstClr val="black"/>
                </a:solidFill>
                <a:latin typeface="Calibri" panose="020F0502020204030204"/>
                <a:ea typeface="+mn-ea"/>
                <a:cs typeface="+mn-cs"/>
              </a:rPr>
              <a:t>Picture: Pharmacist at People’s Drug Store No. 5, Washington, DC, c. 1920. Library of Congress Prints and Photographs, LC-USZ62-129891</a:t>
            </a:r>
          </a:p>
        </p:txBody>
      </p:sp>
    </p:spTree>
    <p:extLst>
      <p:ext uri="{BB962C8B-B14F-4D97-AF65-F5344CB8AC3E}">
        <p14:creationId xmlns:p14="http://schemas.microsoft.com/office/powerpoint/2010/main" val="2785004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473250" y="875986"/>
            <a:ext cx="6465432" cy="4355100"/>
          </a:xfrm>
          <a:prstGeom prst="rect">
            <a:avLst/>
          </a:prstGeom>
          <a:noFill/>
          <a:ln>
            <a:noFill/>
          </a:ln>
        </p:spPr>
        <p:txBody>
          <a:bodyPr spcFirstLastPara="1" wrap="square" lIns="91425" tIns="91425" rIns="91425" bIns="91425" anchor="t" anchorCtr="0">
            <a:noAutofit/>
          </a:bodyPr>
          <a:lstStyle/>
          <a:p>
            <a:pPr indent="-317500">
              <a:buSzPts val="1400"/>
            </a:pPr>
            <a:r>
              <a:rPr lang="en-US" sz="1800" dirty="0">
                <a:solidFill>
                  <a:schemeClr val="bg2"/>
                </a:solidFill>
              </a:rPr>
              <a:t>Individuals who helped progress the field of </a:t>
            </a:r>
            <a:r>
              <a:rPr lang="en-US" sz="1800" dirty="0" smtClean="0">
                <a:solidFill>
                  <a:schemeClr val="bg2"/>
                </a:solidFill>
              </a:rPr>
              <a:t>pharmacy cont.:</a:t>
            </a:r>
            <a:endParaRPr lang="en-US" sz="1800" dirty="0">
              <a:solidFill>
                <a:schemeClr val="bg2"/>
              </a:solidFill>
            </a:endParaRPr>
          </a:p>
          <a:p>
            <a:pPr marL="914400" marR="0" lvl="1" indent="-317500" algn="l" rtl="0">
              <a:lnSpc>
                <a:spcPct val="115000"/>
              </a:lnSpc>
              <a:spcBef>
                <a:spcPts val="0"/>
              </a:spcBef>
              <a:spcAft>
                <a:spcPts val="0"/>
              </a:spcAft>
              <a:buClr>
                <a:schemeClr val="accent1"/>
              </a:buClr>
              <a:buSzPts val="1400"/>
              <a:buFont typeface="Lato"/>
              <a:buChar char="○"/>
            </a:pPr>
            <a:endParaRPr lang="en-US" sz="1600" b="0" i="1" u="sng" strike="noStrike" cap="none" dirty="0" smtClean="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Lato"/>
              <a:buChar char="○"/>
            </a:pPr>
            <a:r>
              <a:rPr lang="en-US" sz="1600" b="0" i="1" u="sng" strike="noStrike" cap="none" dirty="0" smtClean="0">
                <a:solidFill>
                  <a:schemeClr val="dk2"/>
                </a:solidFill>
                <a:latin typeface="Lato"/>
                <a:ea typeface="Lato"/>
                <a:cs typeface="Lato"/>
                <a:sym typeface="Lato"/>
              </a:rPr>
              <a:t>Avicenna </a:t>
            </a:r>
            <a:r>
              <a:rPr lang="en-US" sz="1600" b="0" i="1" u="none" strike="noStrike" cap="none" dirty="0">
                <a:solidFill>
                  <a:schemeClr val="dk2"/>
                </a:solidFill>
                <a:latin typeface="Lato"/>
                <a:ea typeface="Lato"/>
                <a:cs typeface="Lato"/>
                <a:sym typeface="Lato"/>
              </a:rPr>
              <a:t>(980-1037)</a:t>
            </a:r>
            <a:r>
              <a:rPr lang="en-US" sz="1600" b="0" i="0" u="none" strike="noStrike" cap="none" dirty="0">
                <a:solidFill>
                  <a:schemeClr val="dk2"/>
                </a:solidFill>
                <a:latin typeface="Lato"/>
                <a:ea typeface="Lato"/>
                <a:cs typeface="Lato"/>
                <a:sym typeface="Lato"/>
              </a:rPr>
              <a:t>: </a:t>
            </a:r>
            <a:r>
              <a:rPr lang="en-US" sz="1600" dirty="0">
                <a:solidFill>
                  <a:schemeClr val="dk2"/>
                </a:solidFill>
              </a:rPr>
              <a:t> </a:t>
            </a:r>
            <a:endParaRPr sz="1600" dirty="0">
              <a:solidFill>
                <a:srgbClr val="FF0000"/>
              </a:solidFill>
            </a:endParaRPr>
          </a:p>
          <a:p>
            <a:pPr marL="1339850" lvl="2" indent="-285750">
              <a:spcBef>
                <a:spcPts val="0"/>
              </a:spcBef>
              <a:buSzPts val="1400"/>
            </a:pPr>
            <a:r>
              <a:rPr lang="en-US" sz="1600" dirty="0">
                <a:solidFill>
                  <a:schemeClr val="bg2"/>
                </a:solidFill>
              </a:rPr>
              <a:t>Wrote 200 medical treatises</a:t>
            </a:r>
          </a:p>
          <a:p>
            <a:pPr marL="1339850" lvl="2" indent="-285750">
              <a:spcBef>
                <a:spcPts val="0"/>
              </a:spcBef>
              <a:buSzPts val="1400"/>
            </a:pPr>
            <a:r>
              <a:rPr lang="en-US" sz="1600" i="1" dirty="0">
                <a:solidFill>
                  <a:schemeClr val="bg2"/>
                </a:solidFill>
              </a:rPr>
              <a:t>Cannon of Medicine</a:t>
            </a:r>
            <a:r>
              <a:rPr lang="en-US" sz="1600" dirty="0">
                <a:solidFill>
                  <a:schemeClr val="bg2"/>
                </a:solidFill>
              </a:rPr>
              <a:t>, a comprehensive medical encyclopedia. Two volumes about pharmacy: one on simples and one on compounds, including a cancer compound called </a:t>
            </a:r>
            <a:r>
              <a:rPr lang="en-US" sz="1600" i="1" dirty="0">
                <a:solidFill>
                  <a:schemeClr val="bg2"/>
                </a:solidFill>
              </a:rPr>
              <a:t>hindiba </a:t>
            </a:r>
            <a:endParaRPr sz="1600" i="1" dirty="0">
              <a:solidFill>
                <a:schemeClr val="bg2"/>
              </a:solidFill>
            </a:endParaRPr>
          </a:p>
          <a:p>
            <a:pPr marL="1339850" lvl="2" indent="-285750">
              <a:spcBef>
                <a:spcPts val="0"/>
              </a:spcBef>
              <a:buSzPts val="1400"/>
            </a:pPr>
            <a:r>
              <a:rPr lang="en-US" sz="1600" dirty="0">
                <a:solidFill>
                  <a:schemeClr val="bg2"/>
                </a:solidFill>
              </a:rPr>
              <a:t>Contributed to </a:t>
            </a:r>
            <a:r>
              <a:rPr lang="en-US" sz="1600" b="0" i="0" u="none" strike="noStrike" cap="none" dirty="0">
                <a:solidFill>
                  <a:schemeClr val="bg2"/>
                </a:solidFill>
                <a:latin typeface="Lato"/>
                <a:ea typeface="Lato"/>
                <a:cs typeface="Lato"/>
                <a:sym typeface="Lato"/>
              </a:rPr>
              <a:t>the gilding and silvering of pills to make them easier to swallow</a:t>
            </a:r>
            <a:endParaRPr sz="1600" b="0" i="0" u="none" strike="noStrike" cap="none" dirty="0">
              <a:solidFill>
                <a:schemeClr val="bg2"/>
              </a:solidFill>
              <a:latin typeface="Lato"/>
              <a:ea typeface="Lato"/>
              <a:cs typeface="Lato"/>
              <a:sym typeface="Lato"/>
            </a:endParaRPr>
          </a:p>
        </p:txBody>
      </p:sp>
      <p:sp>
        <p:nvSpPr>
          <p:cNvPr id="232" name="Shape 232"/>
          <p:cNvSpPr txBox="1"/>
          <p:nvPr/>
        </p:nvSpPr>
        <p:spPr>
          <a:xfrm>
            <a:off x="727650" y="142750"/>
            <a:ext cx="7688700" cy="581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Pharmacy Contributors</a:t>
            </a:r>
            <a:endParaRPr sz="3600" b="1" i="0" u="none" strike="noStrike" cap="none" dirty="0">
              <a:solidFill>
                <a:srgbClr val="000000"/>
              </a:solidFill>
              <a:latin typeface="Calibri"/>
              <a:ea typeface="Calibri"/>
              <a:cs typeface="Calibri"/>
              <a:sym typeface="Calibri"/>
            </a:endParaRPr>
          </a:p>
        </p:txBody>
      </p:sp>
      <p:pic>
        <p:nvPicPr>
          <p:cNvPr id="4" name="Shape 245">
            <a:extLst>
              <a:ext uri="{FF2B5EF4-FFF2-40B4-BE49-F238E27FC236}">
                <a16:creationId xmlns:a16="http://schemas.microsoft.com/office/drawing/2014/main" id="{ED6ED1F0-52A4-4D46-AFA7-BF11A72D3D01}"/>
              </a:ext>
            </a:extLst>
          </p:cNvPr>
          <p:cNvPicPr preferRelativeResize="0"/>
          <p:nvPr/>
        </p:nvPicPr>
        <p:blipFill rotWithShape="1">
          <a:blip r:embed="rId3">
            <a:alphaModFix/>
          </a:blip>
          <a:srcRect/>
          <a:stretch/>
        </p:blipFill>
        <p:spPr>
          <a:xfrm>
            <a:off x="7037803" y="1317419"/>
            <a:ext cx="1639671" cy="2325178"/>
          </a:xfrm>
          <a:prstGeom prst="rect">
            <a:avLst/>
          </a:prstGeom>
          <a:noFill/>
          <a:ln>
            <a:noFill/>
          </a:ln>
        </p:spPr>
      </p:pic>
      <p:sp>
        <p:nvSpPr>
          <p:cNvPr id="2" name="Rectangle 1"/>
          <p:cNvSpPr/>
          <p:nvPr/>
        </p:nvSpPr>
        <p:spPr>
          <a:xfrm>
            <a:off x="6938682" y="3736085"/>
            <a:ext cx="2158253" cy="338554"/>
          </a:xfrm>
          <a:prstGeom prst="rect">
            <a:avLst/>
          </a:prstGeom>
        </p:spPr>
        <p:txBody>
          <a:bodyPr wrap="square">
            <a:spAutoFit/>
          </a:bodyPr>
          <a:lstStyle/>
          <a:p>
            <a:r>
              <a:rPr lang="en-US" sz="800" dirty="0">
                <a:latin typeface="Calibri" panose="020F0502020204030204" pitchFamily="34" charset="0"/>
              </a:rPr>
              <a:t>https://www.the-philosophy.com/avicenna-ibn-i-sina-philosophy-summary</a:t>
            </a:r>
          </a:p>
        </p:txBody>
      </p:sp>
    </p:spTree>
    <p:extLst>
      <p:ext uri="{BB962C8B-B14F-4D97-AF65-F5344CB8AC3E}">
        <p14:creationId xmlns:p14="http://schemas.microsoft.com/office/powerpoint/2010/main" val="26566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27650" y="1369641"/>
            <a:ext cx="7688700" cy="2261100"/>
          </a:xfrm>
          <a:prstGeom prst="rect">
            <a:avLst/>
          </a:prstGeom>
        </p:spPr>
        <p:txBody>
          <a:bodyPr spcFirstLastPara="1" wrap="square" lIns="91425" tIns="91425" rIns="91425" bIns="91425" anchor="t" anchorCtr="0">
            <a:noAutofit/>
          </a:bodyPr>
          <a:lstStyle/>
          <a:p>
            <a:pPr marL="914400" lvl="1" indent="-317500" rtl="0">
              <a:spcBef>
                <a:spcPts val="0"/>
              </a:spcBef>
              <a:spcAft>
                <a:spcPts val="0"/>
              </a:spcAft>
              <a:buSzPts val="1400"/>
              <a:buChar char="○"/>
            </a:pPr>
            <a:r>
              <a:rPr lang="en-US" sz="1600" i="1" u="sng" dirty="0">
                <a:solidFill>
                  <a:schemeClr val="dk2"/>
                </a:solidFill>
              </a:rPr>
              <a:t>Ibn Zuhr </a:t>
            </a:r>
            <a:r>
              <a:rPr lang="en-US" sz="1600" i="1" dirty="0">
                <a:solidFill>
                  <a:schemeClr val="dk2"/>
                </a:solidFill>
              </a:rPr>
              <a:t>(1091-1162)</a:t>
            </a:r>
            <a:r>
              <a:rPr lang="en-US" sz="1600" dirty="0">
                <a:solidFill>
                  <a:schemeClr val="dk2"/>
                </a:solidFill>
              </a:rPr>
              <a:t>: </a:t>
            </a:r>
            <a:endParaRPr sz="1600" dirty="0">
              <a:solidFill>
                <a:schemeClr val="dk2"/>
              </a:solidFill>
            </a:endParaRPr>
          </a:p>
          <a:p>
            <a:pPr marL="1371600" lvl="2" indent="-317500" rtl="0">
              <a:spcBef>
                <a:spcPts val="0"/>
              </a:spcBef>
              <a:spcAft>
                <a:spcPts val="0"/>
              </a:spcAft>
              <a:buSzPts val="1400"/>
              <a:buChar char="■"/>
            </a:pPr>
            <a:r>
              <a:rPr lang="en-US" sz="1600" dirty="0">
                <a:solidFill>
                  <a:schemeClr val="dk2"/>
                </a:solidFill>
              </a:rPr>
              <a:t>Wrote books on the preventative and medicinal properties of food</a:t>
            </a:r>
            <a:endParaRPr sz="1600" dirty="0">
              <a:solidFill>
                <a:schemeClr val="dk2"/>
              </a:solidFill>
            </a:endParaRPr>
          </a:p>
          <a:p>
            <a:pPr marL="1371600" lvl="2" indent="-317500" rtl="0">
              <a:spcBef>
                <a:spcPts val="0"/>
              </a:spcBef>
              <a:spcAft>
                <a:spcPts val="0"/>
              </a:spcAft>
              <a:buClr>
                <a:srgbClr val="000000"/>
              </a:buClr>
              <a:buSzPts val="1400"/>
              <a:buChar char="■"/>
            </a:pPr>
            <a:r>
              <a:rPr lang="en-US" sz="1600" dirty="0">
                <a:solidFill>
                  <a:srgbClr val="000000"/>
                </a:solidFill>
              </a:rPr>
              <a:t>Known today as the general dietary pattern called the Mediterranean diet </a:t>
            </a:r>
            <a:endParaRPr sz="1600" dirty="0">
              <a:solidFill>
                <a:srgbClr val="000000"/>
              </a:solidFill>
            </a:endParaRPr>
          </a:p>
          <a:p>
            <a:pPr marL="914400" lvl="1" indent="-317500" rtl="0">
              <a:spcBef>
                <a:spcPts val="0"/>
              </a:spcBef>
              <a:spcAft>
                <a:spcPts val="0"/>
              </a:spcAft>
              <a:buSzPts val="1400"/>
              <a:buChar char="○"/>
            </a:pPr>
            <a:r>
              <a:rPr lang="en-US" sz="1600" i="1" u="sng" dirty="0">
                <a:solidFill>
                  <a:schemeClr val="dk2"/>
                </a:solidFill>
              </a:rPr>
              <a:t>Averroes </a:t>
            </a:r>
            <a:r>
              <a:rPr lang="en-US" sz="1600" i="1" dirty="0">
                <a:solidFill>
                  <a:schemeClr val="dk2"/>
                </a:solidFill>
              </a:rPr>
              <a:t>(1126-1198)</a:t>
            </a:r>
            <a:r>
              <a:rPr lang="en-US" sz="1600" dirty="0">
                <a:solidFill>
                  <a:schemeClr val="dk2"/>
                </a:solidFill>
              </a:rPr>
              <a:t>:  </a:t>
            </a:r>
            <a:endParaRPr sz="1600" dirty="0">
              <a:solidFill>
                <a:schemeClr val="dk2"/>
              </a:solidFill>
            </a:endParaRPr>
          </a:p>
          <a:p>
            <a:pPr marL="1371600" lvl="2" indent="-317500" rtl="0">
              <a:spcBef>
                <a:spcPts val="0"/>
              </a:spcBef>
              <a:spcAft>
                <a:spcPts val="0"/>
              </a:spcAft>
              <a:buSzPts val="1400"/>
              <a:buChar char="■"/>
            </a:pPr>
            <a:r>
              <a:rPr lang="en-US" sz="1600" dirty="0">
                <a:solidFill>
                  <a:schemeClr val="dk2"/>
                </a:solidFill>
              </a:rPr>
              <a:t>Wrote books that included recommendations about quantity and frequency of meals, the order in which various foods should be eaten, and how diet should be modified based on age and state of health</a:t>
            </a:r>
            <a:endParaRPr sz="1600" i="1" dirty="0">
              <a:solidFill>
                <a:schemeClr val="dk2"/>
              </a:solidFill>
            </a:endParaRPr>
          </a:p>
          <a:p>
            <a:pPr marL="914400" lvl="1" indent="-317500" rtl="0">
              <a:spcBef>
                <a:spcPts val="0"/>
              </a:spcBef>
              <a:spcAft>
                <a:spcPts val="0"/>
              </a:spcAft>
              <a:buSzPts val="1400"/>
              <a:buChar char="○"/>
            </a:pPr>
            <a:r>
              <a:rPr lang="en-US" sz="1600" i="1" u="sng" dirty="0">
                <a:solidFill>
                  <a:schemeClr val="dk2"/>
                </a:solidFill>
              </a:rPr>
              <a:t>Maimonides</a:t>
            </a:r>
            <a:r>
              <a:rPr lang="en-US" sz="1600" i="1" dirty="0">
                <a:solidFill>
                  <a:schemeClr val="dk2"/>
                </a:solidFill>
              </a:rPr>
              <a:t> (1135-1201)</a:t>
            </a:r>
            <a:r>
              <a:rPr lang="en-US" sz="1600" dirty="0">
                <a:solidFill>
                  <a:schemeClr val="dk2"/>
                </a:solidFill>
              </a:rPr>
              <a:t>: </a:t>
            </a:r>
            <a:endParaRPr sz="1600" dirty="0">
              <a:solidFill>
                <a:schemeClr val="dk2"/>
              </a:solidFill>
            </a:endParaRPr>
          </a:p>
          <a:p>
            <a:pPr marL="1371600" lvl="2" indent="-317500" rtl="0">
              <a:spcBef>
                <a:spcPts val="0"/>
              </a:spcBef>
              <a:spcAft>
                <a:spcPts val="0"/>
              </a:spcAft>
              <a:buSzPts val="1400"/>
              <a:buChar char="■"/>
            </a:pPr>
            <a:r>
              <a:rPr lang="en-US" sz="1600" dirty="0">
                <a:solidFill>
                  <a:schemeClr val="dk2"/>
                </a:solidFill>
              </a:rPr>
              <a:t>Wrote a treatise about toxicology and treatment of poisonous insect bites</a:t>
            </a:r>
            <a:endParaRPr sz="1600" dirty="0">
              <a:solidFill>
                <a:schemeClr val="dk2"/>
              </a:solidFill>
            </a:endParaRPr>
          </a:p>
          <a:p>
            <a:pPr marL="1371600" lvl="2" indent="-317500" rtl="0">
              <a:spcBef>
                <a:spcPts val="0"/>
              </a:spcBef>
              <a:spcAft>
                <a:spcPts val="0"/>
              </a:spcAft>
              <a:buClr>
                <a:srgbClr val="000000"/>
              </a:buClr>
              <a:buSzPts val="1400"/>
              <a:buChar char="■"/>
            </a:pPr>
            <a:r>
              <a:rPr lang="en-US" sz="1600" dirty="0">
                <a:solidFill>
                  <a:srgbClr val="000000"/>
                </a:solidFill>
              </a:rPr>
              <a:t>Most famous was “Oath and Prayer of Maimonides” </a:t>
            </a:r>
            <a:endParaRPr sz="1200" dirty="0">
              <a:solidFill>
                <a:srgbClr val="000000"/>
              </a:solidFill>
            </a:endParaRPr>
          </a:p>
        </p:txBody>
      </p:sp>
      <p:sp>
        <p:nvSpPr>
          <p:cNvPr id="238" name="Shape 238"/>
          <p:cNvSpPr txBox="1"/>
          <p:nvPr/>
        </p:nvSpPr>
        <p:spPr>
          <a:xfrm>
            <a:off x="727650" y="142750"/>
            <a:ext cx="7688700" cy="581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Pharmacy Contributors</a:t>
            </a:r>
            <a:endParaRPr sz="36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727650" y="222714"/>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Calibri"/>
                <a:ea typeface="Calibri"/>
                <a:cs typeface="Calibri"/>
                <a:sym typeface="Calibri"/>
              </a:rPr>
              <a:t>Summary of Arabic Influence</a:t>
            </a:r>
            <a:endParaRPr sz="36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2"/>
              </a:buClr>
              <a:buSzPts val="2600"/>
              <a:buFont typeface="Raleway"/>
              <a:buNone/>
            </a:pPr>
            <a:endParaRPr sz="2600" b="1" i="0" u="none" strike="noStrike" cap="none" dirty="0">
              <a:solidFill>
                <a:schemeClr val="dk2"/>
              </a:solidFill>
              <a:latin typeface="Raleway"/>
              <a:ea typeface="Raleway"/>
              <a:cs typeface="Raleway"/>
              <a:sym typeface="Raleway"/>
            </a:endParaRPr>
          </a:p>
        </p:txBody>
      </p:sp>
      <p:sp>
        <p:nvSpPr>
          <p:cNvPr id="253" name="Shape 253"/>
          <p:cNvSpPr txBox="1">
            <a:spLocks noGrp="1"/>
          </p:cNvSpPr>
          <p:nvPr>
            <p:ph type="body" idx="1"/>
          </p:nvPr>
        </p:nvSpPr>
        <p:spPr>
          <a:xfrm>
            <a:off x="727650" y="951443"/>
            <a:ext cx="7688700" cy="22611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The Arabic culture and literature made a distinctive place in the world of pharmacy </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Considered a sideline of medical practitioner’s office or technical commerce of marketplace vendors</a:t>
            </a:r>
            <a:endParaRPr sz="1600" b="0" i="0" u="none" strike="noStrike" cap="none" dirty="0">
              <a:solidFill>
                <a:schemeClr val="dk2"/>
              </a:solidFill>
              <a:latin typeface="Lato"/>
              <a:ea typeface="Lato"/>
              <a:cs typeface="Lato"/>
              <a:sym typeface="Lato"/>
            </a:endParaRPr>
          </a:p>
          <a:p>
            <a:pPr marL="45720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The most distinguishing features of Islamic medicine during medieval era includes:</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New form of pharmacy literature in the formularies that serve as a  guide in the preparation of drug recipes</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Formularies written for hospital pharmacies</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First full service pharmacy shops with educated and licensed pharmacists</a:t>
            </a:r>
            <a:endParaRPr sz="1600" b="0" i="0" u="none" strike="noStrike" cap="none" dirty="0">
              <a:solidFill>
                <a:schemeClr val="dk2"/>
              </a:solidFill>
              <a:latin typeface="Lato"/>
              <a:ea typeface="Lato"/>
              <a:cs typeface="Lato"/>
              <a:sym typeface="Lato"/>
            </a:endParaRPr>
          </a:p>
          <a:p>
            <a:pPr marL="45720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Arabic development helped to establish and shape Western pharmacy</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727643" y="335165"/>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The Middle Ages: European World</a:t>
            </a:r>
            <a:endParaRPr sz="3600" b="1" i="0" u="none" strike="noStrike" cap="none" dirty="0">
              <a:solidFill>
                <a:schemeClr val="dk2"/>
              </a:solidFill>
              <a:latin typeface="Raleway"/>
              <a:ea typeface="Raleway"/>
              <a:cs typeface="Raleway"/>
              <a:sym typeface="Ralewa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236" y="1142999"/>
            <a:ext cx="5425889" cy="3617259"/>
          </a:xfrm>
          <a:prstGeom prst="rect">
            <a:avLst/>
          </a:prstGeom>
        </p:spPr>
      </p:pic>
      <p:sp>
        <p:nvSpPr>
          <p:cNvPr id="5" name="Rectangle 5"/>
          <p:cNvSpPr>
            <a:spLocks noChangeArrowheads="1"/>
          </p:cNvSpPr>
          <p:nvPr/>
        </p:nvSpPr>
        <p:spPr bwMode="auto">
          <a:xfrm>
            <a:off x="2615453" y="4760258"/>
            <a:ext cx="2884394" cy="23083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https://www.hqpictura.co.uk/medieval-europe-map/</a:t>
            </a:r>
            <a:r>
              <a:rPr kumimoji="0" lang="en-US" altLang="en-US" sz="600" b="0" i="0" u="none" strike="noStrike" cap="none" normalizeH="0" baseline="0" dirty="0" smtClean="0">
                <a:ln>
                  <a:noFill/>
                </a:ln>
                <a:solidFill>
                  <a:schemeClr val="bg2"/>
                </a:solidFill>
                <a:effectLst/>
              </a:rPr>
              <a:t> </a:t>
            </a:r>
            <a:endParaRPr kumimoji="0" lang="en-US" altLang="en-US" sz="1800" b="0" i="0" u="none" strike="noStrike" cap="none" normalizeH="0" baseline="0" dirty="0" smtClean="0">
              <a:ln>
                <a:noFill/>
              </a:ln>
              <a:solidFill>
                <a:schemeClr val="bg2"/>
              </a:solidFill>
              <a:effectLst/>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690150" y="241209"/>
            <a:ext cx="7763700" cy="608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Medieval Pharmacy</a:t>
            </a:r>
            <a:endParaRPr sz="3600" b="0" i="0" u="none" strike="noStrike" cap="none" dirty="0">
              <a:solidFill>
                <a:srgbClr val="000000"/>
              </a:solidFill>
              <a:latin typeface="Calibri"/>
              <a:ea typeface="Calibri"/>
              <a:cs typeface="Calibri"/>
              <a:sym typeface="Calibri"/>
            </a:endParaRPr>
          </a:p>
        </p:txBody>
      </p:sp>
      <p:sp>
        <p:nvSpPr>
          <p:cNvPr id="265" name="Shape 265"/>
          <p:cNvSpPr txBox="1">
            <a:spLocks noGrp="1"/>
          </p:cNvSpPr>
          <p:nvPr>
            <p:ph type="body" idx="1"/>
          </p:nvPr>
        </p:nvSpPr>
        <p:spPr>
          <a:xfrm>
            <a:off x="326400" y="1050800"/>
            <a:ext cx="8491200" cy="31956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500 CE to 1500 CE</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Saintly Pharmacy: </a:t>
            </a:r>
            <a:endParaRPr sz="16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Twin Arab brothers, Damian and Cosmas, from Asia minor. Damian was an apothecary and Cosmas was a physician. They traveled together caring for the sick and spreading their Christian faith</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Galen, a physician, who lived during 130-200CE heavily influenced Western pharmacy and medicine for over a millennium</a:t>
            </a:r>
            <a:endParaRPr sz="16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His book describes 473 drugs that he used to treat patients</a:t>
            </a:r>
            <a:endParaRPr sz="16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Following his death, medieval pharmacy split into two traditions: </a:t>
            </a:r>
            <a:endParaRPr sz="1600" b="0" i="0" u="none" strike="noStrike" cap="none" dirty="0">
              <a:solidFill>
                <a:schemeClr val="dk2"/>
              </a:solidFill>
              <a:latin typeface="Lato"/>
              <a:ea typeface="Lato"/>
              <a:cs typeface="Lato"/>
              <a:sym typeface="Lato"/>
            </a:endParaRPr>
          </a:p>
          <a:p>
            <a:pPr marL="1828800" marR="0" lvl="3" indent="-298450" algn="l" rtl="0">
              <a:lnSpc>
                <a:spcPct val="115000"/>
              </a:lnSpc>
              <a:spcBef>
                <a:spcPts val="0"/>
              </a:spcBef>
              <a:spcAft>
                <a:spcPts val="0"/>
              </a:spcAft>
              <a:buClr>
                <a:schemeClr val="accent1"/>
              </a:buClr>
              <a:buSzPts val="1100"/>
              <a:buFont typeface="Lato"/>
              <a:buAutoNum type="arabicPeriod"/>
            </a:pPr>
            <a:r>
              <a:rPr lang="en-US" sz="1600" b="0" i="0" u="none" strike="noStrike" cap="none" dirty="0">
                <a:solidFill>
                  <a:schemeClr val="dk2"/>
                </a:solidFill>
                <a:latin typeface="Lato"/>
                <a:ea typeface="Lato"/>
                <a:cs typeface="Lato"/>
                <a:sym typeface="Lato"/>
              </a:rPr>
              <a:t>Traditional Galenic pharmacy - physicians who kept Galen’s traditions alive by translating and compiling his work</a:t>
            </a:r>
            <a:endParaRPr sz="1600" b="0" i="0" u="none" strike="noStrike" cap="none" dirty="0">
              <a:solidFill>
                <a:schemeClr val="dk2"/>
              </a:solidFill>
              <a:latin typeface="Lato"/>
              <a:ea typeface="Lato"/>
              <a:cs typeface="Lato"/>
              <a:sym typeface="Lato"/>
            </a:endParaRPr>
          </a:p>
          <a:p>
            <a:pPr marL="1828800" marR="0" lvl="3" indent="-298450" algn="l" rtl="0">
              <a:lnSpc>
                <a:spcPct val="115000"/>
              </a:lnSpc>
              <a:spcBef>
                <a:spcPts val="0"/>
              </a:spcBef>
              <a:spcAft>
                <a:spcPts val="0"/>
              </a:spcAft>
              <a:buClr>
                <a:schemeClr val="accent1"/>
              </a:buClr>
              <a:buSzPts val="1100"/>
              <a:buFont typeface="Lato"/>
              <a:buAutoNum type="arabicPeriod"/>
            </a:pPr>
            <a:r>
              <a:rPr lang="en-US" sz="1600" b="0" i="0" u="none" strike="noStrike" cap="none" dirty="0">
                <a:solidFill>
                  <a:schemeClr val="dk2"/>
                </a:solidFill>
                <a:latin typeface="Lato"/>
                <a:ea typeface="Lato"/>
                <a:cs typeface="Lato"/>
                <a:sym typeface="Lato"/>
              </a:rPr>
              <a:t>Folk medicine - herbalism</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1600"/>
              </a:spcBef>
              <a:spcAft>
                <a:spcPts val="160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p:txBody>
      </p:sp>
      <p:sp>
        <p:nvSpPr>
          <p:cNvPr id="266" name="Shape 266"/>
          <p:cNvSpPr txBox="1"/>
          <p:nvPr/>
        </p:nvSpPr>
        <p:spPr>
          <a:xfrm>
            <a:off x="9676025" y="1278775"/>
            <a:ext cx="4092000" cy="47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727650" y="1117411"/>
            <a:ext cx="7688700" cy="22611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500 CE to 1500 CE</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Monastic Medicine and Her Garden:</a:t>
            </a:r>
            <a:endParaRPr sz="16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The Medieval monastery was driven with a  moral obligation for the sick</a:t>
            </a:r>
            <a:endParaRPr sz="16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St Benedict of Nursia (480-554 CE) founded the first of these monasteries at Monte Cassino (in Italy) in 529 CE </a:t>
            </a:r>
            <a:endParaRPr sz="16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Almost all monasteries included an herb garden and an infirmary</a:t>
            </a:r>
            <a:endParaRPr sz="1600" b="0" i="0" u="none" strike="noStrike" cap="none" dirty="0">
              <a:solidFill>
                <a:schemeClr val="dk2"/>
              </a:solidFill>
              <a:latin typeface="Lato"/>
              <a:ea typeface="Lato"/>
              <a:cs typeface="Lato"/>
              <a:sym typeface="Lato"/>
            </a:endParaRPr>
          </a:p>
          <a:p>
            <a:pPr marL="1828800" marR="0" lvl="3"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Infirmaries were initially used to care for sick monks but later included lay people as well in a separate building known as hospice</a:t>
            </a:r>
            <a:endParaRPr sz="1600" b="0" i="0" u="none" strike="noStrike" cap="none" dirty="0">
              <a:solidFill>
                <a:schemeClr val="dk2"/>
              </a:solidFill>
              <a:latin typeface="Lato"/>
              <a:ea typeface="Lato"/>
              <a:cs typeface="Lato"/>
              <a:sym typeface="Lato"/>
            </a:endParaRPr>
          </a:p>
          <a:p>
            <a:pPr marL="1828800" marR="0" lvl="3"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Infirmaries → Hospices → Hospitals</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p:txBody>
      </p:sp>
      <p:sp>
        <p:nvSpPr>
          <p:cNvPr id="272" name="Shape 272"/>
          <p:cNvSpPr txBox="1"/>
          <p:nvPr/>
        </p:nvSpPr>
        <p:spPr>
          <a:xfrm>
            <a:off x="690150" y="241209"/>
            <a:ext cx="7763700" cy="608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Medieval Pharmacy</a:t>
            </a:r>
            <a:endParaRPr sz="3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727650" y="242885"/>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Edict of Frederick II</a:t>
            </a:r>
            <a:endParaRPr sz="3600" b="1" i="0" u="none" strike="noStrike" cap="none" dirty="0">
              <a:solidFill>
                <a:srgbClr val="000000"/>
              </a:solidFill>
              <a:latin typeface="Raleway"/>
              <a:ea typeface="Raleway"/>
              <a:cs typeface="Raleway"/>
              <a:sym typeface="Raleway"/>
            </a:endParaRPr>
          </a:p>
        </p:txBody>
      </p:sp>
      <p:sp>
        <p:nvSpPr>
          <p:cNvPr id="278" name="Shape 278"/>
          <p:cNvSpPr txBox="1">
            <a:spLocks noGrp="1"/>
          </p:cNvSpPr>
          <p:nvPr>
            <p:ph type="body" idx="1"/>
          </p:nvPr>
        </p:nvSpPr>
        <p:spPr>
          <a:xfrm>
            <a:off x="621874" y="1262179"/>
            <a:ext cx="7688700" cy="22611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Between 1231-1240: German Emperor Frederick II issued an edict for the profession of pharmacy</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Three regulations were created to establish pharmacy as an independent branch of governmentally supervised health service</a:t>
            </a:r>
            <a:endParaRPr sz="1600" b="0" i="0" u="none" strike="noStrike" cap="none" dirty="0">
              <a:solidFill>
                <a:schemeClr val="dk2"/>
              </a:solidFill>
              <a:latin typeface="Lato"/>
              <a:ea typeface="Lato"/>
              <a:cs typeface="Lato"/>
              <a:sym typeface="Lato"/>
            </a:endParaRPr>
          </a:p>
          <a:p>
            <a:pPr marL="457200" marR="0" lvl="0" indent="45720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1.  Separation of pharmaceutical profession from medical profession</a:t>
            </a:r>
            <a:endParaRPr sz="1600" b="0" i="0" u="none" strike="noStrike" cap="none" dirty="0">
              <a:solidFill>
                <a:schemeClr val="dk2"/>
              </a:solidFill>
              <a:latin typeface="Lato"/>
              <a:ea typeface="Lato"/>
              <a:cs typeface="Lato"/>
              <a:sym typeface="Lato"/>
            </a:endParaRPr>
          </a:p>
          <a:p>
            <a:pPr marL="457200" marR="0" lvl="0" indent="45720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2. Official supervision of pharmaceutical practice</a:t>
            </a:r>
            <a:endParaRPr sz="1600" b="0" i="0" u="none" strike="noStrike" cap="none" dirty="0">
              <a:solidFill>
                <a:schemeClr val="dk2"/>
              </a:solidFill>
              <a:latin typeface="Lato"/>
              <a:ea typeface="Lato"/>
              <a:cs typeface="Lato"/>
              <a:sym typeface="Lato"/>
            </a:endParaRPr>
          </a:p>
          <a:p>
            <a:pPr marL="457200" marR="0" lvl="0" indent="45720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3. Obligation by oath to prepare drugs reliably and in a uniform, suitable 	    quality</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727650" y="310120"/>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Birth of European Professional Pharmacy</a:t>
            </a:r>
            <a:endParaRPr sz="3600" b="1" i="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2"/>
              </a:buClr>
              <a:buSzPts val="2600"/>
              <a:buFont typeface="Raleway"/>
              <a:buNone/>
            </a:pPr>
            <a:endParaRPr sz="3600" b="1" i="0" u="none" strike="noStrike" cap="none" dirty="0">
              <a:solidFill>
                <a:schemeClr val="dk2"/>
              </a:solidFill>
              <a:latin typeface="Raleway"/>
              <a:ea typeface="Raleway"/>
              <a:cs typeface="Raleway"/>
              <a:sym typeface="Raleway"/>
            </a:endParaRPr>
          </a:p>
        </p:txBody>
      </p:sp>
      <p:sp>
        <p:nvSpPr>
          <p:cNvPr id="284" name="Shape 284"/>
          <p:cNvSpPr txBox="1">
            <a:spLocks noGrp="1"/>
          </p:cNvSpPr>
          <p:nvPr>
            <p:ph type="body" idx="1"/>
          </p:nvPr>
        </p:nvSpPr>
        <p:spPr>
          <a:xfrm>
            <a:off x="727650" y="1669590"/>
            <a:ext cx="7688700" cy="22611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13th century regulations allowed for the well-developed system of public pharmacies</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Clerical dispensaries were initially open to general public, then later competition gave way to private pharmacies</a:t>
            </a:r>
            <a:endParaRPr sz="1600" b="0" i="0" u="none" strike="noStrike" cap="none" dirty="0">
              <a:solidFill>
                <a:schemeClr val="dk2"/>
              </a:solidFill>
              <a:latin typeface="Lato"/>
              <a:ea typeface="Lato"/>
              <a:cs typeface="Lato"/>
              <a:sym typeface="Lato"/>
            </a:endParaRPr>
          </a:p>
          <a:p>
            <a:pPr marL="45720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Profound impact in the Middle Ages</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Citizen’s need for publicly responsible specialist was recognized</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The  functions of a pharmacist (for more than 600 years):</a:t>
            </a:r>
            <a:endParaRPr sz="16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Prepare medicaments</a:t>
            </a:r>
            <a:endParaRPr sz="16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Try to ensure each medicine conformed to specifications</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675661" y="1668272"/>
            <a:ext cx="7688700" cy="101441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Colonial America</a:t>
            </a:r>
            <a:endParaRPr sz="3600" b="1" i="0" u="none" strike="noStrike" cap="none" dirty="0">
              <a:solidFill>
                <a:schemeClr val="dk2"/>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729450" y="222715"/>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200" b="1" i="0" u="none" strike="noStrike" cap="none" dirty="0">
                <a:solidFill>
                  <a:srgbClr val="000000"/>
                </a:solidFill>
                <a:latin typeface="Calibri"/>
                <a:ea typeface="Calibri"/>
                <a:cs typeface="Calibri"/>
                <a:sym typeface="Calibri"/>
              </a:rPr>
              <a:t>Apothecary Shop Practice: Colonial America and the Early Republic</a:t>
            </a:r>
            <a:endParaRPr sz="3200" b="1" i="0" u="none" strike="noStrike" cap="none" dirty="0">
              <a:solidFill>
                <a:srgbClr val="000000"/>
              </a:solidFill>
              <a:latin typeface="Raleway"/>
              <a:ea typeface="Raleway"/>
              <a:cs typeface="Raleway"/>
              <a:sym typeface="Raleway"/>
            </a:endParaRPr>
          </a:p>
        </p:txBody>
      </p:sp>
      <p:sp>
        <p:nvSpPr>
          <p:cNvPr id="295" name="Shape 295"/>
          <p:cNvSpPr txBox="1">
            <a:spLocks noGrp="1"/>
          </p:cNvSpPr>
          <p:nvPr>
            <p:ph type="body" idx="1"/>
          </p:nvPr>
        </p:nvSpPr>
        <p:spPr>
          <a:xfrm>
            <a:off x="729450" y="1262174"/>
            <a:ext cx="7688700" cy="36864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Char char="●"/>
            </a:pPr>
            <a:r>
              <a:rPr lang="en-US" sz="1400" b="0" i="0" u="none" strike="noStrike" cap="none" dirty="0">
                <a:solidFill>
                  <a:schemeClr val="dk2"/>
                </a:solidFill>
                <a:latin typeface="Lato"/>
                <a:ea typeface="Lato"/>
                <a:cs typeface="Lato"/>
                <a:sym typeface="Lato"/>
              </a:rPr>
              <a:t>Spread of European Civilization</a:t>
            </a:r>
            <a:endParaRPr sz="14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The Commercial Revolution - tremendous industrial and commercial expansion with discovery and exploration to the Orient and Americas</a:t>
            </a:r>
            <a:endParaRPr sz="14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The Orient  trading routes brought new drugs and spices </a:t>
            </a:r>
            <a:endParaRPr sz="1400" b="0" i="0" u="none" strike="noStrike" cap="none" dirty="0">
              <a:solidFill>
                <a:schemeClr val="dk2"/>
              </a:solidFill>
              <a:latin typeface="Lato"/>
              <a:ea typeface="Lato"/>
              <a:cs typeface="Lato"/>
              <a:sym typeface="Lato"/>
            </a:endParaRPr>
          </a:p>
          <a:p>
            <a:pPr marL="914400" marR="0" lvl="0" indent="0" algn="l" rtl="0">
              <a:lnSpc>
                <a:spcPct val="115000"/>
              </a:lnSpc>
              <a:spcBef>
                <a:spcPts val="0"/>
              </a:spcBef>
              <a:spcAft>
                <a:spcPts val="0"/>
              </a:spcAft>
              <a:buClr>
                <a:schemeClr val="accent1"/>
              </a:buClr>
              <a:buSzPts val="1300"/>
              <a:buFont typeface="Lato"/>
              <a:buNone/>
            </a:pPr>
            <a:endParaRPr sz="14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400" b="0" i="0" u="none" strike="noStrike" cap="none" dirty="0">
                <a:solidFill>
                  <a:schemeClr val="dk2"/>
                </a:solidFill>
                <a:latin typeface="Lato"/>
                <a:ea typeface="Lato"/>
                <a:cs typeface="Lato"/>
                <a:sym typeface="Lato"/>
              </a:rPr>
              <a:t>Drugs in the New World</a:t>
            </a:r>
            <a:endParaRPr sz="14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17th century was the search for new flora in the New World </a:t>
            </a:r>
            <a:endParaRPr sz="14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Aromatics, spices and medicinal plants in South and North America</a:t>
            </a:r>
            <a:endParaRPr sz="14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European materials and medica introduction to the Americas</a:t>
            </a:r>
            <a:endParaRPr sz="14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Discovery of cinchona, “Peruvian bark” -  malaria treatment</a:t>
            </a:r>
            <a:endParaRPr sz="14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Native Americans  had varied knowledge of drugs</a:t>
            </a:r>
            <a:endParaRPr sz="14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200" b="0" i="0" u="none" strike="noStrike" cap="none" dirty="0">
                <a:solidFill>
                  <a:schemeClr val="dk2"/>
                </a:solidFill>
                <a:latin typeface="Lato"/>
                <a:ea typeface="Lato"/>
                <a:cs typeface="Lato"/>
                <a:sym typeface="Lato"/>
              </a:rPr>
              <a:t>Mayans - extensive botanical knowledge and more than 400 uses for </a:t>
            </a:r>
            <a:r>
              <a:rPr lang="en-US" sz="1200" b="0" i="0" u="none" strike="noStrike" cap="none" dirty="0" smtClean="0">
                <a:solidFill>
                  <a:schemeClr val="dk2"/>
                </a:solidFill>
                <a:latin typeface="Lato"/>
                <a:ea typeface="Lato"/>
                <a:cs typeface="Lato"/>
                <a:sym typeface="Lato"/>
              </a:rPr>
              <a:t>botanicals </a:t>
            </a:r>
            <a:r>
              <a:rPr lang="en-US" sz="1200" b="0" i="0" u="none" strike="noStrike" cap="none" dirty="0">
                <a:solidFill>
                  <a:schemeClr val="dk2"/>
                </a:solidFill>
                <a:latin typeface="Lato"/>
                <a:ea typeface="Lato"/>
                <a:cs typeface="Lato"/>
                <a:sym typeface="Lato"/>
              </a:rPr>
              <a:t>(plants)</a:t>
            </a:r>
            <a:endParaRPr sz="12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200" b="0" i="0" u="none" strike="noStrike" cap="none" dirty="0">
                <a:solidFill>
                  <a:schemeClr val="dk2"/>
                </a:solidFill>
                <a:latin typeface="Lato"/>
                <a:ea typeface="Lato"/>
                <a:cs typeface="Lato"/>
                <a:sym typeface="Lato"/>
              </a:rPr>
              <a:t>Aztec Indian - Martin de la Cruz - compiled list of herbs for medicinal use which was later used in the Vatican Library</a:t>
            </a:r>
            <a:endParaRPr sz="1200" b="0" i="0" u="none" strike="noStrike" cap="none" dirty="0">
              <a:solidFill>
                <a:schemeClr val="dk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600"/>
              <a:buFont typeface="Raleway"/>
              <a:buNone/>
            </a:pPr>
            <a:r>
              <a:rPr lang="en-US" sz="3600" b="1" i="0" u="none" strike="noStrike" cap="none" dirty="0">
                <a:solidFill>
                  <a:schemeClr val="dk2"/>
                </a:solidFill>
                <a:latin typeface="Raleway"/>
                <a:ea typeface="Raleway"/>
                <a:cs typeface="Raleway"/>
                <a:sym typeface="Raleway"/>
              </a:rPr>
              <a:t>The Middle Ages</a:t>
            </a:r>
            <a:endParaRPr sz="3600" b="1" i="0" u="none" strike="noStrike" cap="none" dirty="0">
              <a:solidFill>
                <a:schemeClr val="dk2"/>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837027" y="216800"/>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Cinchona, “Peruvian bark” </a:t>
            </a:r>
            <a:endParaRPr sz="3600" b="1" i="0" u="none" strike="noStrike" cap="none" dirty="0">
              <a:solidFill>
                <a:schemeClr val="dk2"/>
              </a:solidFill>
              <a:latin typeface="Raleway"/>
              <a:ea typeface="Raleway"/>
              <a:cs typeface="Raleway"/>
              <a:sym typeface="Raleway"/>
            </a:endParaRPr>
          </a:p>
        </p:txBody>
      </p:sp>
      <p:pic>
        <p:nvPicPr>
          <p:cNvPr id="301" name="Shape 301"/>
          <p:cNvPicPr preferRelativeResize="0"/>
          <p:nvPr/>
        </p:nvPicPr>
        <p:blipFill rotWithShape="1">
          <a:blip r:embed="rId3">
            <a:alphaModFix/>
          </a:blip>
          <a:srcRect/>
          <a:stretch/>
        </p:blipFill>
        <p:spPr>
          <a:xfrm>
            <a:off x="389762" y="1218263"/>
            <a:ext cx="3698144" cy="2782236"/>
          </a:xfrm>
          <a:prstGeom prst="rect">
            <a:avLst/>
          </a:prstGeom>
          <a:noFill/>
          <a:ln>
            <a:noFill/>
          </a:ln>
        </p:spPr>
      </p:pic>
      <p:sp>
        <p:nvSpPr>
          <p:cNvPr id="302" name="Shape 302"/>
          <p:cNvSpPr txBox="1"/>
          <p:nvPr/>
        </p:nvSpPr>
        <p:spPr>
          <a:xfrm>
            <a:off x="216950" y="4787294"/>
            <a:ext cx="4619100" cy="3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Lato"/>
                <a:ea typeface="Lato"/>
                <a:cs typeface="Lato"/>
                <a:sym typeface="Lato"/>
              </a:rPr>
              <a:t>https://en.wikipedia.org/wiki/Cinchona#/media/File:Cinchona.pubescens01.jpg</a:t>
            </a:r>
            <a:endParaRPr sz="900" b="0" i="0" u="none" strike="noStrike" cap="none" dirty="0">
              <a:solidFill>
                <a:srgbClr val="000000"/>
              </a:solidFill>
              <a:latin typeface="Lato"/>
              <a:ea typeface="Lato"/>
              <a:cs typeface="Lato"/>
              <a:sym typeface="Lato"/>
            </a:endParaRPr>
          </a:p>
        </p:txBody>
      </p:sp>
      <p:pic>
        <p:nvPicPr>
          <p:cNvPr id="303" name="Shape 303"/>
          <p:cNvPicPr preferRelativeResize="0"/>
          <p:nvPr/>
        </p:nvPicPr>
        <p:blipFill rotWithShape="1">
          <a:blip r:embed="rId4">
            <a:alphaModFix/>
          </a:blip>
          <a:srcRect/>
          <a:stretch/>
        </p:blipFill>
        <p:spPr>
          <a:xfrm>
            <a:off x="4210000" y="1218262"/>
            <a:ext cx="4496971" cy="27822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384750" y="1362450"/>
            <a:ext cx="8374500" cy="2418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000000"/>
              </a:buClr>
              <a:buSzPts val="1400"/>
              <a:buFont typeface="Lato"/>
              <a:buChar char="●"/>
            </a:pPr>
            <a:r>
              <a:rPr lang="en-US" sz="1600" dirty="0">
                <a:solidFill>
                  <a:srgbClr val="000000"/>
                </a:solidFill>
              </a:rPr>
              <a:t>New Spain</a:t>
            </a:r>
            <a:endParaRPr sz="1600" dirty="0">
              <a:solidFill>
                <a:srgbClr val="000000"/>
              </a:solidFill>
            </a:endParaRPr>
          </a:p>
          <a:p>
            <a:pPr marL="914400" marR="0" lvl="1" indent="-330200" algn="l" rtl="0">
              <a:lnSpc>
                <a:spcPct val="115000"/>
              </a:lnSpc>
              <a:spcBef>
                <a:spcPts val="0"/>
              </a:spcBef>
              <a:spcAft>
                <a:spcPts val="0"/>
              </a:spcAft>
              <a:buClr>
                <a:srgbClr val="000000"/>
              </a:buClr>
              <a:buSzPts val="1600"/>
              <a:buFont typeface="Lato"/>
              <a:buChar char="○"/>
            </a:pPr>
            <a:r>
              <a:rPr lang="en-US" sz="1600" dirty="0">
                <a:solidFill>
                  <a:srgbClr val="000000"/>
                </a:solidFill>
              </a:rPr>
              <a:t>The Spanish regulated medicine &amp; pharmacy more strictly than the French, requiring a chief pharmacist to be responsible for compounding prescriptions in all colonial hospitals</a:t>
            </a:r>
            <a:endParaRPr sz="1600" dirty="0">
              <a:solidFill>
                <a:srgbClr val="000000"/>
              </a:solidFill>
            </a:endParaRPr>
          </a:p>
          <a:p>
            <a:pPr marL="0" marR="0" lvl="0" indent="0" algn="l" rtl="0">
              <a:lnSpc>
                <a:spcPct val="115000"/>
              </a:lnSpc>
              <a:spcBef>
                <a:spcPts val="0"/>
              </a:spcBef>
              <a:spcAft>
                <a:spcPts val="0"/>
              </a:spcAft>
              <a:buNone/>
            </a:pPr>
            <a:endParaRPr sz="1200" dirty="0">
              <a:solidFill>
                <a:srgbClr val="000000"/>
              </a:solidFill>
            </a:endParaRPr>
          </a:p>
          <a:p>
            <a:pPr marL="457200" marR="0" lvl="0"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New France: Louis Hebert</a:t>
            </a:r>
            <a:endParaRPr sz="1600" b="0" i="0" u="none" strike="noStrike" cap="none" dirty="0">
              <a:solidFill>
                <a:srgbClr val="000000"/>
              </a:solidFill>
              <a:latin typeface="Lato"/>
              <a:ea typeface="Lato"/>
              <a:cs typeface="Lato"/>
              <a:sym typeface="Lato"/>
            </a:endParaRPr>
          </a:p>
          <a:p>
            <a:pPr marL="914400" marR="0" lvl="1"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French apothecary - landed in Western Nova Scotia with 50 settlers</a:t>
            </a:r>
            <a:endParaRPr sz="1600" b="0" i="0" u="none" strike="noStrike" cap="none" dirty="0">
              <a:solidFill>
                <a:srgbClr val="000000"/>
              </a:solidFill>
              <a:latin typeface="Lato"/>
              <a:ea typeface="Lato"/>
              <a:cs typeface="Lato"/>
              <a:sym typeface="Lato"/>
            </a:endParaRPr>
          </a:p>
          <a:p>
            <a:pPr marL="914400" marR="0" lvl="1"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Took care of  the settlers’ medical needs and learned about the native plants from the Micmac Indians</a:t>
            </a:r>
            <a:endParaRPr sz="1600" b="0" i="0" u="none" strike="noStrike" cap="none" dirty="0">
              <a:solidFill>
                <a:srgbClr val="000000"/>
              </a:solidFill>
              <a:latin typeface="Lato"/>
              <a:ea typeface="Lato"/>
              <a:cs typeface="Lato"/>
              <a:sym typeface="Lato"/>
            </a:endParaRPr>
          </a:p>
          <a:p>
            <a:pPr marL="457200" marR="0" lvl="0" indent="0" algn="l" rtl="0">
              <a:lnSpc>
                <a:spcPct val="115000"/>
              </a:lnSpc>
              <a:spcBef>
                <a:spcPts val="0"/>
              </a:spcBef>
              <a:spcAft>
                <a:spcPts val="0"/>
              </a:spcAft>
              <a:buClr>
                <a:schemeClr val="accent1"/>
              </a:buClr>
              <a:buSzPts val="1300"/>
              <a:buFont typeface="Lato"/>
              <a:buNone/>
            </a:pPr>
            <a:endParaRPr sz="1200" b="0" i="0" u="none" strike="noStrike" cap="none" dirty="0">
              <a:solidFill>
                <a:srgbClr val="000000"/>
              </a:solidFill>
              <a:latin typeface="Lato"/>
              <a:ea typeface="Lato"/>
              <a:cs typeface="Lato"/>
              <a:sym typeface="Lato"/>
            </a:endParaRPr>
          </a:p>
          <a:p>
            <a:pPr marL="457200" marR="0" lvl="0"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New  Sweden and New  Netherlands:  Gysbert van Imbroch </a:t>
            </a:r>
            <a:endParaRPr sz="1600" b="0" i="0" u="none" strike="noStrike" cap="none" dirty="0">
              <a:solidFill>
                <a:srgbClr val="000000"/>
              </a:solidFill>
              <a:latin typeface="Lato"/>
              <a:ea typeface="Lato"/>
              <a:cs typeface="Lato"/>
              <a:sym typeface="Lato"/>
            </a:endParaRPr>
          </a:p>
          <a:p>
            <a:pPr marL="914400" marR="0" lvl="1"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1653 - practiced medicine and sold drugs as part of a general store</a:t>
            </a:r>
            <a:endParaRPr sz="1600" b="0" i="0" u="none" strike="noStrike" cap="none" dirty="0">
              <a:solidFill>
                <a:srgbClr val="000000"/>
              </a:solidFill>
              <a:latin typeface="Lato"/>
              <a:ea typeface="Lato"/>
              <a:cs typeface="Lato"/>
              <a:sym typeface="Lato"/>
            </a:endParaRPr>
          </a:p>
          <a:p>
            <a:pPr marL="914400" marR="0" lvl="1"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Barber-surgeon shop - may have been one of the first drug stores in North America</a:t>
            </a:r>
            <a:endParaRPr sz="1600" b="0" i="0" u="none" strike="noStrike" cap="none" dirty="0">
              <a:solidFill>
                <a:srgbClr val="000000"/>
              </a:solidFill>
              <a:latin typeface="Cambria"/>
              <a:ea typeface="Cambria"/>
              <a:cs typeface="Cambria"/>
              <a:sym typeface="Cambria"/>
            </a:endParaRPr>
          </a:p>
        </p:txBody>
      </p:sp>
      <p:sp>
        <p:nvSpPr>
          <p:cNvPr id="309" name="Shape 309"/>
          <p:cNvSpPr txBox="1"/>
          <p:nvPr/>
        </p:nvSpPr>
        <p:spPr>
          <a:xfrm>
            <a:off x="727650" y="152240"/>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Apothecary Shop Practice: Colonial America and the Early Republic</a:t>
            </a:r>
            <a:endParaRPr sz="3600" b="1" i="0" u="none" strike="noStrike" cap="none" dirty="0">
              <a:solidFill>
                <a:srgbClr val="000000"/>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716100" y="91200"/>
            <a:ext cx="7711800" cy="58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Apothecary Shop Practice: Colonial America and the Early Republic</a:t>
            </a:r>
            <a:endParaRPr sz="3600" b="1" i="0" u="none" strike="noStrike" cap="none" dirty="0">
              <a:solidFill>
                <a:srgbClr val="000000"/>
              </a:solidFill>
              <a:latin typeface="Raleway"/>
              <a:ea typeface="Raleway"/>
              <a:cs typeface="Raleway"/>
              <a:sym typeface="Raleway"/>
            </a:endParaRPr>
          </a:p>
          <a:p>
            <a:pPr marL="0" marR="0" lvl="0" indent="0" algn="l" rtl="0">
              <a:lnSpc>
                <a:spcPct val="115000"/>
              </a:lnSpc>
              <a:spcBef>
                <a:spcPts val="0"/>
              </a:spcBef>
              <a:spcAft>
                <a:spcPts val="0"/>
              </a:spcAft>
              <a:buClr>
                <a:schemeClr val="dk2"/>
              </a:buClr>
              <a:buSzPts val="2600"/>
              <a:buFont typeface="Raleway"/>
              <a:buNone/>
            </a:pPr>
            <a:endParaRPr sz="24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chemeClr val="dk2"/>
              </a:buClr>
              <a:buSzPts val="2600"/>
              <a:buFont typeface="Raleway"/>
              <a:buNone/>
            </a:pPr>
            <a:endParaRPr sz="2600" b="1" i="0" u="none" strike="noStrike" cap="none" dirty="0">
              <a:solidFill>
                <a:schemeClr val="dk2"/>
              </a:solidFill>
              <a:latin typeface="Raleway"/>
              <a:ea typeface="Raleway"/>
              <a:cs typeface="Raleway"/>
              <a:sym typeface="Raleway"/>
            </a:endParaRPr>
          </a:p>
        </p:txBody>
      </p:sp>
      <p:sp>
        <p:nvSpPr>
          <p:cNvPr id="315" name="Shape 315"/>
          <p:cNvSpPr txBox="1">
            <a:spLocks noGrp="1"/>
          </p:cNvSpPr>
          <p:nvPr>
            <p:ph type="body" idx="1"/>
          </p:nvPr>
        </p:nvSpPr>
        <p:spPr>
          <a:xfrm>
            <a:off x="486750" y="1297350"/>
            <a:ext cx="8170500" cy="25488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Pilgrims and Puritans in New England: </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John Winthrop: </a:t>
            </a:r>
            <a:endParaRPr sz="14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Later became the governor of Connecticut colony</a:t>
            </a:r>
            <a:endParaRPr sz="14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Took avid interest in preparing medicine</a:t>
            </a:r>
            <a:endParaRPr sz="14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Robert Cooke - trained English apothecary - assisted in preparing medicine (c. 1615-1640s)</a:t>
            </a:r>
            <a:endParaRPr sz="14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Winthrop Jr. </a:t>
            </a:r>
            <a:endParaRPr sz="14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Went beyond importing herbs from Europe</a:t>
            </a:r>
            <a:endParaRPr sz="14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Prepared compounds from saltpeter, antimony, mercury and sulfur</a:t>
            </a:r>
            <a:endParaRPr sz="1400" b="0" i="0" u="none" strike="noStrike" cap="none" dirty="0">
              <a:solidFill>
                <a:schemeClr val="dk2"/>
              </a:solidFill>
              <a:latin typeface="Lato"/>
              <a:ea typeface="Lato"/>
              <a:cs typeface="Lato"/>
              <a:sym typeface="Lato"/>
            </a:endParaRPr>
          </a:p>
          <a:p>
            <a:pPr marL="914400" marR="0" lvl="0" indent="0" algn="l" rtl="0">
              <a:lnSpc>
                <a:spcPct val="115000"/>
              </a:lnSpc>
              <a:spcBef>
                <a:spcPts val="0"/>
              </a:spcBef>
              <a:spcAft>
                <a:spcPts val="0"/>
              </a:spcAft>
              <a:buClr>
                <a:schemeClr val="accent1"/>
              </a:buClr>
              <a:buSzPts val="1300"/>
              <a:buFont typeface="Lato"/>
              <a:buNone/>
            </a:pPr>
            <a:endParaRPr sz="1400" b="0" i="0" u="none" strike="noStrike" cap="none" dirty="0">
              <a:solidFill>
                <a:schemeClr val="dk2"/>
              </a:solidFill>
              <a:latin typeface="Lato"/>
              <a:ea typeface="Lato"/>
              <a:cs typeface="Lato"/>
              <a:sym typeface="Lato"/>
            </a:endParaRPr>
          </a:p>
          <a:p>
            <a:pPr marL="457200" marR="0" lvl="0"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William Davis of Boston</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First pharmacy owner in New England colonies</a:t>
            </a:r>
            <a:endParaRPr sz="14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1646 - fence built around window to help his apothecary</a:t>
            </a:r>
            <a:endParaRPr sz="1400" b="0" i="0" u="none" strike="noStrike" cap="none" dirty="0">
              <a:solidFill>
                <a:schemeClr val="dk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727650" y="803525"/>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Quiz Time!</a:t>
            </a:r>
            <a:endParaRPr sz="3600" b="1" i="0" u="none" strike="noStrike" cap="none" dirty="0">
              <a:solidFill>
                <a:schemeClr val="dk2"/>
              </a:solidFill>
              <a:latin typeface="Raleway"/>
              <a:ea typeface="Raleway"/>
              <a:cs typeface="Raleway"/>
              <a:sym typeface="Raleway"/>
            </a:endParaRPr>
          </a:p>
        </p:txBody>
      </p:sp>
      <p:sp>
        <p:nvSpPr>
          <p:cNvPr id="321" name="Shape 321"/>
          <p:cNvSpPr txBox="1">
            <a:spLocks noGrp="1"/>
          </p:cNvSpPr>
          <p:nvPr>
            <p:ph type="body" idx="1"/>
          </p:nvPr>
        </p:nvSpPr>
        <p:spPr>
          <a:xfrm>
            <a:off x="727650" y="1684737"/>
            <a:ext cx="7688700" cy="2261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1"/>
              </a:buClr>
              <a:buSzPts val="1400"/>
              <a:buFont typeface="Lato"/>
              <a:buAutoNum type="arabicPeriod"/>
            </a:pPr>
            <a:r>
              <a:rPr lang="en-US" sz="1600" b="0" i="0" u="none" strike="noStrike" cap="none" dirty="0">
                <a:solidFill>
                  <a:schemeClr val="dk2"/>
                </a:solidFill>
                <a:latin typeface="Lato"/>
                <a:ea typeface="Lato"/>
                <a:cs typeface="Lato"/>
                <a:sym typeface="Lato"/>
              </a:rPr>
              <a:t>Who was the earliest known pharmacist  owner in the “New World”?</a:t>
            </a:r>
            <a:endParaRPr sz="16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Lato"/>
              <a:buAutoNum type="alphaLcPeriod"/>
            </a:pPr>
            <a:r>
              <a:rPr lang="en-US" sz="1600" b="0" i="0" u="none" strike="noStrike" cap="none" dirty="0">
                <a:solidFill>
                  <a:schemeClr val="dk2"/>
                </a:solidFill>
                <a:latin typeface="Lato"/>
                <a:ea typeface="Lato"/>
                <a:cs typeface="Lato"/>
                <a:sym typeface="Lato"/>
              </a:rPr>
              <a:t>Frederick II of Germany</a:t>
            </a:r>
            <a:endParaRPr sz="16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Lato"/>
              <a:buAutoNum type="alphaLcPeriod"/>
            </a:pPr>
            <a:r>
              <a:rPr lang="en-US" sz="1600" b="0" i="0" u="none" strike="noStrike" cap="none" dirty="0">
                <a:solidFill>
                  <a:schemeClr val="dk2"/>
                </a:solidFill>
                <a:latin typeface="Lato"/>
                <a:ea typeface="Lato"/>
                <a:cs typeface="Lato"/>
                <a:sym typeface="Lato"/>
              </a:rPr>
              <a:t>Cosmas of Asia minor</a:t>
            </a:r>
            <a:endParaRPr sz="16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Lato"/>
              <a:buAutoNum type="alphaLcPeriod"/>
            </a:pPr>
            <a:r>
              <a:rPr lang="en-US" sz="1600" b="0" i="0" u="none" strike="noStrike" cap="none" dirty="0">
                <a:solidFill>
                  <a:schemeClr val="dk2"/>
                </a:solidFill>
                <a:latin typeface="Lato"/>
                <a:ea typeface="Lato"/>
                <a:cs typeface="Lato"/>
                <a:sym typeface="Lato"/>
              </a:rPr>
              <a:t>William Davis of Boston</a:t>
            </a:r>
            <a:endParaRPr sz="16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Lato"/>
              <a:buAutoNum type="alphaLcPeriod"/>
            </a:pPr>
            <a:r>
              <a:rPr lang="en-US" sz="1600" b="0" i="0" u="none" strike="noStrike" cap="none" dirty="0">
                <a:solidFill>
                  <a:schemeClr val="dk2"/>
                </a:solidFill>
                <a:latin typeface="Lato"/>
                <a:ea typeface="Lato"/>
                <a:cs typeface="Lato"/>
                <a:sym typeface="Lato"/>
              </a:rPr>
              <a:t>Louis Hebert of New France</a:t>
            </a:r>
            <a:endParaRPr sz="1600" b="0" i="0" u="none" strike="noStrike" cap="none" dirty="0">
              <a:solidFill>
                <a:schemeClr val="dk2"/>
              </a:solidFill>
              <a:latin typeface="Lato"/>
              <a:ea typeface="Lato"/>
              <a:cs typeface="Lato"/>
              <a:sym typeface="Lato"/>
            </a:endParaRPr>
          </a:p>
          <a:p>
            <a:pPr marL="45720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 </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727650" y="209846"/>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Apothecary Shop Practice: Colonial America and the Early Republic</a:t>
            </a:r>
            <a:endParaRPr sz="4000" b="1" i="0" u="none" strike="noStrike" cap="none" dirty="0">
              <a:solidFill>
                <a:schemeClr val="dk2"/>
              </a:solidFill>
              <a:latin typeface="Raleway"/>
              <a:ea typeface="Raleway"/>
              <a:cs typeface="Raleway"/>
              <a:sym typeface="Raleway"/>
            </a:endParaRPr>
          </a:p>
        </p:txBody>
      </p:sp>
      <p:sp>
        <p:nvSpPr>
          <p:cNvPr id="328" name="Shape 328"/>
          <p:cNvSpPr txBox="1">
            <a:spLocks noGrp="1"/>
          </p:cNvSpPr>
          <p:nvPr>
            <p:ph type="body" idx="1"/>
          </p:nvPr>
        </p:nvSpPr>
        <p:spPr>
          <a:xfrm>
            <a:off x="727650" y="1512147"/>
            <a:ext cx="7688700" cy="2261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1607: Thomas Field and John Harford (Virginia) - English apothecaries</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400" b="0" i="0" u="none" strike="noStrike" cap="none" dirty="0">
                <a:solidFill>
                  <a:schemeClr val="dk2"/>
                </a:solidFill>
                <a:latin typeface="Lato"/>
                <a:ea typeface="Lato"/>
                <a:cs typeface="Lato"/>
                <a:sym typeface="Lato"/>
              </a:rPr>
              <a:t>Sent requests back to London for ministers, surgeons, and druggists</a:t>
            </a:r>
            <a:endParaRPr sz="14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400" b="0" i="0" u="none" strike="noStrike" cap="none" dirty="0">
                <a:solidFill>
                  <a:schemeClr val="dk2"/>
                </a:solidFill>
                <a:latin typeface="Lato"/>
                <a:ea typeface="Lato"/>
                <a:cs typeface="Lato"/>
                <a:sym typeface="Lato"/>
              </a:rPr>
              <a:t>Early days of Virginian settlement - large presence of druggists and apothecaries despite lack of recording in history</a:t>
            </a:r>
            <a:endParaRPr sz="1400" b="0" i="0" u="none" strike="noStrike" cap="none" dirty="0">
              <a:solidFill>
                <a:schemeClr val="dk2"/>
              </a:solidFill>
              <a:latin typeface="Lato"/>
              <a:ea typeface="Lato"/>
              <a:cs typeface="Lato"/>
              <a:sym typeface="Lato"/>
            </a:endParaRPr>
          </a:p>
          <a:p>
            <a:pPr marL="457200" marR="0" lvl="0" indent="0" algn="l" rtl="0">
              <a:lnSpc>
                <a:spcPct val="115000"/>
              </a:lnSpc>
              <a:spcBef>
                <a:spcPts val="0"/>
              </a:spcBef>
              <a:spcAft>
                <a:spcPts val="0"/>
              </a:spcAft>
              <a:buClr>
                <a:schemeClr val="accent1"/>
              </a:buClr>
              <a:buSzPts val="1300"/>
              <a:buFont typeface="Lato"/>
              <a:buNone/>
            </a:pPr>
            <a:endParaRPr sz="14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By 1700s, influx of physicians to the New England territories</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400" b="0" i="0" u="none" strike="noStrike" cap="none" dirty="0">
                <a:solidFill>
                  <a:schemeClr val="dk2"/>
                </a:solidFill>
                <a:latin typeface="Lato"/>
                <a:ea typeface="Lato"/>
                <a:cs typeface="Lato"/>
                <a:sym typeface="Lato"/>
              </a:rPr>
              <a:t>Giles Firmin of Sudbury was one of the first physicians, but died shortly after arrival</a:t>
            </a:r>
            <a:endParaRPr sz="14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400" b="0" i="0" u="none" strike="noStrike" cap="none" dirty="0">
                <a:solidFill>
                  <a:schemeClr val="dk2"/>
                </a:solidFill>
                <a:latin typeface="Lato"/>
                <a:ea typeface="Lato"/>
                <a:cs typeface="Lato"/>
                <a:sym typeface="Lato"/>
              </a:rPr>
              <a:t>His son followed and became a physician and apothecary (aka general practitioner)</a:t>
            </a:r>
            <a:endParaRPr sz="1400" b="0" i="0" u="none" strike="noStrike" cap="none" dirty="0">
              <a:solidFill>
                <a:schemeClr val="dk2"/>
              </a:solidFill>
              <a:latin typeface="Lato"/>
              <a:ea typeface="Lato"/>
              <a:cs typeface="Lato"/>
              <a:sym typeface="Lato"/>
            </a:endParaRPr>
          </a:p>
          <a:p>
            <a:pPr marL="0" marR="0" lvl="0" indent="0" algn="l" rtl="0">
              <a:lnSpc>
                <a:spcPct val="115000"/>
              </a:lnSpc>
              <a:spcBef>
                <a:spcPts val="1600"/>
              </a:spcBef>
              <a:spcAft>
                <a:spcPts val="1600"/>
              </a:spcAft>
              <a:buClr>
                <a:schemeClr val="accent1"/>
              </a:buClr>
              <a:buSzPts val="1300"/>
              <a:buFont typeface="Lato"/>
              <a:buNone/>
            </a:pPr>
            <a:endParaRPr sz="1400" b="0" i="0" u="none" strike="noStrike" cap="none" dirty="0">
              <a:solidFill>
                <a:schemeClr val="dk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729450" y="227040"/>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Apothecary Shop Practice: Colonial America and the Early Republic</a:t>
            </a:r>
            <a:endParaRPr sz="3600" b="1" i="0" u="none" strike="noStrike" cap="none" dirty="0">
              <a:solidFill>
                <a:srgbClr val="000000"/>
              </a:solidFill>
              <a:latin typeface="Raleway"/>
              <a:ea typeface="Raleway"/>
              <a:cs typeface="Raleway"/>
              <a:sym typeface="Raleway"/>
            </a:endParaRPr>
          </a:p>
        </p:txBody>
      </p:sp>
      <p:sp>
        <p:nvSpPr>
          <p:cNvPr id="334" name="Shape 334"/>
          <p:cNvSpPr txBox="1">
            <a:spLocks noGrp="1"/>
          </p:cNvSpPr>
          <p:nvPr>
            <p:ph type="body" idx="1"/>
          </p:nvPr>
        </p:nvSpPr>
        <p:spPr>
          <a:xfrm>
            <a:off x="727650" y="1527910"/>
            <a:ext cx="7688700" cy="22611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Drugs in the New World</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Drugs utilized by North American Indians documented by explorers and medical practitioners</a:t>
            </a:r>
            <a:endParaRPr sz="14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Roughly 170 drugs were later officiated in the United States Pharmacopeia and/or National Formulary</a:t>
            </a:r>
            <a:endParaRPr sz="1400" b="0" i="0" u="none" strike="noStrike" cap="none" dirty="0">
              <a:solidFill>
                <a:schemeClr val="dk2"/>
              </a:solidFill>
              <a:latin typeface="Lato"/>
              <a:ea typeface="Lato"/>
              <a:cs typeface="Lato"/>
              <a:sym typeface="Lato"/>
            </a:endParaRPr>
          </a:p>
          <a:p>
            <a:pPr marL="91440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Early 18th century Europeans transplanted medicinal herbs from Spanish Central and South America to the Botanical Garden in Savannah, GA</a:t>
            </a:r>
            <a:endParaRPr sz="14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Botanist Robert Miller travelled 5 years </a:t>
            </a:r>
            <a:endParaRPr sz="14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Found ipecac, jalap, sarsaparilla, cinchona trees, etc.</a:t>
            </a:r>
            <a:endParaRPr sz="1400" b="0" i="0" u="none" strike="noStrike" cap="none" dirty="0">
              <a:solidFill>
                <a:schemeClr val="dk2"/>
              </a:solidFill>
              <a:latin typeface="Lato"/>
              <a:ea typeface="Lato"/>
              <a:cs typeface="Lato"/>
              <a:sym typeface="Lato"/>
            </a:endParaRPr>
          </a:p>
          <a:p>
            <a:pPr marL="914400" marR="0" lvl="0" indent="0" algn="l" rtl="0">
              <a:lnSpc>
                <a:spcPct val="115000"/>
              </a:lnSpc>
              <a:spcBef>
                <a:spcPts val="1600"/>
              </a:spcBef>
              <a:spcAft>
                <a:spcPts val="160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729450" y="170334"/>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Apothecary Shop Practice: Colonial America and the Early Republic</a:t>
            </a:r>
            <a:endParaRPr sz="3600" b="1" i="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2"/>
              </a:buClr>
              <a:buSzPts val="2600"/>
              <a:buFont typeface="Raleway"/>
              <a:buNone/>
            </a:pPr>
            <a:endParaRPr sz="2400" b="1" i="0" u="none" strike="noStrike" cap="none" dirty="0">
              <a:solidFill>
                <a:schemeClr val="dk2"/>
              </a:solidFill>
              <a:latin typeface="Raleway"/>
              <a:ea typeface="Raleway"/>
              <a:cs typeface="Raleway"/>
              <a:sym typeface="Raleway"/>
            </a:endParaRPr>
          </a:p>
        </p:txBody>
      </p:sp>
      <p:sp>
        <p:nvSpPr>
          <p:cNvPr id="340" name="Shape 340"/>
          <p:cNvSpPr txBox="1">
            <a:spLocks noGrp="1"/>
          </p:cNvSpPr>
          <p:nvPr>
            <p:ph type="body" idx="1"/>
          </p:nvPr>
        </p:nvSpPr>
        <p:spPr>
          <a:xfrm>
            <a:off x="729450" y="1441200"/>
            <a:ext cx="7688700" cy="2261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1"/>
              </a:buClr>
              <a:buSzPts val="1400"/>
              <a:buFont typeface="Lato"/>
              <a:buChar char="●"/>
            </a:pPr>
            <a:r>
              <a:rPr lang="en-US" sz="1800" b="0" i="0" u="none" strike="noStrike" cap="none" dirty="0">
                <a:solidFill>
                  <a:schemeClr val="dk2"/>
                </a:solidFill>
                <a:latin typeface="Lato"/>
                <a:ea typeface="Lato"/>
                <a:cs typeface="Lato"/>
                <a:sym typeface="Lato"/>
              </a:rPr>
              <a:t>1698 - Bartholomew Browne of Salem</a:t>
            </a:r>
            <a:endParaRPr sz="18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First documented “pharmacist” - referred to as “pharmaceutical chemist”</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Had a daily running pharmacy</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In charge of dispensing and “attendance”</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Traded produce and merchandise in  exchange for services</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Known for:</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White Samech</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Unidentified “elixir”</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Cordial powder</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1600"/>
              </a:spcBef>
              <a:spcAft>
                <a:spcPts val="160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727650" y="146882"/>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Apothecary Shop Practice: Colonial America and the Early Republic</a:t>
            </a:r>
            <a:endParaRPr sz="3600" b="1" i="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2"/>
              </a:buClr>
              <a:buSzPts val="2600"/>
              <a:buFont typeface="Raleway"/>
              <a:buNone/>
            </a:pPr>
            <a:endParaRPr sz="4000" b="1" i="0" u="none" strike="noStrike" cap="none" dirty="0">
              <a:solidFill>
                <a:schemeClr val="dk2"/>
              </a:solidFill>
              <a:latin typeface="Raleway"/>
              <a:ea typeface="Raleway"/>
              <a:cs typeface="Raleway"/>
              <a:sym typeface="Raleway"/>
            </a:endParaRPr>
          </a:p>
        </p:txBody>
      </p:sp>
      <p:sp>
        <p:nvSpPr>
          <p:cNvPr id="346" name="Shape 346"/>
          <p:cNvSpPr txBox="1">
            <a:spLocks noGrp="1"/>
          </p:cNvSpPr>
          <p:nvPr>
            <p:ph type="body" idx="1"/>
          </p:nvPr>
        </p:nvSpPr>
        <p:spPr>
          <a:xfrm>
            <a:off x="727650" y="1441200"/>
            <a:ext cx="7688700" cy="2261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1"/>
              </a:buClr>
              <a:buSzPts val="1400"/>
              <a:buFont typeface="Lato"/>
              <a:buChar char="●"/>
            </a:pPr>
            <a:r>
              <a:rPr lang="en-US" sz="1800" b="0" i="0" u="none" strike="noStrike" cap="none" dirty="0">
                <a:solidFill>
                  <a:schemeClr val="dk2"/>
                </a:solidFill>
                <a:latin typeface="Lato"/>
                <a:ea typeface="Lato"/>
                <a:cs typeface="Lato"/>
                <a:sym typeface="Lato"/>
              </a:rPr>
              <a:t>18th century - development of American drugstores</a:t>
            </a:r>
            <a:endParaRPr sz="18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Population expansion - increasing need for different modes of delivery to the people</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The four ways of dispensing:</a:t>
            </a:r>
            <a:endParaRPr sz="1600" b="0" i="0" u="none" strike="noStrike" cap="none" dirty="0">
              <a:solidFill>
                <a:schemeClr val="dk2"/>
              </a:solidFill>
              <a:latin typeface="Lato"/>
              <a:ea typeface="Lato"/>
              <a:cs typeface="Lato"/>
              <a:sym typeface="Lato"/>
            </a:endParaRPr>
          </a:p>
          <a:p>
            <a:pPr marL="914400" marR="0" lvl="0" indent="45720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1. Physician </a:t>
            </a:r>
            <a:endParaRPr sz="1600" b="0" i="0" u="none" strike="noStrike" cap="none" dirty="0">
              <a:solidFill>
                <a:schemeClr val="dk2"/>
              </a:solidFill>
              <a:latin typeface="Lato"/>
              <a:ea typeface="Lato"/>
              <a:cs typeface="Lato"/>
              <a:sym typeface="Lato"/>
            </a:endParaRPr>
          </a:p>
          <a:p>
            <a:pPr marL="914400" marR="0" lvl="0" indent="45720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2. Apothecary Shop</a:t>
            </a:r>
            <a:endParaRPr sz="1600" b="0" i="0" u="none" strike="noStrike" cap="none" dirty="0">
              <a:solidFill>
                <a:schemeClr val="dk2"/>
              </a:solidFill>
              <a:latin typeface="Lato"/>
              <a:ea typeface="Lato"/>
              <a:cs typeface="Lato"/>
              <a:sym typeface="Lato"/>
            </a:endParaRPr>
          </a:p>
          <a:p>
            <a:pPr marL="914400" marR="0" lvl="0" indent="45720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3. General Store</a:t>
            </a:r>
            <a:endParaRPr sz="1600" b="0" i="0" u="none" strike="noStrike" cap="none" dirty="0">
              <a:solidFill>
                <a:schemeClr val="dk2"/>
              </a:solidFill>
              <a:latin typeface="Lato"/>
              <a:ea typeface="Lato"/>
              <a:cs typeface="Lato"/>
              <a:sym typeface="Lato"/>
            </a:endParaRPr>
          </a:p>
          <a:p>
            <a:pPr marL="914400" marR="0" lvl="0" indent="45720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4. Wholesale Druggist</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727650" y="149069"/>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Apothecary Shop Practice: Colonial America and the Early Republic</a:t>
            </a:r>
            <a:endParaRPr sz="3600" b="1" i="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2"/>
              </a:buClr>
              <a:buSzPts val="2600"/>
              <a:buFont typeface="Raleway"/>
              <a:buNone/>
            </a:pPr>
            <a:endParaRPr sz="4000" b="1" i="0" u="none" strike="noStrike" cap="none" dirty="0">
              <a:solidFill>
                <a:schemeClr val="dk2"/>
              </a:solidFill>
              <a:latin typeface="Raleway"/>
              <a:ea typeface="Raleway"/>
              <a:cs typeface="Raleway"/>
              <a:sym typeface="Raleway"/>
            </a:endParaRPr>
          </a:p>
        </p:txBody>
      </p:sp>
      <p:sp>
        <p:nvSpPr>
          <p:cNvPr id="352" name="Shape 352"/>
          <p:cNvSpPr txBox="1">
            <a:spLocks noGrp="1"/>
          </p:cNvSpPr>
          <p:nvPr>
            <p:ph type="body" idx="1"/>
          </p:nvPr>
        </p:nvSpPr>
        <p:spPr>
          <a:xfrm>
            <a:off x="727650" y="1413614"/>
            <a:ext cx="7688700" cy="2692800"/>
          </a:xfrm>
          <a:prstGeom prst="rect">
            <a:avLst/>
          </a:prstGeom>
          <a:noFill/>
          <a:ln>
            <a:noFill/>
          </a:ln>
        </p:spPr>
        <p:txBody>
          <a:bodyPr spcFirstLastPara="1" wrap="square" lIns="91425" tIns="91425" rIns="91425" bIns="91425" anchor="t" anchorCtr="0">
            <a:noAutofit/>
          </a:bodyPr>
          <a:lstStyle/>
          <a:p>
            <a:pPr marL="0" marR="0" lvl="0" indent="457200" algn="l" rtl="0">
              <a:lnSpc>
                <a:spcPct val="115000"/>
              </a:lnSpc>
              <a:spcBef>
                <a:spcPts val="0"/>
              </a:spcBef>
              <a:spcAft>
                <a:spcPts val="0"/>
              </a:spcAft>
              <a:buClr>
                <a:schemeClr val="accent1"/>
              </a:buClr>
              <a:buSzPts val="1300"/>
              <a:buFont typeface="Lato"/>
              <a:buNone/>
            </a:pPr>
            <a:r>
              <a:rPr lang="en-US" sz="1800" b="0" i="0" u="none" strike="noStrike" cap="none" dirty="0">
                <a:solidFill>
                  <a:schemeClr val="dk2"/>
                </a:solidFill>
                <a:latin typeface="Lato"/>
                <a:ea typeface="Lato"/>
                <a:cs typeface="Lato"/>
                <a:sym typeface="Lato"/>
              </a:rPr>
              <a:t>1. Physician</a:t>
            </a:r>
            <a:endParaRPr sz="18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Earliest documented  beginnings in 17th-18th century New England</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Medical practitioner - diagnose and treat with medications and surgery if necessary</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0" marR="0" lvl="0" indent="457200" algn="l" rtl="0">
              <a:lnSpc>
                <a:spcPct val="115000"/>
              </a:lnSpc>
              <a:spcBef>
                <a:spcPts val="0"/>
              </a:spcBef>
              <a:spcAft>
                <a:spcPts val="0"/>
              </a:spcAft>
              <a:buClr>
                <a:schemeClr val="accent1"/>
              </a:buClr>
              <a:buSzPts val="1300"/>
              <a:buFont typeface="Lato"/>
              <a:buNone/>
            </a:pPr>
            <a:r>
              <a:rPr lang="en-US" sz="1800" b="0" i="0" u="none" strike="noStrike" cap="none" dirty="0">
                <a:solidFill>
                  <a:schemeClr val="dk2"/>
                </a:solidFill>
                <a:latin typeface="Lato"/>
                <a:ea typeface="Lato"/>
                <a:cs typeface="Lato"/>
                <a:sym typeface="Lato"/>
              </a:rPr>
              <a:t>2. Apothecary Shops</a:t>
            </a:r>
            <a:endParaRPr sz="18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“Doctor Shops” - nearly indistinguishable from “apothecary shops”</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Run by practitioner of medicine - dispensed their own medications</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Apothecary - pharmaceutical practitioner specialist </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Bartholomew Browne</a:t>
            </a:r>
            <a:endParaRPr sz="1600" b="0" i="0" u="none" strike="noStrike" cap="none" dirty="0">
              <a:solidFill>
                <a:schemeClr val="dk2"/>
              </a:solidFill>
              <a:latin typeface="Lato"/>
              <a:ea typeface="Lato"/>
              <a:cs typeface="Lato"/>
              <a:sym typeface="Lato"/>
            </a:endParaRPr>
          </a:p>
          <a:p>
            <a:pPr marL="137160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0" algn="l" rtl="0">
              <a:lnSpc>
                <a:spcPct val="115000"/>
              </a:lnSpc>
              <a:spcBef>
                <a:spcPts val="0"/>
              </a:spcBef>
              <a:spcAft>
                <a:spcPts val="160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727650" y="1360511"/>
            <a:ext cx="7688700" cy="2570400"/>
          </a:xfrm>
          <a:prstGeom prst="rect">
            <a:avLst/>
          </a:prstGeom>
          <a:noFill/>
          <a:ln>
            <a:noFill/>
          </a:ln>
        </p:spPr>
        <p:txBody>
          <a:bodyPr spcFirstLastPara="1" wrap="square" lIns="91425" tIns="91425" rIns="91425" bIns="91425" anchor="t" anchorCtr="0">
            <a:noAutofit/>
          </a:bodyPr>
          <a:lstStyle/>
          <a:p>
            <a:pPr marL="0" marR="0" lvl="0" indent="457200" algn="l" rtl="0">
              <a:lnSpc>
                <a:spcPct val="115000"/>
              </a:lnSpc>
              <a:spcBef>
                <a:spcPts val="0"/>
              </a:spcBef>
              <a:spcAft>
                <a:spcPts val="0"/>
              </a:spcAft>
              <a:buClr>
                <a:schemeClr val="accent1"/>
              </a:buClr>
              <a:buSzPts val="1300"/>
              <a:buFont typeface="Lato"/>
              <a:buNone/>
            </a:pPr>
            <a:r>
              <a:rPr lang="en-US" sz="1800" b="0" i="0" u="none" strike="noStrike" cap="none" dirty="0">
                <a:solidFill>
                  <a:schemeClr val="dk2"/>
                </a:solidFill>
                <a:latin typeface="Lato"/>
                <a:ea typeface="Lato"/>
                <a:cs typeface="Lato"/>
                <a:sym typeface="Lato"/>
              </a:rPr>
              <a:t>3. General Store</a:t>
            </a:r>
            <a:endParaRPr sz="18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Merchants with  no claim to medical or pharmaceutical knowledge</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Sold drugs solely for profit</a:t>
            </a:r>
            <a:endParaRPr sz="1600" b="0" i="0" u="none" strike="noStrike" cap="none" dirty="0">
              <a:solidFill>
                <a:schemeClr val="dk2"/>
              </a:solidFill>
              <a:latin typeface="Lato"/>
              <a:ea typeface="Lato"/>
              <a:cs typeface="Lato"/>
              <a:sym typeface="Lato"/>
            </a:endParaRPr>
          </a:p>
          <a:p>
            <a:pPr marL="457200" marR="0" lvl="0" indent="0" algn="l" rtl="0">
              <a:lnSpc>
                <a:spcPct val="115000"/>
              </a:lnSpc>
              <a:spcBef>
                <a:spcPts val="0"/>
              </a:spcBef>
              <a:spcAft>
                <a:spcPts val="0"/>
              </a:spcAft>
              <a:buClr>
                <a:schemeClr val="accent1"/>
              </a:buClr>
              <a:buSzPts val="1300"/>
              <a:buFont typeface="Lato"/>
              <a:buNone/>
            </a:pPr>
            <a:endParaRPr sz="1800" b="0" i="0" u="none" strike="noStrike" cap="none" dirty="0">
              <a:solidFill>
                <a:schemeClr val="dk2"/>
              </a:solidFill>
              <a:latin typeface="Lato"/>
              <a:ea typeface="Lato"/>
              <a:cs typeface="Lato"/>
              <a:sym typeface="Lato"/>
            </a:endParaRPr>
          </a:p>
          <a:p>
            <a:pPr marL="0" marR="0" lvl="0" indent="457200" algn="l" rtl="0">
              <a:lnSpc>
                <a:spcPct val="115000"/>
              </a:lnSpc>
              <a:spcBef>
                <a:spcPts val="0"/>
              </a:spcBef>
              <a:spcAft>
                <a:spcPts val="0"/>
              </a:spcAft>
              <a:buClr>
                <a:schemeClr val="accent1"/>
              </a:buClr>
              <a:buSzPts val="1300"/>
              <a:buFont typeface="Lato"/>
              <a:buNone/>
            </a:pPr>
            <a:r>
              <a:rPr lang="en-US" sz="1800" b="0" i="0" u="none" strike="noStrike" cap="none" dirty="0">
                <a:solidFill>
                  <a:schemeClr val="dk2"/>
                </a:solidFill>
                <a:latin typeface="Lato"/>
                <a:ea typeface="Lato"/>
                <a:cs typeface="Lato"/>
                <a:sym typeface="Lato"/>
              </a:rPr>
              <a:t>4. Wholesale Druggist</a:t>
            </a:r>
            <a:endParaRPr sz="18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18th century version of wholesale distributor</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Smith, Moore &amp; Co. - huge wholesaler that advertised collections of materia medica, botanical, chemical, and </a:t>
            </a:r>
            <a:r>
              <a:rPr lang="en-US" sz="1600" dirty="0">
                <a:solidFill>
                  <a:schemeClr val="dk2"/>
                </a:solidFill>
              </a:rPr>
              <a:t>G</a:t>
            </a:r>
            <a:r>
              <a:rPr lang="en-US" sz="1600" b="0" i="0" u="none" strike="noStrike" cap="none" dirty="0" smtClean="0">
                <a:solidFill>
                  <a:schemeClr val="dk2"/>
                </a:solidFill>
                <a:latin typeface="Lato"/>
                <a:ea typeface="Lato"/>
                <a:cs typeface="Lato"/>
                <a:sym typeface="Lato"/>
              </a:rPr>
              <a:t>alenical </a:t>
            </a:r>
            <a:r>
              <a:rPr lang="en-US" sz="1600" b="0" i="0" u="none" strike="noStrike" cap="none" dirty="0">
                <a:solidFill>
                  <a:schemeClr val="dk2"/>
                </a:solidFill>
                <a:latin typeface="Lato"/>
                <a:ea typeface="Lato"/>
                <a:cs typeface="Lato"/>
                <a:sym typeface="Lato"/>
              </a:rPr>
              <a:t>items</a:t>
            </a:r>
            <a:endParaRPr sz="1800" b="0" i="0" u="none" strike="noStrike" cap="none" dirty="0">
              <a:solidFill>
                <a:schemeClr val="dk2"/>
              </a:solidFill>
              <a:latin typeface="Lato"/>
              <a:ea typeface="Lato"/>
              <a:cs typeface="Lato"/>
              <a:sym typeface="Lato"/>
            </a:endParaRPr>
          </a:p>
        </p:txBody>
      </p:sp>
      <p:sp>
        <p:nvSpPr>
          <p:cNvPr id="358" name="Shape 358"/>
          <p:cNvSpPr txBox="1"/>
          <p:nvPr/>
        </p:nvSpPr>
        <p:spPr>
          <a:xfrm>
            <a:off x="727650" y="149069"/>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Apothecary Shop Practice: Colonial America and the Early Republic</a:t>
            </a:r>
            <a:endParaRPr sz="3600" b="1" i="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2"/>
              </a:buClr>
              <a:buSzPts val="2600"/>
              <a:buFont typeface="Raleway"/>
              <a:buNone/>
            </a:pPr>
            <a:endParaRPr sz="4000" b="1" i="0" u="none" strike="noStrike" cap="none" dirty="0">
              <a:solidFill>
                <a:schemeClr val="dk2"/>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727650" y="265850"/>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Arabic Contributions</a:t>
            </a:r>
            <a:endParaRPr sz="3600" b="1" i="0" u="none" strike="noStrike" cap="none" dirty="0">
              <a:solidFill>
                <a:srgbClr val="000000"/>
              </a:solidFill>
              <a:latin typeface="Raleway"/>
              <a:ea typeface="Raleway"/>
              <a:cs typeface="Raleway"/>
              <a:sym typeface="Raleway"/>
            </a:endParaRPr>
          </a:p>
        </p:txBody>
      </p:sp>
      <p:sp>
        <p:nvSpPr>
          <p:cNvPr id="196" name="Shape 196"/>
          <p:cNvSpPr txBox="1">
            <a:spLocks noGrp="1"/>
          </p:cNvSpPr>
          <p:nvPr>
            <p:ph type="body" idx="1"/>
          </p:nvPr>
        </p:nvSpPr>
        <p:spPr>
          <a:xfrm>
            <a:off x="478880" y="1097880"/>
            <a:ext cx="7688700" cy="24243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Char char="●"/>
            </a:pPr>
            <a:r>
              <a:rPr lang="en-US" sz="1800" b="0" i="0" u="none" strike="noStrike" cap="none" dirty="0">
                <a:solidFill>
                  <a:schemeClr val="dk2"/>
                </a:solidFill>
                <a:latin typeface="Lato"/>
                <a:ea typeface="Lato"/>
                <a:cs typeface="Lato"/>
                <a:sym typeface="Lato"/>
              </a:rPr>
              <a:t>From 9th - 13th centuries: Arabic books  told of Greek and East Asian culture</a:t>
            </a:r>
            <a:endParaRPr sz="18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Included medicine and other science predominantly of Islamic society</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800" b="0" i="0" u="none" strike="noStrike" cap="none" dirty="0">
                <a:solidFill>
                  <a:schemeClr val="dk2"/>
                </a:solidFill>
                <a:latin typeface="Lato"/>
                <a:ea typeface="Lato"/>
                <a:cs typeface="Lato"/>
                <a:sym typeface="Lato"/>
              </a:rPr>
              <a:t>Earliest Arabic writers known to pharmaceutical subjects:</a:t>
            </a:r>
            <a:endParaRPr sz="18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sng" strike="noStrike" cap="none" dirty="0">
                <a:solidFill>
                  <a:schemeClr val="dk2"/>
                </a:solidFill>
                <a:latin typeface="Lato"/>
                <a:ea typeface="Lato"/>
                <a:cs typeface="Lato"/>
                <a:sym typeface="Lato"/>
              </a:rPr>
              <a:t>Theodoq- </a:t>
            </a:r>
            <a:r>
              <a:rPr lang="en-US" sz="1600" b="0" i="0" u="none" strike="noStrike" cap="none" dirty="0">
                <a:solidFill>
                  <a:schemeClr val="dk2"/>
                </a:solidFill>
                <a:latin typeface="Lato"/>
                <a:ea typeface="Lato"/>
                <a:cs typeface="Lato"/>
                <a:sym typeface="Lato"/>
              </a:rPr>
              <a:t>court physician to Iraqi governor; wrote on drugs, drug products and their nomenclature</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sng" strike="noStrike" cap="none" dirty="0">
                <a:solidFill>
                  <a:schemeClr val="dk2"/>
                </a:solidFill>
                <a:latin typeface="Lato"/>
                <a:ea typeface="Lato"/>
                <a:cs typeface="Lato"/>
                <a:sym typeface="Lato"/>
              </a:rPr>
              <a:t>Ibn Masawaih (aka Sr. Mesue)</a:t>
            </a:r>
            <a:r>
              <a:rPr lang="en-US" sz="1600" b="0" i="0" u="none" strike="noStrike" cap="none" dirty="0">
                <a:solidFill>
                  <a:schemeClr val="dk2"/>
                </a:solidFill>
                <a:latin typeface="Lato"/>
                <a:ea typeface="Lato"/>
                <a:cs typeface="Lato"/>
                <a:sym typeface="Lato"/>
              </a:rPr>
              <a:t> - son of a pharmacist whose expertise was on aromatic medicinal plants</a:t>
            </a:r>
            <a:endParaRPr sz="16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Famous for 5 principles</a:t>
            </a:r>
            <a:endParaRPr sz="1600" b="0" i="0" u="none" strike="noStrike" cap="none" dirty="0">
              <a:solidFill>
                <a:schemeClr val="dk2"/>
              </a:solidFill>
              <a:latin typeface="Lato"/>
              <a:ea typeface="Lato"/>
              <a:cs typeface="Lato"/>
              <a:sym typeface="Lato"/>
            </a:endParaRPr>
          </a:p>
          <a:p>
            <a:pPr marL="1828800" marR="0" lvl="3"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Musk, Ambergris, Aloe, Camphor, Saffron</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727650" y="940493"/>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Fun fact!</a:t>
            </a:r>
            <a:endParaRPr sz="3600" b="1" i="0" u="none" strike="noStrike" cap="none" dirty="0">
              <a:solidFill>
                <a:schemeClr val="dk2"/>
              </a:solidFill>
              <a:latin typeface="Raleway"/>
              <a:ea typeface="Raleway"/>
              <a:cs typeface="Raleway"/>
              <a:sym typeface="Raleway"/>
            </a:endParaRPr>
          </a:p>
        </p:txBody>
      </p:sp>
      <p:sp>
        <p:nvSpPr>
          <p:cNvPr id="364" name="Shape 364"/>
          <p:cNvSpPr txBox="1">
            <a:spLocks noGrp="1"/>
          </p:cNvSpPr>
          <p:nvPr>
            <p:ph type="body" idx="1"/>
          </p:nvPr>
        </p:nvSpPr>
        <p:spPr>
          <a:xfrm>
            <a:off x="477950" y="1927975"/>
            <a:ext cx="7688700" cy="2261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1"/>
              </a:buClr>
              <a:buSzPts val="1400"/>
              <a:buFont typeface="Lato"/>
              <a:buAutoNum type="arabicPeriod"/>
            </a:pPr>
            <a:r>
              <a:rPr lang="en-US" sz="1800" b="0" i="0" u="none" strike="noStrike" cap="none" dirty="0">
                <a:solidFill>
                  <a:schemeClr val="dk2"/>
                </a:solidFill>
                <a:latin typeface="Lato"/>
                <a:ea typeface="Lato"/>
                <a:cs typeface="Lato"/>
                <a:sym typeface="Lato"/>
              </a:rPr>
              <a:t>Which of the founding fathers owned a General Store?</a:t>
            </a:r>
            <a:endParaRPr sz="1800" b="0" i="0" u="none" strike="noStrike" cap="none" dirty="0">
              <a:solidFill>
                <a:schemeClr val="dk2"/>
              </a:solidFill>
              <a:latin typeface="Lato"/>
              <a:ea typeface="Lato"/>
              <a:cs typeface="Lato"/>
              <a:sym typeface="Lato"/>
            </a:endParaRPr>
          </a:p>
          <a:p>
            <a:pPr marL="914400" marR="0" lvl="1" indent="-311150" algn="l" rtl="0">
              <a:lnSpc>
                <a:spcPct val="115000"/>
              </a:lnSpc>
              <a:spcBef>
                <a:spcPts val="0"/>
              </a:spcBef>
              <a:spcAft>
                <a:spcPts val="0"/>
              </a:spcAft>
              <a:buClr>
                <a:schemeClr val="accent1"/>
              </a:buClr>
              <a:buSzPts val="1300"/>
              <a:buFont typeface="Lato"/>
              <a:buAutoNum type="alphaLcPeriod"/>
            </a:pPr>
            <a:r>
              <a:rPr lang="en-US" sz="1600" b="0" i="0" u="none" strike="noStrike" cap="none" dirty="0">
                <a:solidFill>
                  <a:schemeClr val="dk2"/>
                </a:solidFill>
                <a:latin typeface="Lato"/>
                <a:ea typeface="Lato"/>
                <a:cs typeface="Lato"/>
                <a:sym typeface="Lato"/>
              </a:rPr>
              <a:t>George Washington</a:t>
            </a:r>
            <a:endParaRPr sz="1600" b="0" i="0" u="none" strike="noStrike" cap="none" dirty="0">
              <a:solidFill>
                <a:schemeClr val="dk2"/>
              </a:solidFill>
              <a:latin typeface="Lato"/>
              <a:ea typeface="Lato"/>
              <a:cs typeface="Lato"/>
              <a:sym typeface="Lato"/>
            </a:endParaRPr>
          </a:p>
          <a:p>
            <a:pPr marL="914400" marR="0" lvl="1" indent="-311150" algn="l" rtl="0">
              <a:lnSpc>
                <a:spcPct val="115000"/>
              </a:lnSpc>
              <a:spcBef>
                <a:spcPts val="0"/>
              </a:spcBef>
              <a:spcAft>
                <a:spcPts val="0"/>
              </a:spcAft>
              <a:buClr>
                <a:schemeClr val="accent1"/>
              </a:buClr>
              <a:buSzPts val="1300"/>
              <a:buFont typeface="Lato"/>
              <a:buAutoNum type="alphaLcPeriod"/>
            </a:pPr>
            <a:r>
              <a:rPr lang="en-US" sz="1600" b="0" i="0" u="none" strike="noStrike" cap="none" dirty="0">
                <a:solidFill>
                  <a:schemeClr val="dk2"/>
                </a:solidFill>
                <a:latin typeface="Lato"/>
                <a:ea typeface="Lato"/>
                <a:cs typeface="Lato"/>
                <a:sym typeface="Lato"/>
              </a:rPr>
              <a:t>Benjamin Franklin</a:t>
            </a:r>
            <a:endParaRPr sz="1600" b="0" i="0" u="none" strike="noStrike" cap="none" dirty="0">
              <a:solidFill>
                <a:schemeClr val="dk2"/>
              </a:solidFill>
              <a:latin typeface="Lato"/>
              <a:ea typeface="Lato"/>
              <a:cs typeface="Lato"/>
              <a:sym typeface="Lato"/>
            </a:endParaRPr>
          </a:p>
          <a:p>
            <a:pPr marL="914400" marR="0" lvl="1" indent="-311150" algn="l" rtl="0">
              <a:lnSpc>
                <a:spcPct val="115000"/>
              </a:lnSpc>
              <a:spcBef>
                <a:spcPts val="0"/>
              </a:spcBef>
              <a:spcAft>
                <a:spcPts val="0"/>
              </a:spcAft>
              <a:buClr>
                <a:schemeClr val="accent1"/>
              </a:buClr>
              <a:buSzPts val="1300"/>
              <a:buFont typeface="Lato"/>
              <a:buAutoNum type="alphaLcPeriod"/>
            </a:pPr>
            <a:r>
              <a:rPr lang="en-US" sz="1600" b="0" i="0" u="none" strike="noStrike" cap="none" dirty="0">
                <a:solidFill>
                  <a:schemeClr val="dk2"/>
                </a:solidFill>
                <a:latin typeface="Lato"/>
                <a:ea typeface="Lato"/>
                <a:cs typeface="Lato"/>
                <a:sym typeface="Lato"/>
              </a:rPr>
              <a:t>Alexander Hamilton</a:t>
            </a:r>
            <a:endParaRPr sz="1600" b="0" i="0" u="none" strike="noStrike" cap="none" dirty="0">
              <a:solidFill>
                <a:schemeClr val="dk2"/>
              </a:solidFill>
              <a:latin typeface="Lato"/>
              <a:ea typeface="Lato"/>
              <a:cs typeface="Lato"/>
              <a:sym typeface="Lato"/>
            </a:endParaRPr>
          </a:p>
          <a:p>
            <a:pPr marL="914400" marR="0" lvl="1" indent="-311150" algn="l" rtl="0">
              <a:lnSpc>
                <a:spcPct val="115000"/>
              </a:lnSpc>
              <a:spcBef>
                <a:spcPts val="0"/>
              </a:spcBef>
              <a:spcAft>
                <a:spcPts val="0"/>
              </a:spcAft>
              <a:buClr>
                <a:schemeClr val="accent1"/>
              </a:buClr>
              <a:buSzPts val="1300"/>
              <a:buFont typeface="Lato"/>
              <a:buAutoNum type="alphaLcPeriod"/>
            </a:pPr>
            <a:r>
              <a:rPr lang="en-US" sz="1600" b="0" i="0" u="none" strike="noStrike" cap="none" dirty="0">
                <a:solidFill>
                  <a:schemeClr val="dk2"/>
                </a:solidFill>
                <a:latin typeface="Lato"/>
                <a:ea typeface="Lato"/>
                <a:cs typeface="Lato"/>
                <a:sym typeface="Lato"/>
              </a:rPr>
              <a:t>Thomas Jefferson</a:t>
            </a:r>
            <a:endParaRPr sz="1600" b="0" i="0" u="none" strike="noStrike" cap="none" dirty="0">
              <a:solidFill>
                <a:schemeClr val="dk2"/>
              </a:solidFill>
              <a:latin typeface="Lato"/>
              <a:ea typeface="Lato"/>
              <a:cs typeface="Lato"/>
              <a:sym typeface="Lato"/>
            </a:endParaRPr>
          </a:p>
        </p:txBody>
      </p:sp>
      <p:pic>
        <p:nvPicPr>
          <p:cNvPr id="365" name="Shape 365"/>
          <p:cNvPicPr preferRelativeResize="0"/>
          <p:nvPr/>
        </p:nvPicPr>
        <p:blipFill rotWithShape="1">
          <a:blip r:embed="rId3">
            <a:alphaModFix/>
          </a:blip>
          <a:srcRect/>
          <a:stretch/>
        </p:blipFill>
        <p:spPr>
          <a:xfrm>
            <a:off x="4954834" y="2468725"/>
            <a:ext cx="3588500" cy="2386350"/>
          </a:xfrm>
          <a:prstGeom prst="rect">
            <a:avLst/>
          </a:prstGeom>
          <a:noFill/>
          <a:ln>
            <a:noFill/>
          </a:ln>
        </p:spPr>
      </p:pic>
      <p:sp>
        <p:nvSpPr>
          <p:cNvPr id="2" name="Rectangle 1"/>
          <p:cNvSpPr/>
          <p:nvPr/>
        </p:nvSpPr>
        <p:spPr>
          <a:xfrm>
            <a:off x="5468926" y="4855075"/>
            <a:ext cx="2560316" cy="215444"/>
          </a:xfrm>
          <a:prstGeom prst="rect">
            <a:avLst/>
          </a:prstGeom>
        </p:spPr>
        <p:txBody>
          <a:bodyPr wrap="none">
            <a:spAutoFit/>
          </a:bodyPr>
          <a:lstStyle/>
          <a:p>
            <a:r>
              <a:rPr lang="en-US" sz="800" dirty="0"/>
              <a:t>https://explorethearchive.com/founding-fathers-facts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887100" y="0"/>
            <a:ext cx="7893600" cy="52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Apothecary Shop Practice: Colonial America and the Early Republic</a:t>
            </a:r>
            <a:endParaRPr sz="3600" b="1" i="0" u="none" strike="noStrike" cap="none" dirty="0">
              <a:solidFill>
                <a:srgbClr val="000000"/>
              </a:solidFill>
              <a:latin typeface="Raleway"/>
              <a:ea typeface="Raleway"/>
              <a:cs typeface="Raleway"/>
              <a:sym typeface="Raleway"/>
            </a:endParaRPr>
          </a:p>
          <a:p>
            <a:pPr marL="0" marR="0" lvl="0" indent="0" algn="l" rtl="0">
              <a:lnSpc>
                <a:spcPct val="115000"/>
              </a:lnSpc>
              <a:spcBef>
                <a:spcPts val="0"/>
              </a:spcBef>
              <a:spcAft>
                <a:spcPts val="0"/>
              </a:spcAft>
              <a:buClr>
                <a:schemeClr val="dk2"/>
              </a:buClr>
              <a:buSzPts val="2600"/>
              <a:buFont typeface="Raleway"/>
              <a:buNone/>
            </a:pPr>
            <a:endParaRPr sz="40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chemeClr val="dk2"/>
              </a:buClr>
              <a:buSzPts val="2600"/>
              <a:buFont typeface="Raleway"/>
              <a:buNone/>
            </a:pPr>
            <a:endParaRPr sz="4000" b="1" i="0" u="none" strike="noStrike" cap="none" dirty="0">
              <a:solidFill>
                <a:srgbClr val="000000"/>
              </a:solidFill>
              <a:latin typeface="Raleway"/>
              <a:ea typeface="Raleway"/>
              <a:cs typeface="Raleway"/>
              <a:sym typeface="Raleway"/>
            </a:endParaRPr>
          </a:p>
        </p:txBody>
      </p:sp>
      <p:sp>
        <p:nvSpPr>
          <p:cNvPr id="371" name="Shape 371"/>
          <p:cNvSpPr txBox="1">
            <a:spLocks noGrp="1"/>
          </p:cNvSpPr>
          <p:nvPr>
            <p:ph type="body" idx="1"/>
          </p:nvPr>
        </p:nvSpPr>
        <p:spPr>
          <a:xfrm>
            <a:off x="887100" y="1196553"/>
            <a:ext cx="7369800" cy="21975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Philadelphia: Christopher Marshall (1709-1797):</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400" b="0" i="0" u="none" strike="noStrike" cap="none" dirty="0">
                <a:solidFill>
                  <a:schemeClr val="dk2"/>
                </a:solidFill>
                <a:latin typeface="Lato"/>
                <a:ea typeface="Lato"/>
                <a:cs typeface="Lato"/>
                <a:sym typeface="Lato"/>
              </a:rPr>
              <a:t>Founded  apothecary shop in Philadelphia - expanded as a manufacturer of pharmaceuticals</a:t>
            </a:r>
            <a:endParaRPr sz="14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Pennsylvania Hospital and the birth of American Pharmacy: </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400" b="0" i="0" u="none" strike="noStrike" cap="none" dirty="0">
                <a:solidFill>
                  <a:schemeClr val="dk2"/>
                </a:solidFill>
                <a:latin typeface="Lato"/>
                <a:ea typeface="Lato"/>
                <a:cs typeface="Lato"/>
                <a:sym typeface="Lato"/>
              </a:rPr>
              <a:t>North America’s first hospital (1701-1790)</a:t>
            </a:r>
            <a:endParaRPr sz="14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400" b="0" i="0" u="none" strike="noStrike" cap="none" dirty="0">
                <a:solidFill>
                  <a:schemeClr val="dk2"/>
                </a:solidFill>
                <a:latin typeface="Lato"/>
                <a:ea typeface="Lato"/>
                <a:cs typeface="Lato"/>
                <a:sym typeface="Lato"/>
              </a:rPr>
              <a:t>Practice of pharmacy as a separate and distinct field of medicine got its first boost</a:t>
            </a:r>
            <a:endParaRPr sz="14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400" b="0" i="0" u="none" strike="noStrike" cap="none" dirty="0">
                <a:solidFill>
                  <a:schemeClr val="dk2"/>
                </a:solidFill>
                <a:latin typeface="Lato"/>
                <a:ea typeface="Lato"/>
                <a:cs typeface="Lato"/>
                <a:sym typeface="Lato"/>
              </a:rPr>
              <a:t>First American hospital pharmacy established</a:t>
            </a:r>
            <a:endParaRPr sz="14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400" b="0" i="0" u="none" strike="noStrike" cap="none" dirty="0">
                <a:solidFill>
                  <a:schemeClr val="dk2"/>
                </a:solidFill>
                <a:latin typeface="Lato"/>
                <a:ea typeface="Lato"/>
                <a:cs typeface="Lato"/>
                <a:sym typeface="Lato"/>
              </a:rPr>
              <a:t>Due to an over shipment of drugs from London, drugs were stored in a special facility</a:t>
            </a:r>
            <a:endParaRPr sz="14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Attempted separation of pharmacy from medicine</a:t>
            </a:r>
            <a:endParaRPr sz="1600" b="0" i="0" u="none" strike="noStrike" cap="none" dirty="0">
              <a:solidFill>
                <a:schemeClr val="dk2"/>
              </a:solidFill>
              <a:latin typeface="Lato"/>
              <a:ea typeface="Lato"/>
              <a:cs typeface="Lato"/>
              <a:sym typeface="Lato"/>
            </a:endParaRPr>
          </a:p>
          <a:p>
            <a:pPr marL="914400" marR="0" lvl="1" indent="-311150" algn="l" rtl="0">
              <a:lnSpc>
                <a:spcPct val="115000"/>
              </a:lnSpc>
              <a:spcBef>
                <a:spcPts val="0"/>
              </a:spcBef>
              <a:spcAft>
                <a:spcPts val="0"/>
              </a:spcAft>
              <a:buClr>
                <a:schemeClr val="accent1"/>
              </a:buClr>
              <a:buSzPts val="1300"/>
              <a:buFont typeface="Lato"/>
              <a:buChar char="○"/>
            </a:pPr>
            <a:r>
              <a:rPr lang="en-US" sz="1400" b="0" i="0" u="none" strike="noStrike" cap="none" dirty="0">
                <a:solidFill>
                  <a:schemeClr val="dk2"/>
                </a:solidFill>
                <a:latin typeface="Lato"/>
                <a:ea typeface="Lato"/>
                <a:cs typeface="Lato"/>
                <a:sym typeface="Lato"/>
              </a:rPr>
              <a:t>John Morgan - former Pennsylvania Hospital pharmacist (1755-1765)</a:t>
            </a:r>
            <a:endParaRPr sz="1400" b="0" i="0" u="none" strike="noStrike" cap="none" dirty="0">
              <a:solidFill>
                <a:schemeClr val="dk2"/>
              </a:solidFill>
              <a:latin typeface="Lato"/>
              <a:ea typeface="Lato"/>
              <a:cs typeface="Lato"/>
              <a:sym typeface="Lato"/>
            </a:endParaRPr>
          </a:p>
          <a:p>
            <a:pPr marL="1371600" marR="0" lvl="2" indent="-311150" algn="l" rtl="0">
              <a:lnSpc>
                <a:spcPct val="115000"/>
              </a:lnSpc>
              <a:spcBef>
                <a:spcPts val="0"/>
              </a:spcBef>
              <a:spcAft>
                <a:spcPts val="0"/>
              </a:spcAft>
              <a:buClr>
                <a:schemeClr val="accent1"/>
              </a:buClr>
              <a:buSzPts val="1300"/>
              <a:buFont typeface="Lato"/>
              <a:buChar char="■"/>
            </a:pPr>
            <a:r>
              <a:rPr lang="en-US" sz="1400" b="0" i="0" u="none" strike="noStrike" cap="none" dirty="0">
                <a:solidFill>
                  <a:schemeClr val="dk2"/>
                </a:solidFill>
                <a:latin typeface="Lato"/>
                <a:ea typeface="Lato"/>
                <a:cs typeface="Lato"/>
                <a:sym typeface="Lato"/>
              </a:rPr>
              <a:t>Attempted to solidify practice of writing prescriptions</a:t>
            </a:r>
            <a:endParaRPr sz="1400" b="0" i="0" u="none" strike="noStrike" cap="none" dirty="0">
              <a:solidFill>
                <a:schemeClr val="dk2"/>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729450" y="0"/>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Beginnings of American Professional Pharmacy </a:t>
            </a:r>
            <a:endParaRPr sz="3600" b="1" i="0" u="none" strike="noStrike" cap="none" dirty="0">
              <a:solidFill>
                <a:srgbClr val="000000"/>
              </a:solidFill>
              <a:latin typeface="Calibri"/>
              <a:ea typeface="Calibri"/>
              <a:cs typeface="Calibri"/>
              <a:sym typeface="Calibri"/>
            </a:endParaRPr>
          </a:p>
        </p:txBody>
      </p:sp>
      <p:sp>
        <p:nvSpPr>
          <p:cNvPr id="377" name="Shape 377"/>
          <p:cNvSpPr txBox="1">
            <a:spLocks noGrp="1"/>
          </p:cNvSpPr>
          <p:nvPr>
            <p:ph type="body" idx="1"/>
          </p:nvPr>
        </p:nvSpPr>
        <p:spPr>
          <a:xfrm>
            <a:off x="729450" y="1128900"/>
            <a:ext cx="7688700" cy="288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2400" b="1" i="0" u="sng" strike="noStrike" cap="none" dirty="0">
                <a:solidFill>
                  <a:schemeClr val="dk2"/>
                </a:solidFill>
                <a:latin typeface="Calibri"/>
                <a:ea typeface="Calibri"/>
                <a:cs typeface="Calibri"/>
                <a:sym typeface="Calibri"/>
              </a:rPr>
              <a:t>1700 -1865</a:t>
            </a:r>
            <a:r>
              <a:rPr lang="en-US" sz="2400" b="1" i="0" u="none" strike="noStrike" cap="none" dirty="0">
                <a:solidFill>
                  <a:schemeClr val="dk2"/>
                </a:solidFill>
                <a:latin typeface="Calibri"/>
                <a:ea typeface="Calibri"/>
                <a:cs typeface="Calibri"/>
                <a:sym typeface="Calibri"/>
              </a:rPr>
              <a:t>: </a:t>
            </a:r>
            <a:endParaRPr sz="2400" b="1" i="0" u="none" strike="noStrike" cap="none" dirty="0">
              <a:solidFill>
                <a:schemeClr val="dk2"/>
              </a:solidFill>
              <a:latin typeface="Calibri"/>
              <a:ea typeface="Calibri"/>
              <a:cs typeface="Calibri"/>
              <a:sym typeface="Calibri"/>
            </a:endParaRPr>
          </a:p>
          <a:p>
            <a:pPr marL="457200" marR="0" lvl="0" indent="-317500" algn="l" rtl="0">
              <a:lnSpc>
                <a:spcPct val="115000"/>
              </a:lnSpc>
              <a:spcBef>
                <a:spcPts val="0"/>
              </a:spcBef>
              <a:spcAft>
                <a:spcPts val="0"/>
              </a:spcAft>
              <a:buClr>
                <a:schemeClr val="accent1"/>
              </a:buClr>
              <a:buSzPts val="1400"/>
              <a:buFont typeface="Lato"/>
              <a:buChar char="●"/>
            </a:pPr>
            <a:r>
              <a:rPr lang="en-US" sz="1800" b="0" i="0" u="none" strike="noStrike" cap="none" dirty="0">
                <a:solidFill>
                  <a:schemeClr val="dk2"/>
                </a:solidFill>
                <a:latin typeface="Lato"/>
                <a:ea typeface="Lato"/>
                <a:cs typeface="Lato"/>
                <a:sym typeface="Lato"/>
              </a:rPr>
              <a:t>1793: Philadelphia plague outbreak</a:t>
            </a:r>
            <a:endParaRPr sz="18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Turning point in pharmacy</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 Demonstrated the public need for faster availability of drugs</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800" b="0" i="0" u="none" strike="noStrike" cap="none" dirty="0">
                <a:solidFill>
                  <a:schemeClr val="dk2"/>
                </a:solidFill>
                <a:latin typeface="Lato"/>
                <a:ea typeface="Lato"/>
                <a:cs typeface="Lato"/>
                <a:sym typeface="Lato"/>
              </a:rPr>
              <a:t>Classic American drug dispersal did not appear until the early 1800s</a:t>
            </a:r>
            <a:endParaRPr sz="18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Wholesale druggists supplied the physicians with imported/indigenous drugs and chemicals</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The Revolutionary War taught wholesaler the advantage of domestic manufacturing</a:t>
            </a:r>
            <a:endParaRPr sz="1600" b="0" i="0" u="none" strike="noStrike" cap="none" dirty="0">
              <a:solidFill>
                <a:schemeClr val="dk2"/>
              </a:solidFill>
              <a:latin typeface="Lato"/>
              <a:ea typeface="Lato"/>
              <a:cs typeface="Lato"/>
              <a:sym typeface="Lato"/>
            </a:endParaRPr>
          </a:p>
          <a:p>
            <a:pPr marL="1828800" marR="0" lvl="3"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Best to manufacture their own products to detect adulterations </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727650" y="0"/>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Beginnings of American Professional Pharmacy cont.</a:t>
            </a:r>
            <a:endParaRPr sz="3600" b="1" i="0" u="none" strike="noStrike" cap="none" dirty="0">
              <a:solidFill>
                <a:srgbClr val="000000"/>
              </a:solidFill>
              <a:latin typeface="Calibri"/>
              <a:ea typeface="Calibri"/>
              <a:cs typeface="Calibri"/>
              <a:sym typeface="Calibri"/>
            </a:endParaRPr>
          </a:p>
        </p:txBody>
      </p:sp>
      <p:sp>
        <p:nvSpPr>
          <p:cNvPr id="383" name="Shape 383"/>
          <p:cNvSpPr txBox="1">
            <a:spLocks noGrp="1"/>
          </p:cNvSpPr>
          <p:nvPr>
            <p:ph type="body" idx="1"/>
          </p:nvPr>
        </p:nvSpPr>
        <p:spPr>
          <a:xfrm>
            <a:off x="727650" y="1441200"/>
            <a:ext cx="7688700" cy="2261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1"/>
              </a:buClr>
              <a:buSzPts val="1400"/>
              <a:buFont typeface="Lato"/>
              <a:buChar char="●"/>
            </a:pPr>
            <a:r>
              <a:rPr lang="en-US" sz="1800" b="0" i="0" u="none" strike="noStrike" cap="none" dirty="0">
                <a:solidFill>
                  <a:schemeClr val="dk2"/>
                </a:solidFill>
                <a:latin typeface="Lato"/>
                <a:ea typeface="Lato"/>
                <a:cs typeface="Lato"/>
                <a:sym typeface="Lato"/>
              </a:rPr>
              <a:t>1808: Legislature of Territory of Orleans - diploma and examination of prerequisites for apothecary practices</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800" b="0" i="0" u="none" strike="noStrike" cap="none" dirty="0">
                <a:solidFill>
                  <a:schemeClr val="dk2"/>
                </a:solidFill>
                <a:latin typeface="Lato"/>
                <a:ea typeface="Lato"/>
                <a:cs typeface="Lato"/>
                <a:sym typeface="Lato"/>
              </a:rPr>
              <a:t>1818: South Carolina - first to make a pharmaceutical examination as a prerequisite for pharmaceutical license</a:t>
            </a:r>
            <a:endParaRPr sz="1600" b="0" i="0" u="none" strike="noStrike" cap="none" dirty="0">
              <a:solidFill>
                <a:schemeClr val="dk2"/>
              </a:solidFill>
              <a:latin typeface="Lato"/>
              <a:ea typeface="Lato"/>
              <a:cs typeface="Lato"/>
              <a:sym typeface="Lato"/>
            </a:endParaRPr>
          </a:p>
          <a:p>
            <a:pPr marL="45720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800" b="0" i="0" u="none" strike="noStrike" cap="none" dirty="0">
                <a:solidFill>
                  <a:schemeClr val="dk2"/>
                </a:solidFill>
                <a:latin typeface="Lato"/>
                <a:ea typeface="Lato"/>
                <a:cs typeface="Lato"/>
                <a:sym typeface="Lato"/>
              </a:rPr>
              <a:t>Public drug shops owned by physicians phased out in the 19th century</a:t>
            </a:r>
            <a:endParaRPr sz="18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160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727650" y="0"/>
            <a:ext cx="80448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Development of the Community Pharmacy </a:t>
            </a:r>
            <a:endParaRPr sz="3600" b="1" i="0" u="none" strike="noStrike" cap="none" dirty="0">
              <a:solidFill>
                <a:srgbClr val="000000"/>
              </a:solidFill>
              <a:latin typeface="Calibri"/>
              <a:ea typeface="Calibri"/>
              <a:cs typeface="Calibri"/>
              <a:sym typeface="Calibri"/>
            </a:endParaRPr>
          </a:p>
        </p:txBody>
      </p:sp>
      <p:sp>
        <p:nvSpPr>
          <p:cNvPr id="389" name="Shape 389"/>
          <p:cNvSpPr txBox="1">
            <a:spLocks noGrp="1"/>
          </p:cNvSpPr>
          <p:nvPr>
            <p:ph type="body" idx="1"/>
          </p:nvPr>
        </p:nvSpPr>
        <p:spPr>
          <a:xfrm>
            <a:off x="727650" y="1441200"/>
            <a:ext cx="7688700" cy="2261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1"/>
              </a:buClr>
              <a:buSzPts val="1400"/>
              <a:buFont typeface="Lato"/>
              <a:buChar char="●"/>
            </a:pPr>
            <a:r>
              <a:rPr lang="en-US" sz="2000" b="0" i="0" u="none" strike="noStrike" cap="none" dirty="0">
                <a:solidFill>
                  <a:schemeClr val="dk2"/>
                </a:solidFill>
                <a:latin typeface="Lato"/>
                <a:ea typeface="Lato"/>
                <a:cs typeface="Lato"/>
                <a:sym typeface="Lato"/>
              </a:rPr>
              <a:t>The Community Pharmacy</a:t>
            </a:r>
            <a:endParaRPr sz="20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800" b="0" i="0" u="none" strike="noStrike" cap="none" dirty="0">
                <a:solidFill>
                  <a:schemeClr val="dk2"/>
                </a:solidFill>
                <a:latin typeface="Lato"/>
                <a:ea typeface="Lato"/>
                <a:cs typeface="Lato"/>
                <a:sym typeface="Lato"/>
              </a:rPr>
              <a:t>Recognized as public welfare</a:t>
            </a:r>
            <a:endParaRPr sz="18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800" b="0" i="0" u="none" strike="noStrike" cap="none" dirty="0">
                <a:solidFill>
                  <a:schemeClr val="dk2"/>
                </a:solidFill>
                <a:latin typeface="Lato"/>
                <a:ea typeface="Lato"/>
                <a:cs typeface="Lato"/>
                <a:sym typeface="Lato"/>
              </a:rPr>
              <a:t>State-affiliated pharmacy schools in the 1880s and 1890s raised the level of practice </a:t>
            </a:r>
            <a:endParaRPr sz="18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800" b="0" i="0" u="none" strike="noStrike" cap="none" dirty="0">
                <a:solidFill>
                  <a:schemeClr val="dk2"/>
                </a:solidFill>
                <a:latin typeface="Lato"/>
                <a:ea typeface="Lato"/>
                <a:cs typeface="Lato"/>
                <a:sym typeface="Lato"/>
              </a:rPr>
              <a:t>Passage of laws helped solidify professional boundaries between pharmacy and medicine</a:t>
            </a:r>
            <a:endParaRPr sz="18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800" b="0" i="0" u="none" strike="noStrike" cap="none" dirty="0">
                <a:solidFill>
                  <a:schemeClr val="dk2"/>
                </a:solidFill>
                <a:latin typeface="Lato"/>
                <a:ea typeface="Lato"/>
                <a:cs typeface="Lato"/>
                <a:sym typeface="Lato"/>
              </a:rPr>
              <a:t>Late 1800s , new and more effective drugs</a:t>
            </a:r>
            <a:endParaRPr dirty="0"/>
          </a:p>
          <a:p>
            <a:pPr marL="1371600" marR="0" lvl="2" indent="-304800" algn="l" rtl="0">
              <a:lnSpc>
                <a:spcPct val="115000"/>
              </a:lnSpc>
              <a:spcBef>
                <a:spcPts val="0"/>
              </a:spcBef>
              <a:spcAft>
                <a:spcPts val="0"/>
              </a:spcAft>
              <a:buClr>
                <a:schemeClr val="accent1"/>
              </a:buClr>
              <a:buSzPts val="1200"/>
              <a:buFont typeface="Lato"/>
              <a:buChar char="○"/>
            </a:pPr>
            <a:r>
              <a:rPr lang="en-US" sz="1800" b="0" i="0" u="none" strike="noStrike" cap="none" dirty="0">
                <a:solidFill>
                  <a:schemeClr val="dk2"/>
                </a:solidFill>
                <a:latin typeface="Lato"/>
                <a:ea typeface="Lato"/>
                <a:cs typeface="Lato"/>
                <a:sym typeface="Lato"/>
              </a:rPr>
              <a:t>Antipyrine, </a:t>
            </a:r>
            <a:r>
              <a:rPr lang="en-US" sz="1800" b="0" i="0" u="none" strike="noStrike" cap="none" dirty="0" smtClean="0">
                <a:solidFill>
                  <a:schemeClr val="dk2"/>
                </a:solidFill>
                <a:latin typeface="Lato"/>
                <a:ea typeface="Lato"/>
                <a:cs typeface="Lato"/>
                <a:sym typeface="Lato"/>
              </a:rPr>
              <a:t>acetanilide, </a:t>
            </a:r>
            <a:r>
              <a:rPr lang="en-US" sz="1800" b="0" i="0" u="none" strike="noStrike" cap="none" dirty="0">
                <a:solidFill>
                  <a:schemeClr val="dk2"/>
                </a:solidFill>
                <a:latin typeface="Lato"/>
                <a:ea typeface="Lato"/>
                <a:cs typeface="Lato"/>
                <a:sym typeface="Lato"/>
              </a:rPr>
              <a:t>phenacetin, and chloral hydrate</a:t>
            </a:r>
            <a:endParaRPr sz="18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800" b="0" i="0" u="none" strike="noStrike" cap="none" dirty="0">
              <a:solidFill>
                <a:schemeClr val="dk2"/>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704550" y="0"/>
            <a:ext cx="7815000" cy="6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American Pharmacy’s First Great Transformation </a:t>
            </a:r>
            <a:endParaRPr sz="3600" b="1" i="0" u="none" strike="noStrike" cap="none" dirty="0">
              <a:solidFill>
                <a:srgbClr val="000000"/>
              </a:solidFill>
              <a:latin typeface="Calibri"/>
              <a:ea typeface="Calibri"/>
              <a:cs typeface="Calibri"/>
              <a:sym typeface="Calibri"/>
            </a:endParaRPr>
          </a:p>
        </p:txBody>
      </p:sp>
      <p:sp>
        <p:nvSpPr>
          <p:cNvPr id="395" name="Shape 395"/>
          <p:cNvSpPr txBox="1">
            <a:spLocks noGrp="1"/>
          </p:cNvSpPr>
          <p:nvPr>
            <p:ph type="body" idx="1"/>
          </p:nvPr>
        </p:nvSpPr>
        <p:spPr>
          <a:xfrm>
            <a:off x="704550" y="1365561"/>
            <a:ext cx="8165400" cy="3007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Before Civil War</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Little opportunity for pharmacists</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Drug were usually sold with everyday items in general stores</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True profession did not begin to exist until APhA </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Founded in 1852</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Collected statistical data on condition of pharmacy</a:t>
            </a:r>
            <a:endParaRPr sz="1600" b="0" i="0" u="none" strike="noStrike" cap="none" dirty="0">
              <a:solidFill>
                <a:schemeClr val="dk2"/>
              </a:solidFill>
              <a:latin typeface="Lato"/>
              <a:ea typeface="Lato"/>
              <a:cs typeface="Lato"/>
              <a:sym typeface="Lato"/>
            </a:endParaRPr>
          </a:p>
          <a:p>
            <a:pPr marL="45720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After the Civil War</a:t>
            </a:r>
            <a:endParaRPr sz="1600" b="0" i="0" u="none" strike="noStrike" cap="none" dirty="0">
              <a:solidFill>
                <a:schemeClr val="dk2"/>
              </a:solidFill>
              <a:latin typeface="Lato"/>
              <a:ea typeface="Lato"/>
              <a:cs typeface="Lato"/>
              <a:sym typeface="Lato"/>
            </a:endParaRPr>
          </a:p>
          <a:p>
            <a:pPr marL="914400" marR="0" lvl="1"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Pharmacists evolved from manufacturers to compounding experts to professionalized dispe</a:t>
            </a:r>
            <a:r>
              <a:rPr lang="en-US" sz="1600" dirty="0">
                <a:solidFill>
                  <a:schemeClr val="dk2"/>
                </a:solidFill>
              </a:rPr>
              <a:t>nsers</a:t>
            </a:r>
            <a:r>
              <a:rPr lang="en-US" sz="1600" b="0" i="0" u="none" strike="noStrike" cap="none" dirty="0">
                <a:solidFill>
                  <a:schemeClr val="dk2"/>
                </a:solidFill>
                <a:latin typeface="Lato"/>
                <a:ea typeface="Lato"/>
                <a:cs typeface="Lato"/>
                <a:sym typeface="Lato"/>
              </a:rPr>
              <a:t> </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727650" y="268941"/>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American Pharmacists Association (APhA)</a:t>
            </a:r>
            <a:endParaRPr sz="3600" b="1" i="0" u="none" strike="noStrike" cap="none" dirty="0">
              <a:solidFill>
                <a:schemeClr val="dk2"/>
              </a:solidFill>
              <a:latin typeface="Raleway"/>
              <a:ea typeface="Raleway"/>
              <a:cs typeface="Raleway"/>
              <a:sym typeface="Raleway"/>
            </a:endParaRPr>
          </a:p>
        </p:txBody>
      </p:sp>
      <p:sp>
        <p:nvSpPr>
          <p:cNvPr id="401" name="Shape 401"/>
          <p:cNvSpPr txBox="1">
            <a:spLocks noGrp="1"/>
          </p:cNvSpPr>
          <p:nvPr>
            <p:ph type="body" idx="1"/>
          </p:nvPr>
        </p:nvSpPr>
        <p:spPr>
          <a:xfrm>
            <a:off x="727650" y="1616014"/>
            <a:ext cx="7688700" cy="2261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800" b="0" i="0" u="none" strike="noStrike" cap="none" dirty="0">
                <a:solidFill>
                  <a:schemeClr val="dk2"/>
                </a:solidFill>
                <a:latin typeface="Lato"/>
                <a:ea typeface="Lato"/>
                <a:cs typeface="Lato"/>
                <a:sym typeface="Lato"/>
              </a:rPr>
              <a:t>When established, they focused on </a:t>
            </a:r>
            <a:r>
              <a:rPr lang="en-US" sz="1800" b="1" i="0" u="none" strike="noStrike" cap="none" dirty="0">
                <a:solidFill>
                  <a:schemeClr val="dk2"/>
                </a:solidFill>
                <a:latin typeface="Lato"/>
                <a:ea typeface="Lato"/>
                <a:cs typeface="Lato"/>
                <a:sym typeface="Lato"/>
              </a:rPr>
              <a:t>8 main objectives</a:t>
            </a:r>
            <a:r>
              <a:rPr lang="en-US" sz="1800" b="0" i="0" u="none" strike="noStrike" cap="none" dirty="0">
                <a:solidFill>
                  <a:schemeClr val="dk2"/>
                </a:solidFill>
                <a:latin typeface="Lato"/>
                <a:ea typeface="Lato"/>
                <a:cs typeface="Lato"/>
                <a:sym typeface="Lato"/>
              </a:rPr>
              <a:t>:</a:t>
            </a:r>
            <a:endParaRPr sz="18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Creating a national association with code of ethics</a:t>
            </a: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Support pharmacy schools</a:t>
            </a: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Improve selection of pharmacy apprentices</a:t>
            </a: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Investigate secret medicines</a:t>
            </a: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Urge enactment of laws for inspection of imported drugs</a:t>
            </a: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Curb poison sales</a:t>
            </a: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Separate pharmacy from practice of medicine</a:t>
            </a: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Encourage presentation of original paper on pharmacy &amp; science</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727650" y="700766"/>
            <a:ext cx="7688700" cy="5352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Quiz Time</a:t>
            </a:r>
            <a:endParaRPr sz="3600" b="1" i="0" u="none" strike="noStrike" cap="none" dirty="0">
              <a:solidFill>
                <a:schemeClr val="dk2"/>
              </a:solidFill>
              <a:latin typeface="Raleway"/>
              <a:ea typeface="Raleway"/>
              <a:cs typeface="Raleway"/>
              <a:sym typeface="Raleway"/>
            </a:endParaRPr>
          </a:p>
        </p:txBody>
      </p:sp>
      <p:sp>
        <p:nvSpPr>
          <p:cNvPr id="407" name="Shape 407"/>
          <p:cNvSpPr txBox="1">
            <a:spLocks noGrp="1"/>
          </p:cNvSpPr>
          <p:nvPr>
            <p:ph type="body" idx="1"/>
          </p:nvPr>
        </p:nvSpPr>
        <p:spPr>
          <a:xfrm>
            <a:off x="727650" y="1596866"/>
            <a:ext cx="7688700" cy="2261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1"/>
              </a:buClr>
              <a:buSzPts val="1400"/>
              <a:buFont typeface="Lato"/>
              <a:buAutoNum type="arabicPeriod"/>
            </a:pPr>
            <a:r>
              <a:rPr lang="en-US" sz="1600" b="0" i="0" u="none" strike="noStrike" cap="none" dirty="0">
                <a:solidFill>
                  <a:schemeClr val="dk2"/>
                </a:solidFill>
                <a:latin typeface="Lato"/>
                <a:ea typeface="Lato"/>
                <a:cs typeface="Lato"/>
                <a:sym typeface="Lato"/>
              </a:rPr>
              <a:t>Which state was  the first to make a pharmaceutical examination as a prerequisite for pharmaceutical license? </a:t>
            </a:r>
            <a:endParaRPr sz="1600" b="0" i="0" u="none" strike="noStrike" cap="none" dirty="0">
              <a:solidFill>
                <a:schemeClr val="dk2"/>
              </a:solidFill>
              <a:latin typeface="Lato"/>
              <a:ea typeface="Lato"/>
              <a:cs typeface="Lato"/>
              <a:sym typeface="Lato"/>
            </a:endParaRPr>
          </a:p>
          <a:p>
            <a:pPr marL="1371600" marR="0" lvl="0" indent="-317500" algn="l" rtl="0">
              <a:lnSpc>
                <a:spcPct val="115000"/>
              </a:lnSpc>
              <a:spcBef>
                <a:spcPts val="0"/>
              </a:spcBef>
              <a:spcAft>
                <a:spcPts val="0"/>
              </a:spcAft>
              <a:buClr>
                <a:schemeClr val="accent1"/>
              </a:buClr>
              <a:buSzPts val="1400"/>
              <a:buFont typeface="Lato"/>
              <a:buAutoNum type="alphaUcPeriod"/>
            </a:pPr>
            <a:r>
              <a:rPr lang="en-US" sz="1600" b="0" i="0" u="none" strike="noStrike" cap="none" dirty="0">
                <a:solidFill>
                  <a:schemeClr val="dk2"/>
                </a:solidFill>
                <a:latin typeface="Lato"/>
                <a:ea typeface="Lato"/>
                <a:cs typeface="Lato"/>
                <a:sym typeface="Lato"/>
              </a:rPr>
              <a:t>South Carolina</a:t>
            </a:r>
            <a:endParaRPr sz="1600" b="0" i="0" u="none" strike="noStrike" cap="none" dirty="0">
              <a:solidFill>
                <a:schemeClr val="dk2"/>
              </a:solidFill>
              <a:latin typeface="Lato"/>
              <a:ea typeface="Lato"/>
              <a:cs typeface="Lato"/>
              <a:sym typeface="Lato"/>
            </a:endParaRPr>
          </a:p>
          <a:p>
            <a:pPr marL="1371600" marR="0" lvl="0" indent="-317500" algn="l" rtl="0">
              <a:lnSpc>
                <a:spcPct val="115000"/>
              </a:lnSpc>
              <a:spcBef>
                <a:spcPts val="0"/>
              </a:spcBef>
              <a:spcAft>
                <a:spcPts val="0"/>
              </a:spcAft>
              <a:buClr>
                <a:schemeClr val="accent1"/>
              </a:buClr>
              <a:buSzPts val="1400"/>
              <a:buFont typeface="Lato"/>
              <a:buAutoNum type="alphaUcPeriod"/>
            </a:pPr>
            <a:r>
              <a:rPr lang="en-US" sz="1600" b="0" i="0" u="none" strike="noStrike" cap="none" dirty="0">
                <a:solidFill>
                  <a:schemeClr val="dk2"/>
                </a:solidFill>
                <a:latin typeface="Lato"/>
                <a:ea typeface="Lato"/>
                <a:cs typeface="Lato"/>
                <a:sym typeface="Lato"/>
              </a:rPr>
              <a:t>New York</a:t>
            </a:r>
            <a:endParaRPr sz="1600" b="0" i="0" u="none" strike="noStrike" cap="none" dirty="0">
              <a:solidFill>
                <a:schemeClr val="dk2"/>
              </a:solidFill>
              <a:latin typeface="Lato"/>
              <a:ea typeface="Lato"/>
              <a:cs typeface="Lato"/>
              <a:sym typeface="Lato"/>
            </a:endParaRPr>
          </a:p>
          <a:p>
            <a:pPr marL="1371600" marR="0" lvl="0" indent="-317500" algn="l" rtl="0">
              <a:lnSpc>
                <a:spcPct val="115000"/>
              </a:lnSpc>
              <a:spcBef>
                <a:spcPts val="0"/>
              </a:spcBef>
              <a:spcAft>
                <a:spcPts val="0"/>
              </a:spcAft>
              <a:buClr>
                <a:schemeClr val="accent1"/>
              </a:buClr>
              <a:buSzPts val="1400"/>
              <a:buFont typeface="Lato"/>
              <a:buAutoNum type="alphaUcPeriod"/>
            </a:pPr>
            <a:r>
              <a:rPr lang="en-US" sz="1600" b="0" i="0" u="none" strike="noStrike" cap="none" dirty="0">
                <a:solidFill>
                  <a:schemeClr val="dk2"/>
                </a:solidFill>
                <a:latin typeface="Lato"/>
                <a:ea typeface="Lato"/>
                <a:cs typeface="Lato"/>
                <a:sym typeface="Lato"/>
              </a:rPr>
              <a:t>New Mexico</a:t>
            </a:r>
            <a:endParaRPr sz="1600" b="0" i="0" u="none" strike="noStrike" cap="none" dirty="0">
              <a:solidFill>
                <a:schemeClr val="dk2"/>
              </a:solidFill>
              <a:latin typeface="Lato"/>
              <a:ea typeface="Lato"/>
              <a:cs typeface="Lato"/>
              <a:sym typeface="Lato"/>
            </a:endParaRPr>
          </a:p>
          <a:p>
            <a:pPr marL="1371600" marR="0" lvl="0" indent="-317500" algn="l" rtl="0">
              <a:lnSpc>
                <a:spcPct val="115000"/>
              </a:lnSpc>
              <a:spcBef>
                <a:spcPts val="0"/>
              </a:spcBef>
              <a:spcAft>
                <a:spcPts val="0"/>
              </a:spcAft>
              <a:buClr>
                <a:schemeClr val="accent1"/>
              </a:buClr>
              <a:buSzPts val="1400"/>
              <a:buFont typeface="Lato"/>
              <a:buAutoNum type="alphaUcPeriod"/>
            </a:pPr>
            <a:r>
              <a:rPr lang="en-US" sz="1600" b="0" i="0" u="none" strike="noStrike" cap="none" dirty="0">
                <a:solidFill>
                  <a:schemeClr val="dk2"/>
                </a:solidFill>
                <a:latin typeface="Lato"/>
                <a:ea typeface="Lato"/>
                <a:cs typeface="Lato"/>
                <a:sym typeface="Lato"/>
              </a:rPr>
              <a:t>Philadelphia</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662215" y="1903597"/>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U.S. Pharmacopeia</a:t>
            </a:r>
            <a:endParaRPr sz="3600" b="1" i="0" u="none" strike="noStrike" cap="none" dirty="0">
              <a:solidFill>
                <a:schemeClr val="dk2"/>
              </a:solidFill>
              <a:latin typeface="Raleway"/>
              <a:ea typeface="Raleway"/>
              <a:cs typeface="Raleway"/>
              <a:sym typeface="Raleway"/>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727650" y="516450"/>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U.S. Pharmacopeia - 1820</a:t>
            </a:r>
            <a:endParaRPr sz="3600" b="1" i="0" u="none" strike="noStrike" cap="none" dirty="0">
              <a:solidFill>
                <a:schemeClr val="dk2"/>
              </a:solidFill>
              <a:latin typeface="Calibri"/>
              <a:ea typeface="Calibri"/>
              <a:cs typeface="Calibri"/>
              <a:sym typeface="Calibri"/>
            </a:endParaRPr>
          </a:p>
        </p:txBody>
      </p:sp>
      <p:sp>
        <p:nvSpPr>
          <p:cNvPr id="418" name="Shape 418"/>
          <p:cNvSpPr txBox="1">
            <a:spLocks noGrp="1"/>
          </p:cNvSpPr>
          <p:nvPr>
            <p:ph type="body" idx="1"/>
          </p:nvPr>
        </p:nvSpPr>
        <p:spPr>
          <a:xfrm>
            <a:off x="727650" y="1318950"/>
            <a:ext cx="7688700" cy="25056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Samuel Latham Mitchell - physician and principal editor for 16 years</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Launched a hospital formulary</a:t>
            </a:r>
            <a:endParaRPr sz="14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Convinced friend, Lyman Spalding, to initiate  the US Pharmacopoeia </a:t>
            </a:r>
            <a:endParaRPr sz="1400" b="0" i="0" u="none" strike="noStrike" cap="none" dirty="0">
              <a:solidFill>
                <a:schemeClr val="dk2"/>
              </a:solidFill>
              <a:latin typeface="Lato"/>
              <a:ea typeface="Lato"/>
              <a:cs typeface="Lato"/>
              <a:sym typeface="Lato"/>
            </a:endParaRPr>
          </a:p>
          <a:p>
            <a:pPr marL="45720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January 6, 1817 - Spalding submitted a plan for a National Pharmacopoeia to New York County Medical Society </a:t>
            </a:r>
            <a:endParaRPr sz="1400" b="0" i="0" u="none" strike="noStrike" cap="none" dirty="0">
              <a:solidFill>
                <a:schemeClr val="dk2"/>
              </a:solidFill>
              <a:latin typeface="Lato"/>
              <a:ea typeface="Lato"/>
              <a:cs typeface="Lato"/>
              <a:sym typeface="Lato"/>
            </a:endParaRPr>
          </a:p>
          <a:p>
            <a:pPr marL="91440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December 15, 1820 - first official print of the Pharmacopoeia of the United States of America </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Divided into 2 parts: </a:t>
            </a:r>
            <a:endParaRPr sz="14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General use </a:t>
            </a:r>
            <a:endParaRPr sz="14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400" b="0" i="0" u="none" strike="noStrike" cap="none" dirty="0">
                <a:solidFill>
                  <a:schemeClr val="dk2"/>
                </a:solidFill>
                <a:latin typeface="Lato"/>
                <a:ea typeface="Lato"/>
                <a:cs typeface="Lato"/>
                <a:sym typeface="Lato"/>
              </a:rPr>
              <a:t>Claims</a:t>
            </a:r>
            <a:endParaRPr sz="1400" b="0" i="0" u="none" strike="noStrike" cap="none" dirty="0">
              <a:solidFill>
                <a:schemeClr val="dk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27650" y="1061510"/>
            <a:ext cx="7688700" cy="2261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Pharmacist - historian Sami K. Hamrneh characterized 4 main types of drug-oriented contributions by Islamic literature</a:t>
            </a:r>
            <a:endParaRPr sz="1600" b="0" i="0" u="none" strike="noStrike" cap="none" dirty="0">
              <a:solidFill>
                <a:schemeClr val="dk2"/>
              </a:solidFill>
              <a:latin typeface="Lato"/>
              <a:ea typeface="Lato"/>
              <a:cs typeface="Lato"/>
              <a:sym typeface="Lato"/>
            </a:endParaRPr>
          </a:p>
          <a:p>
            <a:pPr marL="457200" marR="0" lvl="0" indent="-330200" algn="l" rtl="0">
              <a:lnSpc>
                <a:spcPct val="115000"/>
              </a:lnSpc>
              <a:spcBef>
                <a:spcPts val="1600"/>
              </a:spcBef>
              <a:spcAft>
                <a:spcPts val="0"/>
              </a:spcAft>
              <a:buClr>
                <a:schemeClr val="dk2"/>
              </a:buClr>
              <a:buSzPts val="1600"/>
              <a:buFont typeface="Lato"/>
              <a:buAutoNum type="arabicPeriod"/>
            </a:pPr>
            <a:r>
              <a:rPr lang="en-US" sz="1600" b="0" i="0" u="none" strike="noStrike" cap="none" dirty="0">
                <a:solidFill>
                  <a:schemeClr val="dk2"/>
                </a:solidFill>
                <a:latin typeface="Lato"/>
                <a:ea typeface="Lato"/>
                <a:cs typeface="Lato"/>
                <a:sym typeface="Lato"/>
              </a:rPr>
              <a:t>Formularies and compendiums</a:t>
            </a:r>
            <a:endParaRPr sz="1600" b="0" i="0" u="none" strike="noStrike" cap="none" dirty="0">
              <a:solidFill>
                <a:schemeClr val="dk2"/>
              </a:solidFill>
              <a:latin typeface="Lato"/>
              <a:ea typeface="Lato"/>
              <a:cs typeface="Lato"/>
              <a:sym typeface="Lato"/>
            </a:endParaRPr>
          </a:p>
          <a:p>
            <a:pPr marL="914400" marR="0" lvl="1" indent="-330200" algn="l" rtl="0">
              <a:lnSpc>
                <a:spcPct val="115000"/>
              </a:lnSpc>
              <a:spcBef>
                <a:spcPts val="0"/>
              </a:spcBef>
              <a:spcAft>
                <a:spcPts val="0"/>
              </a:spcAft>
              <a:buClr>
                <a:schemeClr val="dk2"/>
              </a:buClr>
              <a:buSzPts val="1600"/>
              <a:buFont typeface="Lato"/>
              <a:buAutoNum type="alphaLcPeriod"/>
            </a:pPr>
            <a:r>
              <a:rPr lang="en-US" sz="1600" b="0" i="0" u="none" strike="noStrike" cap="none" dirty="0">
                <a:solidFill>
                  <a:schemeClr val="dk2"/>
                </a:solidFill>
                <a:latin typeface="Lato"/>
                <a:ea typeface="Lato"/>
                <a:cs typeface="Lato"/>
                <a:sym typeface="Lato"/>
              </a:rPr>
              <a:t>A collection of formulas or recipes for medications, which included instructions for formulation and therapeutic uses</a:t>
            </a:r>
            <a:endParaRPr sz="1600" b="0" i="0" u="none" strike="noStrike" cap="none" dirty="0">
              <a:solidFill>
                <a:schemeClr val="dk2"/>
              </a:solidFill>
              <a:latin typeface="Lato"/>
              <a:ea typeface="Lato"/>
              <a:cs typeface="Lato"/>
              <a:sym typeface="Lato"/>
            </a:endParaRPr>
          </a:p>
          <a:p>
            <a:pPr marL="1371600" marR="0" lvl="2" indent="-330200" algn="l" rtl="0">
              <a:lnSpc>
                <a:spcPct val="115000"/>
              </a:lnSpc>
              <a:spcBef>
                <a:spcPts val="0"/>
              </a:spcBef>
              <a:spcAft>
                <a:spcPts val="0"/>
              </a:spcAft>
              <a:buClr>
                <a:schemeClr val="dk2"/>
              </a:buClr>
              <a:buSzPts val="1600"/>
              <a:buFont typeface="Lato"/>
              <a:buAutoNum type="romanLcPeriod"/>
            </a:pPr>
            <a:r>
              <a:rPr lang="en-US" sz="1600" b="0" i="0" u="none" strike="noStrike" cap="none" dirty="0">
                <a:solidFill>
                  <a:schemeClr val="dk2"/>
                </a:solidFill>
                <a:latin typeface="Lato"/>
                <a:ea typeface="Lato"/>
                <a:cs typeface="Lato"/>
                <a:sym typeface="Lato"/>
              </a:rPr>
              <a:t>Compilation of work in the 850s called “The Apothecary Shop”</a:t>
            </a:r>
            <a:endParaRPr sz="1600" dirty="0">
              <a:solidFill>
                <a:schemeClr val="dk2"/>
              </a:solidFill>
            </a:endParaRPr>
          </a:p>
          <a:p>
            <a:pPr marL="457200" marR="0" lvl="0" indent="-330200" algn="l" rtl="0">
              <a:lnSpc>
                <a:spcPct val="115000"/>
              </a:lnSpc>
              <a:spcBef>
                <a:spcPts val="0"/>
              </a:spcBef>
              <a:spcAft>
                <a:spcPts val="0"/>
              </a:spcAft>
              <a:buClr>
                <a:srgbClr val="000000"/>
              </a:buClr>
              <a:buSzPts val="1600"/>
              <a:buFont typeface="Lato"/>
              <a:buAutoNum type="arabicPeriod" startAt="2"/>
            </a:pPr>
            <a:r>
              <a:rPr lang="en-US" sz="1600" b="0" i="0" u="none" strike="noStrike" cap="none" dirty="0">
                <a:solidFill>
                  <a:srgbClr val="000000"/>
                </a:solidFill>
                <a:latin typeface="Lato"/>
                <a:ea typeface="Lato"/>
                <a:cs typeface="Lato"/>
                <a:sym typeface="Lato"/>
              </a:rPr>
              <a:t> Herbals and Books</a:t>
            </a:r>
            <a:endParaRPr sz="1600" b="0" i="0" u="none" strike="noStrike" cap="none" dirty="0">
              <a:solidFill>
                <a:srgbClr val="000000"/>
              </a:solidFill>
              <a:latin typeface="Lato"/>
              <a:ea typeface="Lato"/>
              <a:cs typeface="Lato"/>
              <a:sym typeface="Lato"/>
            </a:endParaRPr>
          </a:p>
          <a:p>
            <a:pPr marL="914400" marR="0" lvl="1" indent="-330200" algn="l" rtl="0">
              <a:lnSpc>
                <a:spcPct val="115000"/>
              </a:lnSpc>
              <a:spcBef>
                <a:spcPts val="0"/>
              </a:spcBef>
              <a:spcAft>
                <a:spcPts val="0"/>
              </a:spcAft>
              <a:buClr>
                <a:srgbClr val="000000"/>
              </a:buClr>
              <a:buSzPts val="1600"/>
              <a:buFont typeface="Lato"/>
              <a:buAutoNum type="alphaLcPeriod"/>
            </a:pPr>
            <a:r>
              <a:rPr lang="en-US" sz="1600" b="0" i="0" u="none" strike="noStrike" cap="none" dirty="0">
                <a:solidFill>
                  <a:srgbClr val="000000"/>
                </a:solidFill>
                <a:latin typeface="Lato"/>
                <a:ea typeface="Lato"/>
                <a:cs typeface="Lato"/>
                <a:sym typeface="Lato"/>
              </a:rPr>
              <a:t>Strong influence by the Greco-Romans and added on by Islamic travelers and field workers</a:t>
            </a:r>
            <a:endParaRPr sz="1600" b="0" i="0" u="none" strike="noStrike" cap="none" dirty="0">
              <a:solidFill>
                <a:srgbClr val="000000"/>
              </a:solidFill>
              <a:latin typeface="Lato"/>
              <a:ea typeface="Lato"/>
              <a:cs typeface="Lato"/>
              <a:sym typeface="Lato"/>
            </a:endParaRPr>
          </a:p>
          <a:p>
            <a:pPr marL="1371600" marR="0" lvl="2" indent="-330200" algn="l" rtl="0">
              <a:lnSpc>
                <a:spcPct val="115000"/>
              </a:lnSpc>
              <a:spcBef>
                <a:spcPts val="0"/>
              </a:spcBef>
              <a:spcAft>
                <a:spcPts val="0"/>
              </a:spcAft>
              <a:buClr>
                <a:srgbClr val="000000"/>
              </a:buClr>
              <a:buSzPts val="1600"/>
              <a:buFont typeface="Lato"/>
              <a:buAutoNum type="romanLcPeriod"/>
            </a:pPr>
            <a:r>
              <a:rPr lang="en-US" sz="1600" b="0" i="0" u="none" strike="noStrike" cap="none" dirty="0">
                <a:solidFill>
                  <a:srgbClr val="000000"/>
                </a:solidFill>
                <a:latin typeface="Lato"/>
                <a:ea typeface="Lato"/>
                <a:cs typeface="Lato"/>
                <a:sym typeface="Lato"/>
              </a:rPr>
              <a:t>By 11th century Al-Biruni recognized pharmacy as a separate branch of healing</a:t>
            </a:r>
            <a:endParaRPr sz="1600" b="0" i="0" u="none" strike="noStrike" cap="none" dirty="0">
              <a:solidFill>
                <a:srgbClr val="000000"/>
              </a:solidFill>
              <a:latin typeface="Lato"/>
              <a:ea typeface="Lato"/>
              <a:cs typeface="Lato"/>
              <a:sym typeface="Lato"/>
            </a:endParaRPr>
          </a:p>
          <a:p>
            <a:pPr marL="914400" marR="0" lvl="1" indent="-330200" algn="l" rtl="0">
              <a:lnSpc>
                <a:spcPct val="115000"/>
              </a:lnSpc>
              <a:spcBef>
                <a:spcPts val="0"/>
              </a:spcBef>
              <a:spcAft>
                <a:spcPts val="0"/>
              </a:spcAft>
              <a:buClr>
                <a:srgbClr val="000000"/>
              </a:buClr>
              <a:buSzPts val="1600"/>
              <a:buAutoNum type="alphaLcPeriod"/>
            </a:pPr>
            <a:r>
              <a:rPr lang="en-US" sz="1600" dirty="0">
                <a:solidFill>
                  <a:srgbClr val="000000"/>
                </a:solidFill>
              </a:rPr>
              <a:t>Materia medica mentions 1800 botanical drugs, 145 mineral drugs, and 130 drugs from animal sources</a:t>
            </a:r>
            <a:endParaRPr sz="1600" dirty="0">
              <a:solidFill>
                <a:srgbClr val="000000"/>
              </a:solidFill>
            </a:endParaRPr>
          </a:p>
        </p:txBody>
      </p:sp>
      <p:sp>
        <p:nvSpPr>
          <p:cNvPr id="202" name="Shape 202"/>
          <p:cNvSpPr txBox="1">
            <a:spLocks noGrp="1"/>
          </p:cNvSpPr>
          <p:nvPr>
            <p:ph type="title"/>
          </p:nvPr>
        </p:nvSpPr>
        <p:spPr>
          <a:xfrm>
            <a:off x="729450" y="323567"/>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Drug - Oriented Contributions</a:t>
            </a:r>
            <a:endParaRPr sz="3600" b="1" i="0" u="none" strike="noStrike" cap="none" dirty="0">
              <a:solidFill>
                <a:srgbClr val="000000"/>
              </a:solidFill>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727650" y="574371"/>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QUIZ TIME</a:t>
            </a:r>
            <a:endParaRPr sz="3600" b="1" i="0" u="none" strike="noStrike" cap="none" dirty="0">
              <a:solidFill>
                <a:schemeClr val="dk2"/>
              </a:solidFill>
              <a:latin typeface="Raleway"/>
              <a:ea typeface="Raleway"/>
              <a:cs typeface="Raleway"/>
              <a:sym typeface="Raleway"/>
            </a:endParaRPr>
          </a:p>
        </p:txBody>
      </p:sp>
      <p:sp>
        <p:nvSpPr>
          <p:cNvPr id="424" name="Shape 424"/>
          <p:cNvSpPr txBox="1">
            <a:spLocks noGrp="1"/>
          </p:cNvSpPr>
          <p:nvPr>
            <p:ph type="body" idx="1"/>
          </p:nvPr>
        </p:nvSpPr>
        <p:spPr>
          <a:xfrm>
            <a:off x="729450" y="1441200"/>
            <a:ext cx="7688700" cy="22611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AutoNum type="arabicPeriod"/>
            </a:pPr>
            <a:r>
              <a:rPr lang="en-US" sz="1600" b="0" i="0" u="none" strike="noStrike" cap="none" dirty="0">
                <a:solidFill>
                  <a:schemeClr val="dk2"/>
                </a:solidFill>
                <a:latin typeface="Lato"/>
                <a:ea typeface="Lato"/>
                <a:cs typeface="Lato"/>
                <a:sym typeface="Lato"/>
              </a:rPr>
              <a:t>When was the first official print of The Pharmacopoeia of the United States of America?</a:t>
            </a:r>
            <a:endParaRPr sz="1600" b="0" i="0" u="none" strike="noStrike" cap="none" dirty="0">
              <a:solidFill>
                <a:schemeClr val="dk2"/>
              </a:solidFill>
              <a:latin typeface="Lato"/>
              <a:ea typeface="Lato"/>
              <a:cs typeface="Lato"/>
              <a:sym typeface="Lato"/>
            </a:endParaRPr>
          </a:p>
          <a:p>
            <a:pPr marL="914400" marR="0" lvl="1"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1820</a:t>
            </a:r>
            <a:endParaRPr sz="1600" b="0" i="0" u="none" strike="noStrike" cap="none" dirty="0">
              <a:solidFill>
                <a:schemeClr val="dk2"/>
              </a:solidFill>
              <a:latin typeface="Lato"/>
              <a:ea typeface="Lato"/>
              <a:cs typeface="Lato"/>
              <a:sym typeface="Lato"/>
            </a:endParaRPr>
          </a:p>
          <a:p>
            <a:pPr marL="914400" marR="0" lvl="1"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1960</a:t>
            </a:r>
            <a:endParaRPr sz="1600" b="0" i="0" u="none" strike="noStrike" cap="none" dirty="0">
              <a:solidFill>
                <a:schemeClr val="dk2"/>
              </a:solidFill>
              <a:latin typeface="Lato"/>
              <a:ea typeface="Lato"/>
              <a:cs typeface="Lato"/>
              <a:sym typeface="Lato"/>
            </a:endParaRPr>
          </a:p>
          <a:p>
            <a:pPr marL="914400" marR="0" lvl="1"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1945</a:t>
            </a:r>
            <a:endParaRPr sz="1600" b="0" i="0" u="none" strike="noStrike" cap="none" dirty="0">
              <a:solidFill>
                <a:schemeClr val="dk2"/>
              </a:solidFill>
              <a:latin typeface="Lato"/>
              <a:ea typeface="Lato"/>
              <a:cs typeface="Lato"/>
              <a:sym typeface="Lato"/>
            </a:endParaRPr>
          </a:p>
          <a:p>
            <a:pPr marL="914400" marR="0" lvl="1"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1923</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   </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720927" y="1301762"/>
            <a:ext cx="7688700" cy="128679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Growth of Pharmacy Practice: Community Pharmacy</a:t>
            </a:r>
            <a:endParaRPr sz="3600" b="1" i="0" u="none" strike="noStrike" cap="none" dirty="0">
              <a:solidFill>
                <a:schemeClr val="dk2"/>
              </a:solidFill>
              <a:latin typeface="Raleway"/>
              <a:ea typeface="Raleway"/>
              <a:cs typeface="Raleway"/>
              <a:sym typeface="Raleway"/>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729450" y="240632"/>
            <a:ext cx="7688700" cy="78205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strike="noStrike" cap="none" dirty="0">
                <a:solidFill>
                  <a:schemeClr val="dk2"/>
                </a:solidFill>
                <a:latin typeface="Calibri"/>
                <a:ea typeface="Calibri"/>
                <a:cs typeface="Calibri"/>
                <a:sym typeface="Calibri"/>
              </a:rPr>
              <a:t>Pharmacy Practice</a:t>
            </a:r>
            <a:endParaRPr sz="3600" b="1" i="0" strike="noStrike" cap="none" dirty="0">
              <a:solidFill>
                <a:schemeClr val="dk2"/>
              </a:solidFill>
              <a:latin typeface="Calibri"/>
              <a:ea typeface="Calibri"/>
              <a:cs typeface="Calibri"/>
              <a:sym typeface="Calibri"/>
            </a:endParaRPr>
          </a:p>
        </p:txBody>
      </p:sp>
      <p:sp>
        <p:nvSpPr>
          <p:cNvPr id="435" name="Shape 435"/>
          <p:cNvSpPr txBox="1">
            <a:spLocks noGrp="1"/>
          </p:cNvSpPr>
          <p:nvPr>
            <p:ph type="body" idx="1"/>
          </p:nvPr>
        </p:nvSpPr>
        <p:spPr>
          <a:xfrm>
            <a:off x="729450" y="1022684"/>
            <a:ext cx="7688700" cy="3777915"/>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accent1"/>
              </a:buClr>
              <a:buSzPts val="1400"/>
              <a:buFont typeface="Lato"/>
              <a:buChar char="●"/>
            </a:pPr>
            <a:r>
              <a:rPr lang="en-US" sz="1600" dirty="0">
                <a:solidFill>
                  <a:schemeClr val="dk2"/>
                </a:solidFill>
              </a:rPr>
              <a:t>18th to 20th century → evolving from old-fashioned drugstores to more professional pharmacies</a:t>
            </a:r>
            <a:endParaRPr sz="1600" dirty="0">
              <a:solidFill>
                <a:schemeClr val="dk2"/>
              </a:solidFill>
            </a:endParaRPr>
          </a:p>
          <a:p>
            <a:pPr marL="914400" marR="0" lvl="1" indent="-317500" algn="l" rtl="0">
              <a:lnSpc>
                <a:spcPct val="100000"/>
              </a:lnSpc>
              <a:spcBef>
                <a:spcPts val="0"/>
              </a:spcBef>
              <a:spcAft>
                <a:spcPts val="0"/>
              </a:spcAft>
              <a:buClr>
                <a:schemeClr val="accent1"/>
              </a:buClr>
              <a:buSzPts val="1400"/>
              <a:buFont typeface="Lato"/>
              <a:buChar char="○"/>
            </a:pPr>
            <a:r>
              <a:rPr lang="en-US" sz="1600" dirty="0">
                <a:solidFill>
                  <a:schemeClr val="dk2"/>
                </a:solidFill>
              </a:rPr>
              <a:t>Community pharmacies operated within a framework of business enterprises</a:t>
            </a:r>
            <a:endParaRPr sz="1600" dirty="0">
              <a:solidFill>
                <a:schemeClr val="dk2"/>
              </a:solidFill>
            </a:endParaRPr>
          </a:p>
          <a:p>
            <a:pPr marL="914400" marR="0" lvl="1" indent="-317500" algn="l" rtl="0">
              <a:lnSpc>
                <a:spcPct val="100000"/>
              </a:lnSpc>
              <a:spcBef>
                <a:spcPts val="0"/>
              </a:spcBef>
              <a:spcAft>
                <a:spcPts val="0"/>
              </a:spcAft>
              <a:buClr>
                <a:schemeClr val="accent1"/>
              </a:buClr>
              <a:buSzPts val="1400"/>
              <a:buFont typeface="Lato"/>
              <a:buChar char="○"/>
            </a:pPr>
            <a:r>
              <a:rPr lang="en-US" sz="1600" dirty="0">
                <a:solidFill>
                  <a:schemeClr val="dk2"/>
                </a:solidFill>
              </a:rPr>
              <a:t>Some pharmacies started being incorporated into supermarkets</a:t>
            </a:r>
            <a:endParaRPr sz="1600" dirty="0">
              <a:solidFill>
                <a:schemeClr val="dk2"/>
              </a:solidFill>
            </a:endParaRPr>
          </a:p>
          <a:p>
            <a:pPr marL="1371600" marR="0" lvl="2" indent="-317500" algn="l" rtl="0">
              <a:lnSpc>
                <a:spcPct val="100000"/>
              </a:lnSpc>
              <a:spcBef>
                <a:spcPts val="0"/>
              </a:spcBef>
              <a:spcAft>
                <a:spcPts val="0"/>
              </a:spcAft>
              <a:buClr>
                <a:schemeClr val="accent1"/>
              </a:buClr>
              <a:buSzPts val="1400"/>
              <a:buFont typeface="Lato"/>
              <a:buChar char="■"/>
            </a:pPr>
            <a:r>
              <a:rPr lang="en-US" sz="1600" dirty="0">
                <a:solidFill>
                  <a:schemeClr val="dk2"/>
                </a:solidFill>
              </a:rPr>
              <a:t>Rx and health-related products require &lt;5% of total floor area</a:t>
            </a:r>
            <a:endParaRPr sz="1600" dirty="0">
              <a:solidFill>
                <a:schemeClr val="dk2"/>
              </a:solidFill>
            </a:endParaRPr>
          </a:p>
          <a:p>
            <a:pPr marL="914400" marR="0" lvl="1" indent="-317500" algn="l" rtl="0">
              <a:lnSpc>
                <a:spcPct val="100000"/>
              </a:lnSpc>
              <a:spcBef>
                <a:spcPts val="0"/>
              </a:spcBef>
              <a:spcAft>
                <a:spcPts val="0"/>
              </a:spcAft>
              <a:buClr>
                <a:schemeClr val="accent1"/>
              </a:buClr>
              <a:buSzPts val="1400"/>
              <a:buFont typeface="Lato"/>
              <a:buChar char="○"/>
            </a:pPr>
            <a:r>
              <a:rPr lang="en-US" sz="1600" dirty="0">
                <a:solidFill>
                  <a:schemeClr val="dk2"/>
                </a:solidFill>
              </a:rPr>
              <a:t>Pharmacies receiving 50% or more of their revenue from their prescription sale increased from 1% in 1931 to 16% in 1962</a:t>
            </a:r>
            <a:endParaRPr sz="1600" dirty="0">
              <a:solidFill>
                <a:schemeClr val="dk2"/>
              </a:solidFill>
            </a:endParaRPr>
          </a:p>
          <a:p>
            <a:pPr marL="914400" marR="0" lvl="1" indent="-330200" algn="l" rtl="0">
              <a:lnSpc>
                <a:spcPct val="100000"/>
              </a:lnSpc>
              <a:spcBef>
                <a:spcPts val="0"/>
              </a:spcBef>
              <a:spcAft>
                <a:spcPts val="0"/>
              </a:spcAft>
              <a:buClr>
                <a:schemeClr val="dk2"/>
              </a:buClr>
              <a:buSzPts val="1600"/>
              <a:buFont typeface="Lato"/>
              <a:buChar char="○"/>
            </a:pPr>
            <a:r>
              <a:rPr lang="en-US" sz="1600" dirty="0">
                <a:solidFill>
                  <a:schemeClr val="dk2"/>
                </a:solidFill>
              </a:rPr>
              <a:t>Increasing prescription numbers due to more effective drugs, less dispensing by physicians and increasing trend in prescribing individual drugs rather than compounded medications</a:t>
            </a:r>
            <a:endParaRPr sz="1600" dirty="0">
              <a:solidFill>
                <a:schemeClr val="dk2"/>
              </a:solidFill>
            </a:endParaRPr>
          </a:p>
          <a:p>
            <a:pPr marL="1371600" marR="0" lvl="2" indent="-304800" algn="l" rtl="0">
              <a:lnSpc>
                <a:spcPct val="115000"/>
              </a:lnSpc>
              <a:spcBef>
                <a:spcPts val="0"/>
              </a:spcBef>
              <a:spcAft>
                <a:spcPts val="0"/>
              </a:spcAft>
              <a:buClr>
                <a:schemeClr val="accent1"/>
              </a:buClr>
              <a:buSzPts val="1200"/>
              <a:buFont typeface="Lato"/>
              <a:buChar char="■"/>
            </a:pPr>
            <a:r>
              <a:rPr lang="en-US" sz="1600" dirty="0">
                <a:solidFill>
                  <a:schemeClr val="dk2"/>
                </a:solidFill>
              </a:rPr>
              <a:t>Emergence of chain stores</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729450" y="240632"/>
            <a:ext cx="7688700" cy="7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strike="noStrike" cap="none" dirty="0">
                <a:solidFill>
                  <a:schemeClr val="dk2"/>
                </a:solidFill>
                <a:latin typeface="Calibri"/>
                <a:ea typeface="Calibri"/>
                <a:cs typeface="Calibri"/>
                <a:sym typeface="Calibri"/>
              </a:rPr>
              <a:t>Pharmacy Practice</a:t>
            </a:r>
            <a:endParaRPr sz="3600" b="1" i="0" strike="noStrike" cap="none" dirty="0">
              <a:solidFill>
                <a:schemeClr val="dk2"/>
              </a:solidFill>
              <a:latin typeface="Calibri"/>
              <a:ea typeface="Calibri"/>
              <a:cs typeface="Calibri"/>
              <a:sym typeface="Calibri"/>
            </a:endParaRPr>
          </a:p>
        </p:txBody>
      </p:sp>
      <p:sp>
        <p:nvSpPr>
          <p:cNvPr id="441" name="Shape 441"/>
          <p:cNvSpPr txBox="1">
            <a:spLocks noGrp="1"/>
          </p:cNvSpPr>
          <p:nvPr>
            <p:ph type="body" idx="1"/>
          </p:nvPr>
        </p:nvSpPr>
        <p:spPr>
          <a:xfrm>
            <a:off x="729450" y="1022684"/>
            <a:ext cx="7688700" cy="37779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accent1"/>
              </a:buClr>
              <a:buSzPts val="1400"/>
              <a:buFont typeface="Lato"/>
              <a:buChar char="●"/>
            </a:pPr>
            <a:r>
              <a:rPr lang="en-US" sz="1600" dirty="0">
                <a:solidFill>
                  <a:schemeClr val="dk2"/>
                </a:solidFill>
              </a:rPr>
              <a:t>18th to 20th century → evolving from old-fashioned drugstores to more professional pharmacies</a:t>
            </a:r>
            <a:endParaRPr sz="1600" dirty="0">
              <a:solidFill>
                <a:schemeClr val="dk2"/>
              </a:solidFill>
            </a:endParaRPr>
          </a:p>
          <a:p>
            <a:pPr marL="914400" lvl="1" indent="-317500" rtl="0">
              <a:lnSpc>
                <a:spcPct val="100000"/>
              </a:lnSpc>
              <a:spcBef>
                <a:spcPts val="0"/>
              </a:spcBef>
              <a:spcAft>
                <a:spcPts val="0"/>
              </a:spcAft>
              <a:buClr>
                <a:schemeClr val="accent1"/>
              </a:buClr>
              <a:buSzPts val="1400"/>
              <a:buFont typeface="Lato"/>
              <a:buChar char="○"/>
            </a:pPr>
            <a:r>
              <a:rPr lang="en-US" sz="1600" dirty="0">
                <a:solidFill>
                  <a:schemeClr val="dk2"/>
                </a:solidFill>
              </a:rPr>
              <a:t>However, there was a trend toward more establishments specializing in pharmaceutical services </a:t>
            </a:r>
            <a:endParaRPr sz="1600" dirty="0">
              <a:solidFill>
                <a:schemeClr val="dk2"/>
              </a:solidFill>
            </a:endParaRPr>
          </a:p>
          <a:p>
            <a:pPr marL="914400" lvl="1" indent="-330200" rtl="0">
              <a:lnSpc>
                <a:spcPct val="100000"/>
              </a:lnSpc>
              <a:spcBef>
                <a:spcPts val="0"/>
              </a:spcBef>
              <a:spcAft>
                <a:spcPts val="0"/>
              </a:spcAft>
              <a:buClr>
                <a:schemeClr val="dk2"/>
              </a:buClr>
              <a:buSzPts val="1600"/>
              <a:buFont typeface="Lato"/>
              <a:buChar char="○"/>
            </a:pPr>
            <a:r>
              <a:rPr lang="en-US" sz="1600" dirty="0">
                <a:solidFill>
                  <a:schemeClr val="dk2"/>
                </a:solidFill>
              </a:rPr>
              <a:t>In 1960s, </a:t>
            </a:r>
            <a:r>
              <a:rPr lang="en-US" sz="1600" dirty="0" smtClean="0">
                <a:solidFill>
                  <a:schemeClr val="dk2"/>
                </a:solidFill>
              </a:rPr>
              <a:t>APhA </a:t>
            </a:r>
            <a:r>
              <a:rPr lang="en-US" sz="1600" dirty="0">
                <a:solidFill>
                  <a:schemeClr val="dk2"/>
                </a:solidFill>
              </a:rPr>
              <a:t>started encouraging pharmacist involvement in direct patient care </a:t>
            </a:r>
            <a:r>
              <a:rPr lang="en-US" sz="1600" dirty="0" smtClean="0">
                <a:solidFill>
                  <a:schemeClr val="dk2"/>
                </a:solidFill>
              </a:rPr>
              <a:t>(e.g., </a:t>
            </a:r>
            <a:r>
              <a:rPr lang="en-US" sz="1600" dirty="0">
                <a:solidFill>
                  <a:schemeClr val="dk2"/>
                </a:solidFill>
              </a:rPr>
              <a:t>counseling, monitoring, </a:t>
            </a:r>
            <a:r>
              <a:rPr lang="en-US" sz="1600" dirty="0" smtClean="0">
                <a:solidFill>
                  <a:schemeClr val="dk2"/>
                </a:solidFill>
              </a:rPr>
              <a:t>etc.)</a:t>
            </a:r>
            <a:endParaRPr sz="1600" dirty="0">
              <a:solidFill>
                <a:schemeClr val="dk2"/>
              </a:solidFill>
            </a:endParaRPr>
          </a:p>
          <a:p>
            <a:pPr marL="1371600" lvl="2" indent="-330200" rtl="0">
              <a:lnSpc>
                <a:spcPct val="100000"/>
              </a:lnSpc>
              <a:spcBef>
                <a:spcPts val="0"/>
              </a:spcBef>
              <a:spcAft>
                <a:spcPts val="0"/>
              </a:spcAft>
              <a:buClr>
                <a:schemeClr val="dk2"/>
              </a:buClr>
              <a:buSzPts val="1600"/>
              <a:buFont typeface="Lato"/>
              <a:buChar char="■"/>
            </a:pPr>
            <a:r>
              <a:rPr lang="en-US" sz="1600" dirty="0">
                <a:solidFill>
                  <a:schemeClr val="dk2"/>
                </a:solidFill>
              </a:rPr>
              <a:t>The compact professional-office type layout started becoming more common</a:t>
            </a:r>
            <a:endParaRPr sz="1600" dirty="0">
              <a:solidFill>
                <a:schemeClr val="dk2"/>
              </a:solidFill>
            </a:endParaRPr>
          </a:p>
          <a:p>
            <a:pPr marL="914400" lvl="1" indent="-330200" rtl="0">
              <a:lnSpc>
                <a:spcPct val="100000"/>
              </a:lnSpc>
              <a:spcBef>
                <a:spcPts val="0"/>
              </a:spcBef>
              <a:spcAft>
                <a:spcPts val="0"/>
              </a:spcAft>
              <a:buClr>
                <a:schemeClr val="dk2"/>
              </a:buClr>
              <a:buSzPts val="1600"/>
              <a:buFont typeface="Lato"/>
              <a:buChar char="○"/>
            </a:pPr>
            <a:r>
              <a:rPr lang="en-US" sz="1600" dirty="0">
                <a:solidFill>
                  <a:schemeClr val="dk2"/>
                </a:solidFill>
              </a:rPr>
              <a:t>In recent years, pharmacists started providing more personalized pharmaceutical services in settings such as pharmacy-clinics, medication therapy managements, </a:t>
            </a:r>
            <a:r>
              <a:rPr lang="en-US" sz="1600" dirty="0" smtClean="0">
                <a:solidFill>
                  <a:schemeClr val="dk2"/>
                </a:solidFill>
              </a:rPr>
              <a:t>etc.</a:t>
            </a:r>
            <a:endParaRPr sz="1600" dirty="0">
              <a:solidFill>
                <a:schemeClr val="dk2"/>
              </a:solidFill>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729450" y="252663"/>
            <a:ext cx="7688700" cy="83017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strike="noStrike" cap="none" dirty="0">
                <a:solidFill>
                  <a:schemeClr val="dk2"/>
                </a:solidFill>
                <a:latin typeface="Calibri"/>
                <a:ea typeface="Calibri"/>
                <a:cs typeface="Calibri"/>
                <a:sym typeface="Calibri"/>
              </a:rPr>
              <a:t>Pharmacy Practice</a:t>
            </a:r>
            <a:r>
              <a:rPr lang="en-US" sz="3600" b="0" i="0" strike="noStrike" cap="none" dirty="0">
                <a:solidFill>
                  <a:srgbClr val="000000"/>
                </a:solidFill>
                <a:latin typeface="Calibri"/>
                <a:ea typeface="Calibri"/>
                <a:cs typeface="Calibri"/>
                <a:sym typeface="Calibri"/>
              </a:rPr>
              <a:t> </a:t>
            </a:r>
            <a:endParaRPr sz="3600" b="1" i="0"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2600"/>
              <a:buFont typeface="Raleway"/>
              <a:buNone/>
            </a:pPr>
            <a:endParaRPr sz="3600" b="1" i="0" u="sng"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2600"/>
              <a:buFont typeface="Raleway"/>
              <a:buNone/>
            </a:pPr>
            <a:endParaRPr sz="2400" b="1" i="0" u="sng"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2"/>
              </a:buClr>
              <a:buSzPts val="2600"/>
              <a:buFont typeface="Raleway"/>
              <a:buNone/>
            </a:pPr>
            <a:endParaRPr sz="2400" b="1" i="0" u="none" strike="noStrike" cap="none" dirty="0">
              <a:solidFill>
                <a:schemeClr val="dk2"/>
              </a:solidFill>
              <a:latin typeface="Raleway"/>
              <a:ea typeface="Raleway"/>
              <a:cs typeface="Raleway"/>
              <a:sym typeface="Raleway"/>
            </a:endParaRPr>
          </a:p>
        </p:txBody>
      </p:sp>
      <p:sp>
        <p:nvSpPr>
          <p:cNvPr id="447" name="Shape 447"/>
          <p:cNvSpPr txBox="1">
            <a:spLocks noGrp="1"/>
          </p:cNvSpPr>
          <p:nvPr>
            <p:ph type="body" idx="1"/>
          </p:nvPr>
        </p:nvSpPr>
        <p:spPr>
          <a:xfrm>
            <a:off x="729450" y="1167063"/>
            <a:ext cx="7688700" cy="3453063"/>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chemeClr val="accent1"/>
              </a:buClr>
              <a:buSzPts val="1400"/>
              <a:buFont typeface="Lato"/>
              <a:buChar char="●"/>
            </a:pPr>
            <a:r>
              <a:rPr lang="en-US" sz="1400" dirty="0">
                <a:solidFill>
                  <a:schemeClr val="dk2"/>
                </a:solidFill>
              </a:rPr>
              <a:t>Until 1940s - Pharmacist services were caught up in controversies related to “third party payments”</a:t>
            </a:r>
            <a:endParaRPr sz="1400" dirty="0">
              <a:solidFill>
                <a:schemeClr val="dk2"/>
              </a:solidFill>
            </a:endParaRPr>
          </a:p>
          <a:p>
            <a:pPr marL="914400" lvl="1" indent="-317500" rtl="0">
              <a:spcBef>
                <a:spcPts val="0"/>
              </a:spcBef>
              <a:spcAft>
                <a:spcPts val="0"/>
              </a:spcAft>
              <a:buClr>
                <a:schemeClr val="accent1"/>
              </a:buClr>
              <a:buSzPts val="1400"/>
              <a:buFont typeface="Lato"/>
              <a:buChar char="○"/>
            </a:pPr>
            <a:r>
              <a:rPr lang="en-US" sz="1400" dirty="0">
                <a:solidFill>
                  <a:schemeClr val="dk2"/>
                </a:solidFill>
              </a:rPr>
              <a:t>Tradition of patient’s fee for services rendered by health professionals were breaking down</a:t>
            </a:r>
            <a:endParaRPr sz="1400" dirty="0">
              <a:solidFill>
                <a:schemeClr val="dk2"/>
              </a:solidFill>
            </a:endParaRPr>
          </a:p>
          <a:p>
            <a:pPr marL="457200" marR="0" lvl="0" indent="-317500" algn="l" rtl="0">
              <a:lnSpc>
                <a:spcPct val="115000"/>
              </a:lnSpc>
              <a:spcBef>
                <a:spcPts val="0"/>
              </a:spcBef>
              <a:spcAft>
                <a:spcPts val="0"/>
              </a:spcAft>
              <a:buClr>
                <a:schemeClr val="accent1"/>
              </a:buClr>
              <a:buSzPts val="1400"/>
              <a:buFont typeface="Lato"/>
              <a:buChar char="●"/>
            </a:pPr>
            <a:r>
              <a:rPr lang="en-US" sz="1400" b="0" i="0" u="none" strike="noStrike" cap="none" dirty="0">
                <a:solidFill>
                  <a:schemeClr val="dk2"/>
                </a:solidFill>
                <a:latin typeface="Lato"/>
                <a:ea typeface="Lato"/>
                <a:cs typeface="Lato"/>
                <a:sym typeface="Lato"/>
              </a:rPr>
              <a:t>Late 1950s: implications of bringing prescription costs to health insurance were examined</a:t>
            </a:r>
            <a:endParaRPr sz="14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400" b="0" i="0" u="none" strike="noStrike" cap="none" dirty="0">
                <a:solidFill>
                  <a:schemeClr val="dk2"/>
                </a:solidFill>
                <a:latin typeface="Lato"/>
                <a:ea typeface="Lato"/>
                <a:cs typeface="Lato"/>
                <a:sym typeface="Lato"/>
              </a:rPr>
              <a:t>Early 1960s - APhA encouraged new framework of “patient - orientation”</a:t>
            </a:r>
            <a:endParaRPr sz="14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400" b="0" i="0" u="none" strike="noStrike" cap="none" dirty="0">
                <a:solidFill>
                  <a:schemeClr val="dk2"/>
                </a:solidFill>
                <a:latin typeface="Lato"/>
                <a:ea typeface="Lato"/>
                <a:cs typeface="Lato"/>
                <a:sym typeface="Lato"/>
              </a:rPr>
              <a:t>By late 1960s:  one-third of Americans covered for “major medical”</a:t>
            </a:r>
            <a:endParaRPr sz="14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400" b="0" i="0" u="none" strike="noStrike" cap="none" dirty="0">
                <a:solidFill>
                  <a:schemeClr val="dk2"/>
                </a:solidFill>
                <a:latin typeface="Lato"/>
                <a:ea typeface="Lato"/>
                <a:cs typeface="Lato"/>
                <a:sym typeface="Lato"/>
              </a:rPr>
              <a:t>1964-1969: organizations developed to provide prepaid prescription programs and/or assist with insurance companies</a:t>
            </a:r>
            <a:endParaRPr sz="14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Lato"/>
              <a:buChar char="○"/>
            </a:pPr>
            <a:r>
              <a:rPr lang="en-US" sz="1400" b="0" i="0" u="none" strike="noStrike" cap="none" dirty="0">
                <a:solidFill>
                  <a:schemeClr val="dk2"/>
                </a:solidFill>
                <a:latin typeface="Lato"/>
                <a:ea typeface="Lato"/>
                <a:cs typeface="Lato"/>
                <a:sym typeface="Lato"/>
              </a:rPr>
              <a:t>Paid Prescriptions, Prepaid Prescription Plans, and Pharmaceutical Card System Inc.</a:t>
            </a:r>
            <a:endParaRPr sz="14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400" b="0" i="0" u="none" strike="noStrike" cap="none" dirty="0">
                <a:solidFill>
                  <a:schemeClr val="dk2"/>
                </a:solidFill>
                <a:latin typeface="Lato"/>
                <a:ea typeface="Lato"/>
                <a:cs typeface="Lato"/>
                <a:sym typeface="Lato"/>
              </a:rPr>
              <a:t>By 1974:  some third party plan </a:t>
            </a:r>
            <a:r>
              <a:rPr lang="en-US" sz="1400" dirty="0">
                <a:solidFill>
                  <a:schemeClr val="dk2"/>
                </a:solidFill>
              </a:rPr>
              <a:t>were </a:t>
            </a:r>
            <a:r>
              <a:rPr lang="en-US" sz="1400" b="0" i="0" u="none" strike="noStrike" cap="none" dirty="0">
                <a:solidFill>
                  <a:schemeClr val="dk2"/>
                </a:solidFill>
                <a:latin typeface="Lato"/>
                <a:ea typeface="Lato"/>
                <a:cs typeface="Lato"/>
                <a:sym typeface="Lato"/>
              </a:rPr>
              <a:t>paying at least part of costs</a:t>
            </a:r>
            <a:endParaRPr sz="14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400" b="0" i="0" u="none" strike="noStrike" cap="none" dirty="0">
                <a:solidFill>
                  <a:schemeClr val="dk2"/>
                </a:solidFill>
                <a:latin typeface="Lato"/>
                <a:ea typeface="Lato"/>
                <a:cs typeface="Lato"/>
                <a:sym typeface="Lato"/>
              </a:rPr>
              <a:t>Overall: There was a clear decision within the American society - medical care payments would change</a:t>
            </a:r>
            <a:endParaRPr sz="1400" b="0" i="0" u="none" strike="noStrike" cap="none" dirty="0">
              <a:solidFill>
                <a:schemeClr val="dk2"/>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653250" y="276726"/>
            <a:ext cx="7985700" cy="58954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Compounding</a:t>
            </a:r>
            <a:endParaRPr sz="3600" b="1"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2600"/>
              <a:buFont typeface="Raleway"/>
              <a:buNone/>
            </a:pPr>
            <a:endParaRPr sz="2400" b="1" i="0" u="none" strike="noStrike" cap="none" dirty="0">
              <a:solidFill>
                <a:schemeClr val="dk2"/>
              </a:solidFill>
              <a:latin typeface="Raleway"/>
              <a:ea typeface="Raleway"/>
              <a:cs typeface="Raleway"/>
              <a:sym typeface="Raleway"/>
            </a:endParaRPr>
          </a:p>
        </p:txBody>
      </p:sp>
      <p:sp>
        <p:nvSpPr>
          <p:cNvPr id="453" name="Shape 453"/>
          <p:cNvSpPr txBox="1">
            <a:spLocks noGrp="1"/>
          </p:cNvSpPr>
          <p:nvPr>
            <p:ph type="body" idx="1"/>
          </p:nvPr>
        </p:nvSpPr>
        <p:spPr>
          <a:xfrm>
            <a:off x="432450" y="1058779"/>
            <a:ext cx="8282700" cy="3423971"/>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chemeClr val="dk2"/>
              </a:buClr>
              <a:buSzPts val="1600"/>
              <a:buFont typeface="Lato"/>
              <a:buChar char="●"/>
            </a:pPr>
            <a:r>
              <a:rPr lang="en-US" sz="1600" b="0" i="0" u="none" strike="noStrike" cap="none" dirty="0">
                <a:solidFill>
                  <a:schemeClr val="dk2"/>
                </a:solidFill>
                <a:latin typeface="Lato"/>
                <a:ea typeface="Lato"/>
                <a:cs typeface="Lato"/>
                <a:sym typeface="Lato"/>
              </a:rPr>
              <a:t>By 1819, apothecaries had displaced medical apprentices </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None/>
            </a:pPr>
            <a:endParaRPr sz="1600" b="0" i="0" u="none" strike="noStrike" cap="none" dirty="0">
              <a:solidFill>
                <a:schemeClr val="dk2"/>
              </a:solidFill>
              <a:latin typeface="Lato"/>
              <a:ea typeface="Lato"/>
              <a:cs typeface="Lato"/>
              <a:sym typeface="Lato"/>
            </a:endParaRPr>
          </a:p>
          <a:p>
            <a:pPr marL="457200" marR="0" lvl="0" indent="-330200" algn="l" rtl="0">
              <a:lnSpc>
                <a:spcPct val="115000"/>
              </a:lnSpc>
              <a:spcBef>
                <a:spcPts val="0"/>
              </a:spcBef>
              <a:spcAft>
                <a:spcPts val="0"/>
              </a:spcAft>
              <a:buClr>
                <a:schemeClr val="dk2"/>
              </a:buClr>
              <a:buSzPts val="1600"/>
              <a:buChar char="●"/>
            </a:pPr>
            <a:r>
              <a:rPr lang="en-US" sz="1600" b="0" i="0" u="none" strike="noStrike" cap="none" dirty="0">
                <a:solidFill>
                  <a:schemeClr val="dk2"/>
                </a:solidFill>
                <a:latin typeface="Lato"/>
                <a:ea typeface="Lato"/>
                <a:cs typeface="Lato"/>
                <a:sym typeface="Lato"/>
              </a:rPr>
              <a:t>Late 1920s - early 1960s: Compounding </a:t>
            </a:r>
            <a:r>
              <a:rPr lang="en-US" sz="1600" dirty="0">
                <a:solidFill>
                  <a:schemeClr val="dk2"/>
                </a:solidFill>
              </a:rPr>
              <a:t>declining </a:t>
            </a:r>
            <a:r>
              <a:rPr lang="en-US" sz="1600" b="0" i="0" u="none" strike="noStrike" cap="none" dirty="0">
                <a:solidFill>
                  <a:schemeClr val="dk2"/>
                </a:solidFill>
                <a:latin typeface="Lato"/>
                <a:ea typeface="Lato"/>
                <a:cs typeface="Lato"/>
                <a:sym typeface="Lato"/>
              </a:rPr>
              <a:t>as central function </a:t>
            </a:r>
            <a:endParaRPr sz="1600" b="0" i="0" u="none" strike="noStrike" cap="none" dirty="0">
              <a:solidFill>
                <a:schemeClr val="dk2"/>
              </a:solidFill>
              <a:latin typeface="Lato"/>
              <a:ea typeface="Lato"/>
              <a:cs typeface="Lato"/>
              <a:sym typeface="Lato"/>
            </a:endParaRPr>
          </a:p>
          <a:p>
            <a:pPr marL="914400" marR="0" lvl="1" indent="-330200" algn="l" rtl="0">
              <a:lnSpc>
                <a:spcPct val="115000"/>
              </a:lnSpc>
              <a:spcBef>
                <a:spcPts val="0"/>
              </a:spcBef>
              <a:spcAft>
                <a:spcPts val="0"/>
              </a:spcAft>
              <a:buClr>
                <a:schemeClr val="dk2"/>
              </a:buClr>
              <a:buSzPts val="1600"/>
              <a:buChar char="○"/>
            </a:pPr>
            <a:r>
              <a:rPr lang="en-US" sz="1600" dirty="0">
                <a:solidFill>
                  <a:schemeClr val="dk2"/>
                </a:solidFill>
              </a:rPr>
              <a:t>D</a:t>
            </a:r>
            <a:r>
              <a:rPr lang="en-US" sz="1600" b="0" i="0" u="none" strike="noStrike" cap="none" dirty="0">
                <a:solidFill>
                  <a:schemeClr val="dk2"/>
                </a:solidFill>
                <a:latin typeface="Lato"/>
                <a:ea typeface="Lato"/>
                <a:cs typeface="Lato"/>
                <a:sym typeface="Lato"/>
              </a:rPr>
              <a:t>ue to </a:t>
            </a:r>
            <a:r>
              <a:rPr lang="en-US" sz="1600" dirty="0">
                <a:solidFill>
                  <a:schemeClr val="dk2"/>
                </a:solidFill>
              </a:rPr>
              <a:t>I</a:t>
            </a:r>
            <a:r>
              <a:rPr lang="en-US" sz="1600" b="0" i="0" u="none" strike="noStrike" cap="none" dirty="0">
                <a:solidFill>
                  <a:schemeClr val="dk2"/>
                </a:solidFill>
                <a:latin typeface="Lato"/>
                <a:ea typeface="Lato"/>
                <a:cs typeface="Lato"/>
                <a:sym typeface="Lato"/>
              </a:rPr>
              <a:t>ndustrial </a:t>
            </a:r>
            <a:r>
              <a:rPr lang="en-US" sz="1600" dirty="0">
                <a:solidFill>
                  <a:schemeClr val="dk2"/>
                </a:solidFill>
              </a:rPr>
              <a:t>R</a:t>
            </a:r>
            <a:r>
              <a:rPr lang="en-US" sz="1600" b="0" i="0" u="none" strike="noStrike" cap="none" dirty="0">
                <a:solidFill>
                  <a:schemeClr val="dk2"/>
                </a:solidFill>
                <a:latin typeface="Lato"/>
                <a:ea typeface="Lato"/>
                <a:cs typeface="Lato"/>
                <a:sym typeface="Lato"/>
              </a:rPr>
              <a:t>evolutio</a:t>
            </a:r>
            <a:r>
              <a:rPr lang="en-US" sz="1600" dirty="0">
                <a:solidFill>
                  <a:schemeClr val="dk2"/>
                </a:solidFill>
              </a:rPr>
              <a:t>n</a:t>
            </a:r>
            <a:endParaRPr sz="1600" dirty="0">
              <a:solidFill>
                <a:schemeClr val="dk2"/>
              </a:solidFill>
            </a:endParaRPr>
          </a:p>
          <a:p>
            <a:pPr marL="914400" marR="0" lvl="1" indent="-330200" algn="l" rtl="0">
              <a:lnSpc>
                <a:spcPct val="115000"/>
              </a:lnSpc>
              <a:spcBef>
                <a:spcPts val="0"/>
              </a:spcBef>
              <a:spcAft>
                <a:spcPts val="0"/>
              </a:spcAft>
              <a:buClr>
                <a:schemeClr val="dk2"/>
              </a:buClr>
              <a:buSzPts val="1600"/>
              <a:buChar char="○"/>
            </a:pPr>
            <a:r>
              <a:rPr lang="en-US" sz="1600" dirty="0">
                <a:solidFill>
                  <a:schemeClr val="dk2"/>
                </a:solidFill>
              </a:rPr>
              <a:t>D</a:t>
            </a:r>
            <a:r>
              <a:rPr lang="en-US" sz="1600" b="0" i="0" u="none" strike="noStrike" cap="none" dirty="0">
                <a:solidFill>
                  <a:schemeClr val="dk2"/>
                </a:solidFill>
                <a:latin typeface="Lato"/>
                <a:ea typeface="Lato"/>
                <a:cs typeface="Lato"/>
                <a:sym typeface="Lato"/>
              </a:rPr>
              <a:t>iscovery of new medicinal substances</a:t>
            </a:r>
            <a:endParaRPr sz="1600" dirty="0">
              <a:solidFill>
                <a:schemeClr val="dk2"/>
              </a:solidFill>
            </a:endParaRPr>
          </a:p>
          <a:p>
            <a:pPr marL="914400" marR="0" lvl="1" indent="-330200" algn="l" rtl="0">
              <a:lnSpc>
                <a:spcPct val="115000"/>
              </a:lnSpc>
              <a:spcBef>
                <a:spcPts val="0"/>
              </a:spcBef>
              <a:spcAft>
                <a:spcPts val="0"/>
              </a:spcAft>
              <a:buClr>
                <a:schemeClr val="dk2"/>
              </a:buClr>
              <a:buSzPts val="1600"/>
              <a:buChar char="○"/>
            </a:pPr>
            <a:r>
              <a:rPr lang="en-US" sz="1600" dirty="0">
                <a:solidFill>
                  <a:schemeClr val="dk2"/>
                </a:solidFill>
              </a:rPr>
              <a:t>New dosage forms</a:t>
            </a:r>
            <a:endParaRPr sz="1600" dirty="0">
              <a:solidFill>
                <a:schemeClr val="dk2"/>
              </a:solidFill>
            </a:endParaRPr>
          </a:p>
          <a:p>
            <a:pPr marL="914400" marR="0" lvl="1" indent="-330200" algn="l" rtl="0">
              <a:lnSpc>
                <a:spcPct val="115000"/>
              </a:lnSpc>
              <a:spcBef>
                <a:spcPts val="0"/>
              </a:spcBef>
              <a:spcAft>
                <a:spcPts val="0"/>
              </a:spcAft>
              <a:buClr>
                <a:schemeClr val="dk2"/>
              </a:buClr>
              <a:buSzPts val="1600"/>
              <a:buChar char="○"/>
            </a:pPr>
            <a:r>
              <a:rPr lang="en-US" sz="1600" dirty="0">
                <a:solidFill>
                  <a:schemeClr val="dk2"/>
                </a:solidFill>
              </a:rPr>
              <a:t>Brand-name - mass-manufacturing by large companies</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None/>
            </a:pPr>
            <a:endParaRPr sz="1600" dirty="0">
              <a:solidFill>
                <a:schemeClr val="dk2"/>
              </a:solidFill>
            </a:endParaRPr>
          </a:p>
          <a:p>
            <a:pPr marL="457200" marR="0" lvl="0" indent="-330200" algn="l" rtl="0">
              <a:lnSpc>
                <a:spcPct val="115000"/>
              </a:lnSpc>
              <a:spcBef>
                <a:spcPts val="0"/>
              </a:spcBef>
              <a:spcAft>
                <a:spcPts val="0"/>
              </a:spcAft>
              <a:buClr>
                <a:schemeClr val="dk2"/>
              </a:buClr>
              <a:buSzPts val="1600"/>
              <a:buFont typeface="Lato"/>
              <a:buChar char="●"/>
            </a:pPr>
            <a:r>
              <a:rPr lang="en-US" sz="1600" dirty="0">
                <a:solidFill>
                  <a:schemeClr val="dk2"/>
                </a:solidFill>
              </a:rPr>
              <a:t>By 1970 - only about 1% of prescriptions needed to be compounded</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729450" y="1318649"/>
            <a:ext cx="7688700" cy="124301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Calibri" panose="020F0502020204030204" pitchFamily="34" charset="0"/>
                <a:sym typeface="Raleway"/>
              </a:rPr>
              <a:t>Growth of Pharmacy Practice: Institutional Pharmacy</a:t>
            </a:r>
            <a:endParaRPr sz="3600" b="1" i="0" u="none" strike="noStrike" cap="none" dirty="0">
              <a:solidFill>
                <a:schemeClr val="dk2"/>
              </a:solidFill>
              <a:latin typeface="Calibri" panose="020F0502020204030204" pitchFamily="34" charset="0"/>
              <a:sym typeface="Raleway"/>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729450" y="180475"/>
            <a:ext cx="7688700" cy="67376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strike="noStrike" cap="none" dirty="0">
                <a:solidFill>
                  <a:schemeClr val="dk2"/>
                </a:solidFill>
                <a:latin typeface="Calibri"/>
                <a:ea typeface="Calibri"/>
                <a:cs typeface="Calibri"/>
                <a:sym typeface="Calibri"/>
              </a:rPr>
              <a:t>Early U.S. Hospital Pharmacy</a:t>
            </a:r>
            <a:endParaRPr sz="3600" b="1" i="0" strike="noStrike" cap="none" dirty="0">
              <a:solidFill>
                <a:schemeClr val="dk2"/>
              </a:solidFill>
              <a:sym typeface="Raleway"/>
            </a:endParaRPr>
          </a:p>
        </p:txBody>
      </p:sp>
      <p:sp>
        <p:nvSpPr>
          <p:cNvPr id="464" name="Shape 464"/>
          <p:cNvSpPr txBox="1">
            <a:spLocks noGrp="1"/>
          </p:cNvSpPr>
          <p:nvPr>
            <p:ph type="body" idx="1"/>
          </p:nvPr>
        </p:nvSpPr>
        <p:spPr>
          <a:xfrm>
            <a:off x="546113" y="854242"/>
            <a:ext cx="8100345" cy="4289258"/>
          </a:xfrm>
          <a:prstGeom prst="rect">
            <a:avLst/>
          </a:prstGeom>
          <a:noFill/>
          <a:ln>
            <a:noFill/>
          </a:ln>
        </p:spPr>
        <p:txBody>
          <a:bodyPr spcFirstLastPara="1" wrap="square" lIns="91425" tIns="91425" rIns="91425" bIns="91425" anchor="t" anchorCtr="0">
            <a:noAutofit/>
          </a:bodyPr>
          <a:lstStyle/>
          <a:p>
            <a:pPr marL="457200" lvl="0" indent="-311150" rtl="0">
              <a:spcBef>
                <a:spcPts val="0"/>
              </a:spcBef>
              <a:spcAft>
                <a:spcPts val="0"/>
              </a:spcAft>
              <a:buClr>
                <a:schemeClr val="accent1"/>
              </a:buClr>
              <a:buSzPts val="1300"/>
              <a:buFont typeface="Lato"/>
              <a:buChar char="●"/>
            </a:pPr>
            <a:r>
              <a:rPr lang="en-US" sz="1600" dirty="0">
                <a:solidFill>
                  <a:schemeClr val="dk2"/>
                </a:solidFill>
              </a:rPr>
              <a:t>Pharmacy fused with medicine as it was in the public shops</a:t>
            </a:r>
            <a:endParaRPr sz="1600" dirty="0">
              <a:solidFill>
                <a:schemeClr val="dk2"/>
              </a:solidFill>
            </a:endParaRPr>
          </a:p>
          <a:p>
            <a:pPr marL="914400" lvl="1" indent="-298450" rtl="0">
              <a:spcBef>
                <a:spcPts val="0"/>
              </a:spcBef>
              <a:spcAft>
                <a:spcPts val="0"/>
              </a:spcAft>
              <a:buClr>
                <a:schemeClr val="accent1"/>
              </a:buClr>
              <a:buSzPts val="1100"/>
              <a:buFont typeface="Lato"/>
              <a:buChar char="○"/>
            </a:pPr>
            <a:r>
              <a:rPr lang="en-US" sz="1600" dirty="0">
                <a:solidFill>
                  <a:schemeClr val="dk2"/>
                </a:solidFill>
              </a:rPr>
              <a:t>Before 19th century - scattering of hospital “apothecaries” combined pharmaceutical with medical and nursing functions</a:t>
            </a:r>
            <a:endParaRPr sz="1600" dirty="0">
              <a:solidFill>
                <a:schemeClr val="dk2"/>
              </a:solidFill>
            </a:endParaRPr>
          </a:p>
          <a:p>
            <a:pPr marL="1371600" lvl="2" indent="-298450" rtl="0">
              <a:spcBef>
                <a:spcPts val="0"/>
              </a:spcBef>
              <a:spcAft>
                <a:spcPts val="0"/>
              </a:spcAft>
              <a:buClr>
                <a:schemeClr val="accent1"/>
              </a:buClr>
              <a:buSzPts val="1100"/>
              <a:buFont typeface="Lato"/>
              <a:buChar char="■"/>
            </a:pPr>
            <a:r>
              <a:rPr lang="en-US" sz="1600" dirty="0">
                <a:solidFill>
                  <a:schemeClr val="dk2"/>
                </a:solidFill>
              </a:rPr>
              <a:t>First American hospital in 1751 had everything sent from London and appointed apothecaries to attend and make medicines daily</a:t>
            </a:r>
            <a:endParaRPr sz="1600" dirty="0">
              <a:solidFill>
                <a:schemeClr val="dk2"/>
              </a:solidFill>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New York Hospital - authorized apothecary but did not have one until 1790</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Duties: rounds with house surgeons, prepare patient reports for visiting physicians and surgeons</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1811: hospital published first formulary with new regulations of apothecary duties</a:t>
            </a:r>
            <a:endParaRPr sz="1600" b="0" i="0" u="none" strike="noStrike" cap="none" dirty="0">
              <a:solidFill>
                <a:schemeClr val="dk2"/>
              </a:solidFill>
              <a:latin typeface="Lato"/>
              <a:ea typeface="Lato"/>
              <a:cs typeface="Lato"/>
              <a:sym typeface="Lato"/>
            </a:endParaRPr>
          </a:p>
          <a:p>
            <a:pPr marL="1371600" marR="0" lvl="2"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Compounding, putting medications in each ward, annex labels</a:t>
            </a:r>
            <a:endParaRPr sz="1600" b="0" i="0" u="none" strike="noStrike" cap="none" dirty="0">
              <a:solidFill>
                <a:schemeClr val="dk2"/>
              </a:solidFill>
              <a:latin typeface="Lato"/>
              <a:ea typeface="Lato"/>
              <a:cs typeface="Lato"/>
              <a:sym typeface="Lato"/>
            </a:endParaRPr>
          </a:p>
          <a:p>
            <a:pPr marL="91440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501600" y="948641"/>
            <a:ext cx="8140800" cy="3406506"/>
          </a:xfrm>
          <a:prstGeom prst="rect">
            <a:avLst/>
          </a:prstGeom>
          <a:noFill/>
          <a:ln>
            <a:noFill/>
          </a:ln>
        </p:spPr>
        <p:txBody>
          <a:bodyPr spcFirstLastPara="1" wrap="square" lIns="91425" tIns="91425" rIns="91425" bIns="91425" anchor="t" anchorCtr="0">
            <a:noAutofit/>
          </a:bodyPr>
          <a:lstStyle/>
          <a:p>
            <a:pPr marL="457200" lvl="0" indent="-311150" rtl="0">
              <a:spcBef>
                <a:spcPts val="0"/>
              </a:spcBef>
              <a:spcAft>
                <a:spcPts val="0"/>
              </a:spcAft>
              <a:buClr>
                <a:schemeClr val="accent1"/>
              </a:buClr>
              <a:buSzPts val="1300"/>
              <a:buFont typeface="Lato"/>
              <a:buChar char="●"/>
            </a:pPr>
            <a:r>
              <a:rPr lang="en-US" sz="1600" dirty="0">
                <a:solidFill>
                  <a:schemeClr val="dk2"/>
                </a:solidFill>
              </a:rPr>
              <a:t>Until post World War I era, American hospital pharmacy remained a quiet contribution to the profession</a:t>
            </a:r>
            <a:endParaRPr sz="1600" dirty="0">
              <a:solidFill>
                <a:schemeClr val="dk2"/>
              </a:solidFill>
            </a:endParaRPr>
          </a:p>
          <a:p>
            <a:pPr marL="914400" lvl="1" indent="-298450" rtl="0">
              <a:spcBef>
                <a:spcPts val="0"/>
              </a:spcBef>
              <a:spcAft>
                <a:spcPts val="0"/>
              </a:spcAft>
              <a:buClr>
                <a:schemeClr val="accent1"/>
              </a:buClr>
              <a:buSzPts val="1100"/>
              <a:buFont typeface="Lato"/>
              <a:buChar char="○"/>
            </a:pPr>
            <a:r>
              <a:rPr lang="en-US" sz="1600" dirty="0">
                <a:solidFill>
                  <a:schemeClr val="dk2"/>
                </a:solidFill>
              </a:rPr>
              <a:t>Early 20th century - new hospital system model set by John Hopkins Hospital - changed pharmacy</a:t>
            </a:r>
            <a:endParaRPr sz="1600" dirty="0">
              <a:solidFill>
                <a:schemeClr val="dk2"/>
              </a:solidFill>
            </a:endParaRPr>
          </a:p>
          <a:p>
            <a:pPr marL="1371600" lvl="2" indent="-298450" rtl="0">
              <a:spcBef>
                <a:spcPts val="0"/>
              </a:spcBef>
              <a:spcAft>
                <a:spcPts val="0"/>
              </a:spcAft>
              <a:buSzPts val="1100"/>
              <a:buChar char="■"/>
            </a:pPr>
            <a:r>
              <a:rPr lang="en-US" sz="1600" dirty="0">
                <a:solidFill>
                  <a:schemeClr val="dk2"/>
                </a:solidFill>
              </a:rPr>
              <a:t>Emphasized on specialties, efficient management, therapeutic management</a:t>
            </a:r>
            <a:endParaRPr sz="1600" dirty="0">
              <a:solidFill>
                <a:schemeClr val="dk2"/>
              </a:solidFill>
            </a:endParaRPr>
          </a:p>
          <a:p>
            <a:pPr marL="914400" lvl="1" indent="-298450" rtl="0">
              <a:spcBef>
                <a:spcPts val="0"/>
              </a:spcBef>
              <a:spcAft>
                <a:spcPts val="0"/>
              </a:spcAft>
              <a:buClr>
                <a:schemeClr val="accent1"/>
              </a:buClr>
              <a:buSzPts val="1100"/>
              <a:buFont typeface="Lato"/>
              <a:buChar char="○"/>
            </a:pPr>
            <a:r>
              <a:rPr lang="en-US" sz="1600" dirty="0">
                <a:solidFill>
                  <a:schemeClr val="dk2"/>
                </a:solidFill>
              </a:rPr>
              <a:t>By early 1920s - hospital pharmacists more visible and active</a:t>
            </a:r>
            <a:endParaRPr sz="1600" dirty="0">
              <a:solidFill>
                <a:schemeClr val="dk2"/>
              </a:solidFill>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Although American hospital</a:t>
            </a:r>
            <a:r>
              <a:rPr lang="en-US" sz="1600" dirty="0">
                <a:solidFill>
                  <a:schemeClr val="dk2"/>
                </a:solidFill>
              </a:rPr>
              <a:t> pharmacy </a:t>
            </a:r>
            <a:r>
              <a:rPr lang="en-US" sz="1600" b="0" i="0" u="none" strike="noStrike" cap="none" dirty="0">
                <a:solidFill>
                  <a:schemeClr val="dk2"/>
                </a:solidFill>
                <a:latin typeface="Lato"/>
                <a:ea typeface="Lato"/>
                <a:cs typeface="Lato"/>
                <a:sym typeface="Lato"/>
              </a:rPr>
              <a:t>dated  back to Jonathan Roberts, John Morgan, and the founding of Pennsylvania Hospital in Philadelphia in 1751 , modern hospitals, and subsequently clinical pharmacy, began in the 1920s</a:t>
            </a: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Roberts &amp; Morgan - strong opponents of having doctors in charge of hospital pharmacies</a:t>
            </a: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dirty="0">
                <a:solidFill>
                  <a:schemeClr val="dk2"/>
                </a:solidFill>
              </a:rPr>
              <a:t>Before 1930s - hospital pharmacists underappreciated and not employed full time</a:t>
            </a:r>
            <a:endParaRPr sz="1600" dirty="0">
              <a:solidFill>
                <a:schemeClr val="dk2"/>
              </a:solidFill>
            </a:endParaRPr>
          </a:p>
          <a:p>
            <a:pPr marL="914400" marR="0" lvl="1" indent="-330200" algn="l" rtl="0">
              <a:lnSpc>
                <a:spcPct val="115000"/>
              </a:lnSpc>
              <a:spcBef>
                <a:spcPts val="0"/>
              </a:spcBef>
              <a:spcAft>
                <a:spcPts val="0"/>
              </a:spcAft>
              <a:buClr>
                <a:schemeClr val="dk2"/>
              </a:buClr>
              <a:buSzPts val="1600"/>
              <a:buFont typeface="Lato"/>
              <a:buChar char="○"/>
            </a:pPr>
            <a:r>
              <a:rPr lang="en-US" sz="1600" dirty="0">
                <a:solidFill>
                  <a:schemeClr val="dk2"/>
                </a:solidFill>
              </a:rPr>
              <a:t>not recognized as professional practitioners</a:t>
            </a:r>
            <a:endParaRPr sz="1600" dirty="0">
              <a:solidFill>
                <a:schemeClr val="dk2"/>
              </a:solidFill>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p:txBody>
      </p:sp>
      <p:sp>
        <p:nvSpPr>
          <p:cNvPr id="470" name="Shape 470"/>
          <p:cNvSpPr txBox="1">
            <a:spLocks noGrp="1"/>
          </p:cNvSpPr>
          <p:nvPr>
            <p:ph type="title"/>
          </p:nvPr>
        </p:nvSpPr>
        <p:spPr>
          <a:xfrm>
            <a:off x="729450" y="276727"/>
            <a:ext cx="7688700" cy="62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strike="noStrike" cap="none" dirty="0">
                <a:solidFill>
                  <a:schemeClr val="dk2"/>
                </a:solidFill>
                <a:latin typeface="Calibri"/>
                <a:ea typeface="Calibri"/>
                <a:cs typeface="Calibri"/>
                <a:sym typeface="Calibri"/>
              </a:rPr>
              <a:t>Early US Hospital Pharmacy</a:t>
            </a:r>
            <a:endParaRPr sz="3600" b="0" i="0" strike="noStrike" cap="none" dirty="0">
              <a:solidFill>
                <a:srgbClr val="000000"/>
              </a:solidFill>
              <a:latin typeface="Cambria"/>
              <a:ea typeface="Cambria"/>
              <a:cs typeface="Cambria"/>
              <a:sym typeface="Cambri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729450" y="312822"/>
            <a:ext cx="7688700" cy="67376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strike="noStrike" cap="none" dirty="0">
                <a:solidFill>
                  <a:schemeClr val="dk2"/>
                </a:solidFill>
                <a:latin typeface="Calibri"/>
                <a:ea typeface="Calibri"/>
                <a:cs typeface="Calibri"/>
                <a:sym typeface="Calibri"/>
              </a:rPr>
              <a:t>Hospital Pharmacy: 1920 - 1970</a:t>
            </a:r>
            <a:endParaRPr sz="3600" b="1" i="0"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2"/>
              </a:buClr>
              <a:buSzPts val="2600"/>
              <a:buFont typeface="Raleway"/>
              <a:buNone/>
            </a:pPr>
            <a:endParaRPr sz="3600" b="0" i="0" u="none" strike="noStrike" cap="none" dirty="0">
              <a:solidFill>
                <a:srgbClr val="000000"/>
              </a:solidFill>
              <a:latin typeface="Cambria"/>
              <a:ea typeface="Cambria"/>
              <a:cs typeface="Cambria"/>
              <a:sym typeface="Cambria"/>
            </a:endParaRPr>
          </a:p>
        </p:txBody>
      </p:sp>
      <p:sp>
        <p:nvSpPr>
          <p:cNvPr id="476" name="Shape 476"/>
          <p:cNvSpPr txBox="1">
            <a:spLocks noGrp="1"/>
          </p:cNvSpPr>
          <p:nvPr>
            <p:ph type="body" idx="1"/>
          </p:nvPr>
        </p:nvSpPr>
        <p:spPr>
          <a:xfrm>
            <a:off x="601200" y="1251284"/>
            <a:ext cx="7945200" cy="3453166"/>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chemeClr val="dk2"/>
              </a:buClr>
              <a:buSzPts val="1600"/>
              <a:buFont typeface="Lato"/>
              <a:buChar char="●"/>
            </a:pPr>
            <a:r>
              <a:rPr lang="en-US" sz="1600" dirty="0">
                <a:solidFill>
                  <a:schemeClr val="dk2"/>
                </a:solidFill>
              </a:rPr>
              <a:t>Advancements in professional development of hospital pharmacist</a:t>
            </a:r>
            <a:endParaRPr sz="1600" dirty="0">
              <a:solidFill>
                <a:schemeClr val="dk2"/>
              </a:solidFill>
            </a:endParaRPr>
          </a:p>
          <a:p>
            <a:pPr marL="914400" marR="0" lvl="1" indent="-330200" algn="l" rtl="0">
              <a:lnSpc>
                <a:spcPct val="115000"/>
              </a:lnSpc>
              <a:spcBef>
                <a:spcPts val="0"/>
              </a:spcBef>
              <a:spcAft>
                <a:spcPts val="0"/>
              </a:spcAft>
              <a:buClr>
                <a:schemeClr val="dk2"/>
              </a:buClr>
              <a:buSzPts val="1600"/>
              <a:buFont typeface="Lato"/>
              <a:buChar char="○"/>
            </a:pPr>
            <a:r>
              <a:rPr lang="en-US" sz="1600" dirty="0">
                <a:solidFill>
                  <a:schemeClr val="dk2"/>
                </a:solidFill>
              </a:rPr>
              <a:t>Through APhA and ASHP (American Society of Hospital Pharmacists)</a:t>
            </a:r>
            <a:endParaRPr sz="1600" dirty="0">
              <a:solidFill>
                <a:schemeClr val="dk2"/>
              </a:solidFill>
            </a:endParaRPr>
          </a:p>
          <a:p>
            <a:pPr marL="1371600" marR="0" lvl="2" indent="-330200" algn="l" rtl="0">
              <a:lnSpc>
                <a:spcPct val="115000"/>
              </a:lnSpc>
              <a:spcBef>
                <a:spcPts val="0"/>
              </a:spcBef>
              <a:spcAft>
                <a:spcPts val="0"/>
              </a:spcAft>
              <a:buClr>
                <a:schemeClr val="dk2"/>
              </a:buClr>
              <a:buSzPts val="1600"/>
              <a:buChar char="■"/>
            </a:pPr>
            <a:r>
              <a:rPr lang="en-US" sz="1600" dirty="0">
                <a:solidFill>
                  <a:schemeClr val="dk2"/>
                </a:solidFill>
              </a:rPr>
              <a:t>Organized local groups</a:t>
            </a:r>
            <a:endParaRPr sz="1600" dirty="0">
              <a:solidFill>
                <a:schemeClr val="dk2"/>
              </a:solidFill>
            </a:endParaRPr>
          </a:p>
          <a:p>
            <a:pPr marL="1371600" marR="0" lvl="2" indent="-330200" algn="l" rtl="0">
              <a:lnSpc>
                <a:spcPct val="115000"/>
              </a:lnSpc>
              <a:spcBef>
                <a:spcPts val="0"/>
              </a:spcBef>
              <a:spcAft>
                <a:spcPts val="0"/>
              </a:spcAft>
              <a:buClr>
                <a:schemeClr val="dk2"/>
              </a:buClr>
              <a:buSzPts val="1600"/>
              <a:buChar char="■"/>
            </a:pPr>
            <a:r>
              <a:rPr lang="en-US" sz="1600" dirty="0">
                <a:solidFill>
                  <a:schemeClr val="dk2"/>
                </a:solidFill>
              </a:rPr>
              <a:t>Education:</a:t>
            </a:r>
            <a:endParaRPr sz="1600" dirty="0">
              <a:solidFill>
                <a:schemeClr val="dk2"/>
              </a:solidFill>
            </a:endParaRPr>
          </a:p>
          <a:p>
            <a:pPr marL="1828800" marR="0" lvl="3" indent="-330200" algn="l" rtl="0">
              <a:lnSpc>
                <a:spcPct val="115000"/>
              </a:lnSpc>
              <a:spcBef>
                <a:spcPts val="0"/>
              </a:spcBef>
              <a:spcAft>
                <a:spcPts val="0"/>
              </a:spcAft>
              <a:buClr>
                <a:schemeClr val="dk2"/>
              </a:buClr>
              <a:buSzPts val="1600"/>
              <a:buChar char="●"/>
            </a:pPr>
            <a:r>
              <a:rPr lang="en-US" sz="1600" dirty="0">
                <a:solidFill>
                  <a:schemeClr val="dk2"/>
                </a:solidFill>
              </a:rPr>
              <a:t>Implemented standards for internships in hospitals</a:t>
            </a:r>
            <a:endParaRPr sz="1600" dirty="0">
              <a:solidFill>
                <a:schemeClr val="dk2"/>
              </a:solidFill>
            </a:endParaRPr>
          </a:p>
          <a:p>
            <a:pPr marL="1371600" marR="0" lvl="2" indent="-330200" algn="l" rtl="0">
              <a:lnSpc>
                <a:spcPct val="115000"/>
              </a:lnSpc>
              <a:spcBef>
                <a:spcPts val="0"/>
              </a:spcBef>
              <a:spcAft>
                <a:spcPts val="0"/>
              </a:spcAft>
              <a:buClr>
                <a:schemeClr val="dk2"/>
              </a:buClr>
              <a:buSzPts val="1600"/>
              <a:buChar char="■"/>
            </a:pPr>
            <a:r>
              <a:rPr lang="en-US" sz="1600" dirty="0">
                <a:solidFill>
                  <a:schemeClr val="dk2"/>
                </a:solidFill>
              </a:rPr>
              <a:t>Pharmacists → drug therapy consultant to doctors and nurses</a:t>
            </a:r>
            <a:endParaRPr sz="1600" dirty="0">
              <a:solidFill>
                <a:schemeClr val="dk2"/>
              </a:solidFill>
            </a:endParaRPr>
          </a:p>
          <a:p>
            <a:pPr marL="914400" marR="0" lvl="0" indent="0" algn="l" rtl="0">
              <a:lnSpc>
                <a:spcPct val="115000"/>
              </a:lnSpc>
              <a:spcBef>
                <a:spcPts val="0"/>
              </a:spcBef>
              <a:spcAft>
                <a:spcPts val="0"/>
              </a:spcAft>
              <a:buNone/>
            </a:pPr>
            <a:endParaRPr sz="1600" dirty="0">
              <a:solidFill>
                <a:schemeClr val="dk2"/>
              </a:solidFill>
            </a:endParaRPr>
          </a:p>
          <a:p>
            <a:pPr marL="457200" marR="0" lvl="0" indent="-330200" algn="l" rtl="0">
              <a:lnSpc>
                <a:spcPct val="115000"/>
              </a:lnSpc>
              <a:spcBef>
                <a:spcPts val="0"/>
              </a:spcBef>
              <a:spcAft>
                <a:spcPts val="0"/>
              </a:spcAft>
              <a:buClr>
                <a:schemeClr val="dk2"/>
              </a:buClr>
              <a:buSzPts val="1600"/>
              <a:buFont typeface="Lato"/>
              <a:buChar char="●"/>
            </a:pPr>
            <a:r>
              <a:rPr lang="en-US" sz="1600" dirty="0">
                <a:solidFill>
                  <a:schemeClr val="dk2"/>
                </a:solidFill>
              </a:rPr>
              <a:t>Changes in legislature allowed hospital pharmacists to apply knowledge to greater extent than community pharmacist</a:t>
            </a:r>
            <a:endParaRPr sz="1600" dirty="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727650" y="316844"/>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Drug - Oriented Contributions</a:t>
            </a:r>
            <a:endParaRPr sz="3600" b="1" i="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2"/>
              </a:buClr>
              <a:buSzPts val="2600"/>
              <a:buFont typeface="Raleway"/>
              <a:buNone/>
            </a:pPr>
            <a:endParaRPr sz="2600" b="1" i="0" u="none" strike="noStrike" cap="none" dirty="0">
              <a:solidFill>
                <a:schemeClr val="dk2"/>
              </a:solidFill>
              <a:latin typeface="Raleway"/>
              <a:ea typeface="Raleway"/>
              <a:cs typeface="Raleway"/>
              <a:sym typeface="Raleway"/>
            </a:endParaRPr>
          </a:p>
        </p:txBody>
      </p:sp>
      <p:sp>
        <p:nvSpPr>
          <p:cNvPr id="208" name="Shape 208"/>
          <p:cNvSpPr txBox="1">
            <a:spLocks noGrp="1"/>
          </p:cNvSpPr>
          <p:nvPr>
            <p:ph type="body" idx="1"/>
          </p:nvPr>
        </p:nvSpPr>
        <p:spPr>
          <a:xfrm>
            <a:off x="727650" y="1030644"/>
            <a:ext cx="7688700" cy="24510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chemeClr val="dk2"/>
              </a:buClr>
              <a:buSzPts val="1600"/>
              <a:buFont typeface="Lato"/>
              <a:buAutoNum type="arabicPeriod" startAt="3"/>
            </a:pPr>
            <a:r>
              <a:rPr lang="en-US" sz="1600" b="0" i="0" u="none" strike="noStrike" cap="none" dirty="0">
                <a:solidFill>
                  <a:schemeClr val="dk2"/>
                </a:solidFill>
                <a:latin typeface="Lato"/>
                <a:ea typeface="Lato"/>
                <a:cs typeface="Lato"/>
                <a:sym typeface="Lato"/>
              </a:rPr>
              <a:t>Toxicology Treatises</a:t>
            </a:r>
            <a:endParaRPr sz="1600" b="0" i="0" u="none" strike="noStrike" cap="none" dirty="0">
              <a:solidFill>
                <a:schemeClr val="dk2"/>
              </a:solidFill>
              <a:latin typeface="Lato"/>
              <a:ea typeface="Lato"/>
              <a:cs typeface="Lato"/>
              <a:sym typeface="Lato"/>
            </a:endParaRPr>
          </a:p>
          <a:p>
            <a:pPr marL="914400" marR="0" lvl="1" indent="-330200" algn="l" rtl="0">
              <a:lnSpc>
                <a:spcPct val="115000"/>
              </a:lnSpc>
              <a:spcBef>
                <a:spcPts val="0"/>
              </a:spcBef>
              <a:spcAft>
                <a:spcPts val="0"/>
              </a:spcAft>
              <a:buClr>
                <a:schemeClr val="dk2"/>
              </a:buClr>
              <a:buSzPts val="1600"/>
              <a:buFont typeface="Lato"/>
              <a:buAutoNum type="alphaLcPeriod"/>
            </a:pPr>
            <a:r>
              <a:rPr lang="en-US" sz="1600" b="0" i="0" u="none" strike="noStrike" cap="none" dirty="0">
                <a:solidFill>
                  <a:schemeClr val="dk2"/>
                </a:solidFill>
                <a:latin typeface="Lato"/>
                <a:ea typeface="Lato"/>
                <a:cs typeface="Lato"/>
                <a:sym typeface="Lato"/>
              </a:rPr>
              <a:t>Helped to describe toxic substances and their actions, symptoms, and </a:t>
            </a:r>
            <a:r>
              <a:rPr lang="en-US" sz="1600" b="0" i="0" u="none" strike="noStrike" cap="none" dirty="0" smtClean="0">
                <a:solidFill>
                  <a:schemeClr val="dk2"/>
                </a:solidFill>
                <a:latin typeface="Lato"/>
                <a:ea typeface="Lato"/>
                <a:cs typeface="Lato"/>
                <a:sym typeface="Lato"/>
              </a:rPr>
              <a:t>antidotes</a:t>
            </a:r>
            <a:endParaRPr sz="1600" b="0" i="0" u="none" strike="noStrike" cap="none" dirty="0">
              <a:solidFill>
                <a:schemeClr val="dk2"/>
              </a:solidFill>
              <a:latin typeface="Lato"/>
              <a:ea typeface="Lato"/>
              <a:cs typeface="Lato"/>
              <a:sym typeface="Lato"/>
            </a:endParaRPr>
          </a:p>
          <a:p>
            <a:pPr marL="457200" marR="0" lvl="0" indent="-330200" algn="l" rtl="0">
              <a:lnSpc>
                <a:spcPct val="115000"/>
              </a:lnSpc>
              <a:spcBef>
                <a:spcPts val="0"/>
              </a:spcBef>
              <a:spcAft>
                <a:spcPts val="0"/>
              </a:spcAft>
              <a:buClr>
                <a:schemeClr val="dk2"/>
              </a:buClr>
              <a:buSzPts val="1600"/>
              <a:buFont typeface="Lato"/>
              <a:buAutoNum type="arabicPeriod" startAt="4"/>
            </a:pPr>
            <a:r>
              <a:rPr lang="en-US" sz="1600" b="0" i="0" u="none" strike="noStrike" cap="none" dirty="0">
                <a:solidFill>
                  <a:schemeClr val="dk2"/>
                </a:solidFill>
                <a:latin typeface="Lato"/>
                <a:ea typeface="Lato"/>
                <a:cs typeface="Lato"/>
                <a:sym typeface="Lato"/>
              </a:rPr>
              <a:t>Diet and Drug Therapy in Relation to Human Ecology</a:t>
            </a:r>
            <a:endParaRPr sz="1600" b="0" i="0" u="none" strike="noStrike" cap="none" dirty="0">
              <a:solidFill>
                <a:schemeClr val="dk2"/>
              </a:solidFill>
              <a:latin typeface="Lato"/>
              <a:ea typeface="Lato"/>
              <a:cs typeface="Lato"/>
              <a:sym typeface="Lato"/>
            </a:endParaRPr>
          </a:p>
          <a:p>
            <a:pPr marL="914400" marR="0" lvl="1" indent="-330200" algn="l" rtl="0">
              <a:lnSpc>
                <a:spcPct val="115000"/>
              </a:lnSpc>
              <a:spcBef>
                <a:spcPts val="0"/>
              </a:spcBef>
              <a:spcAft>
                <a:spcPts val="0"/>
              </a:spcAft>
              <a:buClr>
                <a:schemeClr val="dk2"/>
              </a:buClr>
              <a:buSzPts val="1600"/>
              <a:buFont typeface="Lato"/>
              <a:buAutoNum type="alphaLcPeriod"/>
            </a:pPr>
            <a:r>
              <a:rPr lang="en-US" sz="1600" b="0" i="0" u="none" strike="noStrike" cap="none" dirty="0">
                <a:solidFill>
                  <a:schemeClr val="dk2"/>
                </a:solidFill>
                <a:latin typeface="Lato"/>
                <a:ea typeface="Lato"/>
                <a:cs typeface="Lato"/>
                <a:sym typeface="Lato"/>
              </a:rPr>
              <a:t>The biggest attention amongst the time</a:t>
            </a:r>
            <a:endParaRPr sz="1600" b="0" i="0" u="none" strike="noStrike" cap="none" dirty="0">
              <a:solidFill>
                <a:schemeClr val="dk2"/>
              </a:solidFill>
              <a:latin typeface="Lato"/>
              <a:ea typeface="Lato"/>
              <a:cs typeface="Lato"/>
              <a:sym typeface="Lato"/>
            </a:endParaRPr>
          </a:p>
          <a:p>
            <a:pPr marL="1371600" marR="0" lvl="2" indent="-330200" algn="l" rtl="0">
              <a:lnSpc>
                <a:spcPct val="115000"/>
              </a:lnSpc>
              <a:spcBef>
                <a:spcPts val="0"/>
              </a:spcBef>
              <a:spcAft>
                <a:spcPts val="0"/>
              </a:spcAft>
              <a:buClr>
                <a:schemeClr val="dk2"/>
              </a:buClr>
              <a:buSzPts val="1600"/>
              <a:buFont typeface="Lato"/>
              <a:buAutoNum type="romanLcPeriod"/>
            </a:pPr>
            <a:r>
              <a:rPr lang="en-US" sz="1600" b="0" i="0" u="sng" strike="noStrike" cap="none" dirty="0">
                <a:solidFill>
                  <a:schemeClr val="dk2"/>
                </a:solidFill>
                <a:latin typeface="Lato"/>
                <a:ea typeface="Lato"/>
                <a:cs typeface="Lato"/>
                <a:sym typeface="Lato"/>
              </a:rPr>
              <a:t>Central concept</a:t>
            </a:r>
            <a:r>
              <a:rPr lang="en-US" sz="1600" b="0" i="0" u="none" strike="noStrike" cap="none" dirty="0">
                <a:solidFill>
                  <a:schemeClr val="dk2"/>
                </a:solidFill>
                <a:latin typeface="Lato"/>
                <a:ea typeface="Lato"/>
                <a:cs typeface="Lato"/>
                <a:sym typeface="Lato"/>
              </a:rPr>
              <a:t>:</a:t>
            </a:r>
            <a:endParaRPr sz="1600" b="0" i="0" u="none" strike="noStrike" cap="none" dirty="0">
              <a:solidFill>
                <a:schemeClr val="dk2"/>
              </a:solidFill>
              <a:latin typeface="Lato"/>
              <a:ea typeface="Lato"/>
              <a:cs typeface="Lato"/>
              <a:sym typeface="Lato"/>
            </a:endParaRPr>
          </a:p>
          <a:p>
            <a:pPr marL="1828800" marR="0" lvl="3" indent="-330200" algn="l" rtl="0">
              <a:lnSpc>
                <a:spcPct val="115000"/>
              </a:lnSpc>
              <a:spcBef>
                <a:spcPts val="0"/>
              </a:spcBef>
              <a:spcAft>
                <a:spcPts val="0"/>
              </a:spcAft>
              <a:buClr>
                <a:schemeClr val="dk2"/>
              </a:buClr>
              <a:buSzPts val="1600"/>
              <a:buFont typeface="Lato"/>
              <a:buAutoNum type="arabicPeriod"/>
            </a:pPr>
            <a:r>
              <a:rPr lang="en-US" sz="1600" b="0" i="0" u="none" strike="noStrike" cap="none" dirty="0">
                <a:solidFill>
                  <a:schemeClr val="dk2"/>
                </a:solidFill>
                <a:latin typeface="Lato"/>
                <a:ea typeface="Lato"/>
                <a:cs typeface="Lato"/>
                <a:sym typeface="Lato"/>
              </a:rPr>
              <a:t>Sick person requires different ways of living compared to a healthy individual</a:t>
            </a:r>
            <a:endParaRPr sz="1600" b="0" i="0" u="none" strike="noStrike" cap="none" dirty="0">
              <a:solidFill>
                <a:schemeClr val="dk2"/>
              </a:solidFill>
              <a:latin typeface="Lato"/>
              <a:ea typeface="Lato"/>
              <a:cs typeface="Lato"/>
              <a:sym typeface="Lato"/>
            </a:endParaRPr>
          </a:p>
          <a:p>
            <a:pPr marL="1828800" marR="0" lvl="3" indent="-330200" algn="l" rtl="0">
              <a:lnSpc>
                <a:spcPct val="115000"/>
              </a:lnSpc>
              <a:spcBef>
                <a:spcPts val="0"/>
              </a:spcBef>
              <a:spcAft>
                <a:spcPts val="0"/>
              </a:spcAft>
              <a:buClr>
                <a:schemeClr val="dk2"/>
              </a:buClr>
              <a:buSzPts val="1600"/>
              <a:buFont typeface="Lato"/>
              <a:buAutoNum type="arabicPeriod"/>
            </a:pPr>
            <a:r>
              <a:rPr lang="en-US" sz="1600" b="0" i="0" u="none" strike="noStrike" cap="none" dirty="0">
                <a:solidFill>
                  <a:schemeClr val="dk2"/>
                </a:solidFill>
                <a:latin typeface="Lato"/>
                <a:ea typeface="Lato"/>
                <a:cs typeface="Lato"/>
                <a:sym typeface="Lato"/>
              </a:rPr>
              <a:t>Importance of unpolluted air for </a:t>
            </a:r>
            <a:r>
              <a:rPr lang="en-US" sz="1600" b="0" i="0" u="none" strike="noStrike" cap="none" dirty="0" smtClean="0">
                <a:solidFill>
                  <a:schemeClr val="dk2"/>
                </a:solidFill>
                <a:latin typeface="Lato"/>
                <a:ea typeface="Lato"/>
                <a:cs typeface="Lato"/>
                <a:sym typeface="Lato"/>
              </a:rPr>
              <a:t>health</a:t>
            </a:r>
            <a:endParaRPr sz="10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Overall Idea:</a:t>
            </a:r>
            <a:endParaRPr sz="1600" b="0" i="0" u="none" strike="noStrike" cap="none" dirty="0">
              <a:solidFill>
                <a:schemeClr val="dk2"/>
              </a:solidFill>
              <a:latin typeface="Lato"/>
              <a:ea typeface="Lato"/>
              <a:cs typeface="Lato"/>
              <a:sym typeface="Lato"/>
            </a:endParaRPr>
          </a:p>
          <a:p>
            <a:pPr marL="914400" marR="0" lvl="0"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Islamic literature was one of the largest forces in shaping the history of pharmacy</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716300" y="216568"/>
            <a:ext cx="8146200" cy="62564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strike="noStrike" cap="none" dirty="0">
                <a:solidFill>
                  <a:schemeClr val="dk2"/>
                </a:solidFill>
                <a:latin typeface="Calibri"/>
                <a:ea typeface="Calibri"/>
                <a:cs typeface="Calibri"/>
                <a:sym typeface="Calibri"/>
              </a:rPr>
              <a:t>Hospital Pharmacy: 1920 - 1970</a:t>
            </a:r>
            <a:endParaRPr sz="3600" b="0" i="0" strike="noStrike" cap="none" dirty="0">
              <a:solidFill>
                <a:srgbClr val="000000"/>
              </a:solidFill>
              <a:latin typeface="Cambria"/>
              <a:ea typeface="Cambria"/>
              <a:cs typeface="Cambria"/>
              <a:sym typeface="Cambria"/>
            </a:endParaRPr>
          </a:p>
        </p:txBody>
      </p:sp>
      <p:sp>
        <p:nvSpPr>
          <p:cNvPr id="482" name="Shape 482"/>
          <p:cNvSpPr txBox="1">
            <a:spLocks noGrp="1"/>
          </p:cNvSpPr>
          <p:nvPr>
            <p:ph type="body" idx="1"/>
          </p:nvPr>
        </p:nvSpPr>
        <p:spPr>
          <a:xfrm>
            <a:off x="739700" y="1118937"/>
            <a:ext cx="8099400" cy="3041163"/>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1925: Hospital Pharmacy Association of Southern California formed</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By 1939 - California, Illinois, Indiana, Iowa, Minnesota, Nebraska, New York, Ohio, Pennsylvania, and Wisconsin had state hospital pharmacy associations</a:t>
            </a: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1927:  Harvey Whitey - 1st formal pharmacy internship program</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Model for today’s residency program</a:t>
            </a:r>
            <a:endParaRPr sz="16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1928: Louis C. Michigan</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Introduced practice of rounds with physicians</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Hospital pharmacists delivered seminars on drug therapies and other pharmacy related topics for hospital staff</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729450" y="240632"/>
            <a:ext cx="7688700" cy="7098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strike="noStrike" cap="none" dirty="0">
                <a:solidFill>
                  <a:srgbClr val="000000"/>
                </a:solidFill>
                <a:latin typeface="Calibri"/>
                <a:ea typeface="Calibri"/>
                <a:cs typeface="Calibri"/>
                <a:sym typeface="Calibri"/>
              </a:rPr>
              <a:t>Hospital Pharmacy</a:t>
            </a:r>
            <a:r>
              <a:rPr lang="en-US" sz="3600" b="1" i="0" strike="noStrike" cap="none" dirty="0">
                <a:solidFill>
                  <a:schemeClr val="dk2"/>
                </a:solidFill>
                <a:latin typeface="Calibri"/>
                <a:ea typeface="Calibri"/>
                <a:cs typeface="Calibri"/>
                <a:sym typeface="Calibri"/>
              </a:rPr>
              <a:t>: 1920 - 1970</a:t>
            </a:r>
            <a:endParaRPr sz="3600" b="1" i="0"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2600"/>
              <a:buFont typeface="Raleway"/>
              <a:buNone/>
            </a:pPr>
            <a:endParaRPr sz="3600" b="1" i="0" strike="noStrike" cap="none" dirty="0">
              <a:solidFill>
                <a:schemeClr val="dk2"/>
              </a:solidFill>
              <a:sym typeface="Raleway"/>
            </a:endParaRPr>
          </a:p>
          <a:p>
            <a:pPr marL="0" marR="0" lvl="0" indent="0" algn="l" rtl="0">
              <a:lnSpc>
                <a:spcPct val="100000"/>
              </a:lnSpc>
              <a:spcBef>
                <a:spcPts val="0"/>
              </a:spcBef>
              <a:spcAft>
                <a:spcPts val="0"/>
              </a:spcAft>
              <a:buClr>
                <a:schemeClr val="dk2"/>
              </a:buClr>
              <a:buSzPts val="2600"/>
              <a:buFont typeface="Raleway"/>
              <a:buNone/>
            </a:pPr>
            <a:endParaRPr sz="3600" b="1" i="0" u="none" strike="noStrike" cap="none" dirty="0">
              <a:solidFill>
                <a:schemeClr val="dk2"/>
              </a:solidFill>
              <a:latin typeface="Raleway"/>
              <a:ea typeface="Raleway"/>
              <a:cs typeface="Raleway"/>
              <a:sym typeface="Raleway"/>
            </a:endParaRPr>
          </a:p>
        </p:txBody>
      </p:sp>
      <p:sp>
        <p:nvSpPr>
          <p:cNvPr id="488" name="Shape 488"/>
          <p:cNvSpPr txBox="1">
            <a:spLocks noGrp="1"/>
          </p:cNvSpPr>
          <p:nvPr>
            <p:ph type="body" idx="1"/>
          </p:nvPr>
        </p:nvSpPr>
        <p:spPr>
          <a:xfrm>
            <a:off x="727650" y="1143001"/>
            <a:ext cx="7688700" cy="297195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1942: American Society of Hospital Pharmacist (ASHP) emerged</a:t>
            </a:r>
            <a:endParaRPr sz="1500" b="0" i="0" u="none" strike="noStrike" cap="none" dirty="0">
              <a:solidFill>
                <a:schemeClr val="dk2"/>
              </a:solidFill>
              <a:latin typeface="Lato"/>
              <a:ea typeface="Lato"/>
              <a:cs typeface="Lato"/>
              <a:sym typeface="Lato"/>
            </a:endParaRPr>
          </a:p>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By the 1960s, pharmacy had evolved from storage room to focal point on all activities related to drugs</a:t>
            </a:r>
            <a:endParaRPr sz="1500" dirty="0">
              <a:solidFill>
                <a:schemeClr val="dk2"/>
              </a:solidFill>
            </a:endParaRPr>
          </a:p>
          <a:p>
            <a:pPr marL="457200" marR="0" lvl="0" indent="-323850" algn="l" rtl="0">
              <a:lnSpc>
                <a:spcPct val="115000"/>
              </a:lnSpc>
              <a:spcBef>
                <a:spcPts val="0"/>
              </a:spcBef>
              <a:spcAft>
                <a:spcPts val="0"/>
              </a:spcAft>
              <a:buClr>
                <a:srgbClr val="000000"/>
              </a:buClr>
              <a:buSzPts val="1500"/>
              <a:buFont typeface="Lato"/>
              <a:buChar char="●"/>
            </a:pPr>
            <a:r>
              <a:rPr lang="en-US" sz="1500" dirty="0">
                <a:solidFill>
                  <a:srgbClr val="000000"/>
                </a:solidFill>
              </a:rPr>
              <a:t>1962: David Burkholder formed first pharmacist-staffed drug information center in an American hospital</a:t>
            </a:r>
            <a:endParaRPr sz="1500" dirty="0">
              <a:solidFill>
                <a:srgbClr val="000000"/>
              </a:solidFill>
            </a:endParaRPr>
          </a:p>
          <a:p>
            <a:pPr marL="457200" marR="0" lvl="0" indent="-323850" algn="l" rtl="0">
              <a:lnSpc>
                <a:spcPct val="115000"/>
              </a:lnSpc>
              <a:spcBef>
                <a:spcPts val="0"/>
              </a:spcBef>
              <a:spcAft>
                <a:spcPts val="0"/>
              </a:spcAft>
              <a:buClr>
                <a:srgbClr val="000000"/>
              </a:buClr>
              <a:buSzPts val="1500"/>
              <a:buFont typeface="Lato"/>
              <a:buChar char="●"/>
            </a:pPr>
            <a:r>
              <a:rPr lang="en-US" sz="1500" dirty="0">
                <a:solidFill>
                  <a:srgbClr val="000000"/>
                </a:solidFill>
              </a:rPr>
              <a:t>1963: ASHP begins to accredit hospital residency programs to standardize the experience</a:t>
            </a:r>
            <a:endParaRPr sz="1500" dirty="0">
              <a:solidFill>
                <a:srgbClr val="000000"/>
              </a:solidFill>
            </a:endParaRPr>
          </a:p>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By 1970s, hospital pharmacists were linked to being “clinical pharmacists”</a:t>
            </a:r>
            <a:endParaRPr sz="1500" b="0" i="0" u="none" strike="noStrike" cap="none" dirty="0">
              <a:solidFill>
                <a:schemeClr val="dk2"/>
              </a:solidFill>
              <a:latin typeface="Lato"/>
              <a:ea typeface="Lato"/>
              <a:cs typeface="Lato"/>
              <a:sym typeface="Lato"/>
            </a:endParaRPr>
          </a:p>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4 out of 10 hospital pharmacies were still undertaking manufacturing/bulk compounding </a:t>
            </a:r>
            <a:endParaRPr sz="1500" b="0" i="0" u="none" strike="noStrike" cap="none" dirty="0">
              <a:solidFill>
                <a:schemeClr val="dk2"/>
              </a:solidFill>
              <a:latin typeface="Lato"/>
              <a:ea typeface="Lato"/>
              <a:cs typeface="Lato"/>
              <a:sym typeface="Lato"/>
            </a:endParaRPr>
          </a:p>
          <a:p>
            <a:pPr marL="914400" marR="0" lvl="1"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Push for the physician to utilize forms of medications not commercially available</a:t>
            </a:r>
            <a:endParaRPr sz="1500" b="0" i="0" u="none" strike="noStrike" cap="none" dirty="0">
              <a:solidFill>
                <a:schemeClr val="dk2"/>
              </a:solidFill>
              <a:latin typeface="Lato"/>
              <a:ea typeface="Lato"/>
              <a:cs typeface="Lato"/>
              <a:sym typeface="La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729450" y="397042"/>
            <a:ext cx="7688700" cy="7098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Quiz time!</a:t>
            </a:r>
            <a:endParaRPr sz="3600" b="1" i="0" u="none" strike="noStrike" cap="none" dirty="0">
              <a:solidFill>
                <a:schemeClr val="dk2"/>
              </a:solidFill>
              <a:latin typeface="Raleway"/>
              <a:ea typeface="Raleway"/>
              <a:cs typeface="Raleway"/>
              <a:sym typeface="Raleway"/>
            </a:endParaRPr>
          </a:p>
        </p:txBody>
      </p:sp>
      <p:sp>
        <p:nvSpPr>
          <p:cNvPr id="494" name="Shape 494"/>
          <p:cNvSpPr txBox="1">
            <a:spLocks noGrp="1"/>
          </p:cNvSpPr>
          <p:nvPr>
            <p:ph type="body" idx="1"/>
          </p:nvPr>
        </p:nvSpPr>
        <p:spPr>
          <a:xfrm>
            <a:off x="593575" y="1612232"/>
            <a:ext cx="7955100" cy="3201718"/>
          </a:xfrm>
          <a:prstGeom prst="rect">
            <a:avLst/>
          </a:prstGeom>
          <a:noFill/>
          <a:ln>
            <a:noFill/>
          </a:ln>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Clr>
                <a:schemeClr val="accent1"/>
              </a:buClr>
              <a:buSzPts val="1200"/>
              <a:buFont typeface="Lato"/>
              <a:buAutoNum type="arabicPeriod"/>
            </a:pPr>
            <a:r>
              <a:rPr lang="en-US" sz="1800" b="0" i="0" u="none" strike="noStrike" cap="none" dirty="0">
                <a:solidFill>
                  <a:schemeClr val="dk2"/>
                </a:solidFill>
                <a:latin typeface="Lato"/>
                <a:ea typeface="Lato"/>
                <a:cs typeface="Lato"/>
                <a:sym typeface="Lato"/>
              </a:rPr>
              <a:t>Around what year did New York state begin to require graduation from at least a 2-year course in pharmacy school?</a:t>
            </a:r>
            <a:endParaRPr sz="1800" b="0" i="0" u="none" strike="noStrike" cap="none" dirty="0">
              <a:solidFill>
                <a:schemeClr val="dk2"/>
              </a:solidFill>
              <a:latin typeface="Lato"/>
              <a:ea typeface="Lato"/>
              <a:cs typeface="Lato"/>
              <a:sym typeface="Lato"/>
            </a:endParaRPr>
          </a:p>
          <a:p>
            <a:pPr marL="914400" marR="0" lvl="0" indent="-304800" algn="l" rtl="0">
              <a:lnSpc>
                <a:spcPct val="115000"/>
              </a:lnSpc>
              <a:spcBef>
                <a:spcPts val="0"/>
              </a:spcBef>
              <a:spcAft>
                <a:spcPts val="0"/>
              </a:spcAft>
              <a:buClr>
                <a:schemeClr val="accent1"/>
              </a:buClr>
              <a:buSzPts val="1200"/>
              <a:buFont typeface="Lato"/>
              <a:buAutoNum type="alphaUcPeriod"/>
            </a:pPr>
            <a:r>
              <a:rPr lang="en-US" sz="1800" b="0" i="0" u="none" strike="noStrike" cap="none" dirty="0">
                <a:solidFill>
                  <a:schemeClr val="dk2"/>
                </a:solidFill>
                <a:latin typeface="Lato"/>
                <a:ea typeface="Lato"/>
                <a:cs typeface="Lato"/>
                <a:sym typeface="Lato"/>
              </a:rPr>
              <a:t>1870</a:t>
            </a:r>
            <a:endParaRPr sz="1800" b="0" i="0" u="none" strike="noStrike" cap="none" dirty="0">
              <a:solidFill>
                <a:schemeClr val="dk2"/>
              </a:solidFill>
              <a:latin typeface="Lato"/>
              <a:ea typeface="Lato"/>
              <a:cs typeface="Lato"/>
              <a:sym typeface="Lato"/>
            </a:endParaRPr>
          </a:p>
          <a:p>
            <a:pPr marL="914400" marR="0" lvl="0" indent="-304800" algn="l" rtl="0">
              <a:lnSpc>
                <a:spcPct val="115000"/>
              </a:lnSpc>
              <a:spcBef>
                <a:spcPts val="0"/>
              </a:spcBef>
              <a:spcAft>
                <a:spcPts val="0"/>
              </a:spcAft>
              <a:buClr>
                <a:schemeClr val="accent1"/>
              </a:buClr>
              <a:buSzPts val="1200"/>
              <a:buFont typeface="Lato"/>
              <a:buAutoNum type="alphaUcPeriod"/>
            </a:pPr>
            <a:r>
              <a:rPr lang="en-US" sz="1800" b="0" i="0" u="none" strike="noStrike" cap="none" dirty="0">
                <a:solidFill>
                  <a:schemeClr val="dk2"/>
                </a:solidFill>
                <a:latin typeface="Lato"/>
                <a:ea typeface="Lato"/>
                <a:cs typeface="Lato"/>
                <a:sym typeface="Lato"/>
              </a:rPr>
              <a:t>1815</a:t>
            </a:r>
            <a:endParaRPr sz="1800" b="0" i="0" u="none" strike="noStrike" cap="none" dirty="0">
              <a:solidFill>
                <a:schemeClr val="dk2"/>
              </a:solidFill>
              <a:latin typeface="Lato"/>
              <a:ea typeface="Lato"/>
              <a:cs typeface="Lato"/>
              <a:sym typeface="Lato"/>
            </a:endParaRPr>
          </a:p>
          <a:p>
            <a:pPr marL="914400" marR="0" lvl="0" indent="-304800" algn="l" rtl="0">
              <a:lnSpc>
                <a:spcPct val="115000"/>
              </a:lnSpc>
              <a:spcBef>
                <a:spcPts val="0"/>
              </a:spcBef>
              <a:spcAft>
                <a:spcPts val="0"/>
              </a:spcAft>
              <a:buClr>
                <a:schemeClr val="accent1"/>
              </a:buClr>
              <a:buSzPts val="1200"/>
              <a:buFont typeface="Lato"/>
              <a:buAutoNum type="alphaUcPeriod"/>
            </a:pPr>
            <a:r>
              <a:rPr lang="en-US" sz="1800" b="0" i="0" u="none" strike="noStrike" cap="none" dirty="0">
                <a:solidFill>
                  <a:schemeClr val="dk2"/>
                </a:solidFill>
                <a:latin typeface="Lato"/>
                <a:ea typeface="Lato"/>
                <a:cs typeface="Lato"/>
                <a:sym typeface="Lato"/>
              </a:rPr>
              <a:t>1960</a:t>
            </a:r>
            <a:endParaRPr sz="1800" b="0" i="0" u="none" strike="noStrike" cap="none" dirty="0">
              <a:solidFill>
                <a:schemeClr val="dk2"/>
              </a:solidFill>
              <a:latin typeface="Lato"/>
              <a:ea typeface="Lato"/>
              <a:cs typeface="Lato"/>
              <a:sym typeface="Lato"/>
            </a:endParaRPr>
          </a:p>
          <a:p>
            <a:pPr marL="914400" marR="0" lvl="0" indent="-304800" algn="l" rtl="0">
              <a:lnSpc>
                <a:spcPct val="115000"/>
              </a:lnSpc>
              <a:spcBef>
                <a:spcPts val="0"/>
              </a:spcBef>
              <a:spcAft>
                <a:spcPts val="0"/>
              </a:spcAft>
              <a:buClr>
                <a:schemeClr val="accent1"/>
              </a:buClr>
              <a:buSzPts val="1200"/>
              <a:buFont typeface="Lato"/>
              <a:buAutoNum type="alphaUcPeriod"/>
            </a:pPr>
            <a:r>
              <a:rPr lang="en-US" sz="1800" b="0" i="0" u="none" strike="noStrike" cap="none" dirty="0">
                <a:solidFill>
                  <a:schemeClr val="dk2"/>
                </a:solidFill>
                <a:latin typeface="Lato"/>
                <a:ea typeface="Lato"/>
                <a:cs typeface="Lato"/>
                <a:sym typeface="Lato"/>
              </a:rPr>
              <a:t>1905</a:t>
            </a:r>
            <a:endParaRPr sz="18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8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800" b="0" i="0" u="none" strike="noStrike" cap="none" dirty="0">
              <a:solidFill>
                <a:schemeClr val="dk2"/>
              </a:solidFill>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727650" y="288751"/>
            <a:ext cx="7957200" cy="108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400" b="1" i="0" strike="noStrike" cap="none" dirty="0">
                <a:solidFill>
                  <a:schemeClr val="dk2"/>
                </a:solidFill>
                <a:latin typeface="Calibri"/>
                <a:ea typeface="Calibri"/>
                <a:cs typeface="Calibri"/>
                <a:sym typeface="Calibri"/>
              </a:rPr>
              <a:t>Community and Institutional Pharmacy: 1920-1970, cont’d </a:t>
            </a:r>
            <a:endParaRPr sz="3400" b="1" i="0" strike="noStrike" cap="none" dirty="0">
              <a:solidFill>
                <a:schemeClr val="dk2"/>
              </a:solidFill>
              <a:sym typeface="Raleway"/>
            </a:endParaRPr>
          </a:p>
          <a:p>
            <a:pPr marL="0" marR="0" lvl="0" indent="0" algn="l" rtl="0">
              <a:lnSpc>
                <a:spcPct val="115000"/>
              </a:lnSpc>
              <a:spcBef>
                <a:spcPts val="0"/>
              </a:spcBef>
              <a:spcAft>
                <a:spcPts val="0"/>
              </a:spcAft>
              <a:buClr>
                <a:schemeClr val="dk2"/>
              </a:buClr>
              <a:buSzPts val="2600"/>
              <a:buFont typeface="Raleway"/>
              <a:buNone/>
            </a:pPr>
            <a:endParaRPr sz="3600" b="1" i="0" u="sng" strike="noStrike" cap="none" dirty="0">
              <a:solidFill>
                <a:schemeClr val="dk2"/>
              </a:solidFill>
              <a:latin typeface="Calibri"/>
              <a:ea typeface="Calibri"/>
              <a:cs typeface="Calibri"/>
              <a:sym typeface="Calibri"/>
            </a:endParaRPr>
          </a:p>
        </p:txBody>
      </p:sp>
      <p:sp>
        <p:nvSpPr>
          <p:cNvPr id="500" name="Shape 500"/>
          <p:cNvSpPr txBox="1">
            <a:spLocks noGrp="1"/>
          </p:cNvSpPr>
          <p:nvPr>
            <p:ph type="body" idx="1"/>
          </p:nvPr>
        </p:nvSpPr>
        <p:spPr>
          <a:xfrm>
            <a:off x="459150" y="1449993"/>
            <a:ext cx="8225700" cy="36396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rgbClr val="000000"/>
              </a:buClr>
              <a:buSzPts val="1500"/>
              <a:buFont typeface="Lato"/>
              <a:buChar char="●"/>
            </a:pPr>
            <a:r>
              <a:rPr lang="en-US" sz="1500" b="0" i="0" u="sng" strike="noStrike" cap="none" dirty="0">
                <a:solidFill>
                  <a:srgbClr val="000000"/>
                </a:solidFill>
                <a:latin typeface="Lato"/>
                <a:ea typeface="Lato"/>
                <a:cs typeface="Lato"/>
                <a:sym typeface="Lato"/>
              </a:rPr>
              <a:t>Community practice</a:t>
            </a:r>
            <a:endParaRPr sz="1500" b="0" i="0" u="sng" strike="noStrike" cap="none" dirty="0">
              <a:solidFill>
                <a:srgbClr val="000000"/>
              </a:solidFill>
              <a:latin typeface="Lato"/>
              <a:ea typeface="Lato"/>
              <a:cs typeface="Lato"/>
              <a:sym typeface="Lato"/>
            </a:endParaRPr>
          </a:p>
          <a:p>
            <a:pPr marL="914400" marR="0" lvl="1" indent="-323850" algn="l" rtl="0">
              <a:lnSpc>
                <a:spcPct val="115000"/>
              </a:lnSpc>
              <a:spcBef>
                <a:spcPts val="0"/>
              </a:spcBef>
              <a:spcAft>
                <a:spcPts val="0"/>
              </a:spcAft>
              <a:buClr>
                <a:srgbClr val="000000"/>
              </a:buClr>
              <a:buSzPts val="1500"/>
              <a:buFont typeface="Lato"/>
              <a:buChar char="○"/>
            </a:pPr>
            <a:r>
              <a:rPr lang="en-US" sz="1500" b="0" i="0" u="none" strike="noStrike" cap="none" dirty="0">
                <a:solidFill>
                  <a:srgbClr val="000000"/>
                </a:solidFill>
                <a:latin typeface="Lato"/>
                <a:ea typeface="Lato"/>
                <a:cs typeface="Lato"/>
                <a:sym typeface="Lato"/>
              </a:rPr>
              <a:t>By the end of the WWII, the practice of compounding had become a minor process in most pharmacies</a:t>
            </a:r>
            <a:endParaRPr sz="1500" b="0" i="0" u="none" strike="noStrike" cap="none" dirty="0">
              <a:solidFill>
                <a:srgbClr val="000000"/>
              </a:solidFill>
              <a:latin typeface="Lato"/>
              <a:ea typeface="Lato"/>
              <a:cs typeface="Lato"/>
              <a:sym typeface="Lato"/>
            </a:endParaRPr>
          </a:p>
          <a:p>
            <a:pPr marL="914400" marR="0" lvl="1" indent="-323850" algn="l" rtl="0">
              <a:lnSpc>
                <a:spcPct val="115000"/>
              </a:lnSpc>
              <a:spcBef>
                <a:spcPts val="0"/>
              </a:spcBef>
              <a:spcAft>
                <a:spcPts val="0"/>
              </a:spcAft>
              <a:buClr>
                <a:srgbClr val="000000"/>
              </a:buClr>
              <a:buSzPts val="1500"/>
              <a:buFont typeface="Lato"/>
              <a:buChar char="○"/>
            </a:pPr>
            <a:r>
              <a:rPr lang="en-US" sz="1500" b="0" i="0" u="none" strike="noStrike" cap="none" dirty="0">
                <a:solidFill>
                  <a:srgbClr val="000000"/>
                </a:solidFill>
                <a:latin typeface="Lato"/>
                <a:ea typeface="Lato"/>
                <a:cs typeface="Lato"/>
                <a:sym typeface="Lato"/>
              </a:rPr>
              <a:t>Pharmacy concentrated on  dispensing prescriptions from manufacturer-prepared dosage forms</a:t>
            </a:r>
            <a:endParaRPr sz="1500" b="0" i="0" u="none" strike="noStrike" cap="none" dirty="0">
              <a:solidFill>
                <a:srgbClr val="000000"/>
              </a:solidFill>
              <a:latin typeface="Lato"/>
              <a:ea typeface="Lato"/>
              <a:cs typeface="Lato"/>
              <a:sym typeface="Lato"/>
            </a:endParaRPr>
          </a:p>
          <a:p>
            <a:pPr marL="457200" marR="0" lvl="0" indent="-323850" algn="l" rtl="0">
              <a:lnSpc>
                <a:spcPct val="115000"/>
              </a:lnSpc>
              <a:spcBef>
                <a:spcPts val="0"/>
              </a:spcBef>
              <a:spcAft>
                <a:spcPts val="0"/>
              </a:spcAft>
              <a:buClr>
                <a:srgbClr val="000000"/>
              </a:buClr>
              <a:buSzPts val="1500"/>
              <a:buFont typeface="Lato"/>
              <a:buChar char="●"/>
            </a:pPr>
            <a:r>
              <a:rPr lang="en-US" sz="1500" b="0" i="0" u="sng" strike="noStrike" cap="none" dirty="0">
                <a:solidFill>
                  <a:srgbClr val="000000"/>
                </a:solidFill>
                <a:latin typeface="Lato"/>
                <a:ea typeface="Lato"/>
                <a:cs typeface="Lato"/>
                <a:sym typeface="Lato"/>
              </a:rPr>
              <a:t>Hospital Practice</a:t>
            </a:r>
            <a:endParaRPr sz="1500" b="0" i="0" u="sng" strike="noStrike" cap="none" dirty="0">
              <a:solidFill>
                <a:srgbClr val="000000"/>
              </a:solidFill>
              <a:latin typeface="Lato"/>
              <a:ea typeface="Lato"/>
              <a:cs typeface="Lato"/>
              <a:sym typeface="Lato"/>
            </a:endParaRPr>
          </a:p>
          <a:p>
            <a:pPr marL="914400" marR="0" lvl="1" indent="-323850" algn="l" rtl="0">
              <a:lnSpc>
                <a:spcPct val="115000"/>
              </a:lnSpc>
              <a:spcBef>
                <a:spcPts val="0"/>
              </a:spcBef>
              <a:spcAft>
                <a:spcPts val="0"/>
              </a:spcAft>
              <a:buClr>
                <a:srgbClr val="000000"/>
              </a:buClr>
              <a:buSzPts val="1500"/>
              <a:buFont typeface="Lato"/>
              <a:buChar char="○"/>
            </a:pPr>
            <a:r>
              <a:rPr lang="en-US" sz="1500" b="0" i="0" u="none" strike="noStrike" cap="none" dirty="0">
                <a:solidFill>
                  <a:srgbClr val="000000"/>
                </a:solidFill>
                <a:latin typeface="Lato"/>
                <a:ea typeface="Lato"/>
                <a:cs typeface="Lato"/>
                <a:sym typeface="Lato"/>
              </a:rPr>
              <a:t>In 1946: ASHP, APhA, and the American Hospital Association(AHA) held the first Institute on Hospital Pharmacy </a:t>
            </a:r>
            <a:endParaRPr sz="1500" b="0" i="0" u="none" strike="noStrike" cap="none" dirty="0">
              <a:solidFill>
                <a:srgbClr val="000000"/>
              </a:solidFill>
              <a:latin typeface="Lato"/>
              <a:ea typeface="Lato"/>
              <a:cs typeface="Lato"/>
              <a:sym typeface="Lato"/>
            </a:endParaRPr>
          </a:p>
          <a:p>
            <a:pPr marL="1371600" lvl="2" indent="-323850" rtl="0">
              <a:spcBef>
                <a:spcPts val="0"/>
              </a:spcBef>
              <a:spcAft>
                <a:spcPts val="0"/>
              </a:spcAft>
              <a:buClr>
                <a:srgbClr val="000000"/>
              </a:buClr>
              <a:buSzPts val="1500"/>
              <a:buFont typeface="Lato"/>
              <a:buChar char="■"/>
            </a:pPr>
            <a:r>
              <a:rPr lang="en-US" sz="1500" dirty="0">
                <a:solidFill>
                  <a:srgbClr val="000000"/>
                </a:solidFill>
              </a:rPr>
              <a:t>Pharmacy expansion in the institutional setting was driven by a focus on reducing patient time in the hospital and improving patient outcomes</a:t>
            </a:r>
            <a:endParaRPr sz="1500" dirty="0">
              <a:solidFill>
                <a:srgbClr val="000000"/>
              </a:solidFill>
            </a:endParaRPr>
          </a:p>
          <a:p>
            <a:pPr marL="914400" marR="0" lvl="1" indent="-323850" algn="l" rtl="0">
              <a:lnSpc>
                <a:spcPct val="115000"/>
              </a:lnSpc>
              <a:spcBef>
                <a:spcPts val="0"/>
              </a:spcBef>
              <a:spcAft>
                <a:spcPts val="0"/>
              </a:spcAft>
              <a:buClr>
                <a:srgbClr val="000000"/>
              </a:buClr>
              <a:buSzPts val="1500"/>
              <a:buFont typeface="Lato"/>
              <a:buChar char="○"/>
            </a:pPr>
            <a:r>
              <a:rPr lang="en-US" sz="1500" b="0" i="0" u="none" strike="noStrike" cap="none" dirty="0">
                <a:solidFill>
                  <a:srgbClr val="000000"/>
                </a:solidFill>
                <a:latin typeface="Lato"/>
                <a:ea typeface="Lato"/>
                <a:cs typeface="Lato"/>
                <a:sym typeface="Lato"/>
              </a:rPr>
              <a:t>1970s: adoption of formulary system</a:t>
            </a:r>
            <a:endParaRPr sz="1500" b="0" i="0" u="none" strike="noStrike" cap="none" dirty="0">
              <a:solidFill>
                <a:srgbClr val="000000"/>
              </a:solidFill>
              <a:latin typeface="Lato"/>
              <a:ea typeface="Lato"/>
              <a:cs typeface="Lato"/>
              <a:sym typeface="Lato"/>
            </a:endParaRPr>
          </a:p>
          <a:p>
            <a:pPr marL="1371600" marR="0" lvl="2" indent="-323850" algn="l" rtl="0">
              <a:lnSpc>
                <a:spcPct val="115000"/>
              </a:lnSpc>
              <a:spcBef>
                <a:spcPts val="0"/>
              </a:spcBef>
              <a:spcAft>
                <a:spcPts val="0"/>
              </a:spcAft>
              <a:buClr>
                <a:srgbClr val="000000"/>
              </a:buClr>
              <a:buSzPts val="1500"/>
              <a:buFont typeface="Lato"/>
              <a:buChar char="■"/>
            </a:pPr>
            <a:r>
              <a:rPr lang="en-US" sz="1500" b="0" i="0" u="none" strike="noStrike" cap="none" dirty="0">
                <a:solidFill>
                  <a:srgbClr val="000000"/>
                </a:solidFill>
                <a:latin typeface="Lato"/>
                <a:ea typeface="Lato"/>
                <a:cs typeface="Lato"/>
                <a:sym typeface="Lato"/>
              </a:rPr>
              <a:t>To balance pharmaceutical care services</a:t>
            </a:r>
            <a:endParaRPr sz="1500" b="0" i="0" u="none" strike="noStrike" cap="none" dirty="0">
              <a:solidFill>
                <a:srgbClr val="000000"/>
              </a:solidFill>
              <a:latin typeface="Lato"/>
              <a:ea typeface="Lato"/>
              <a:cs typeface="Lato"/>
              <a:sym typeface="Lato"/>
            </a:endParaRPr>
          </a:p>
          <a:p>
            <a:pPr marL="1371600" marR="0" lvl="2" indent="-323850" algn="l" rtl="0">
              <a:lnSpc>
                <a:spcPct val="115000"/>
              </a:lnSpc>
              <a:spcBef>
                <a:spcPts val="0"/>
              </a:spcBef>
              <a:spcAft>
                <a:spcPts val="0"/>
              </a:spcAft>
              <a:buClr>
                <a:srgbClr val="000000"/>
              </a:buClr>
              <a:buSzPts val="1500"/>
              <a:buFont typeface="Lato"/>
              <a:buChar char="■"/>
            </a:pPr>
            <a:r>
              <a:rPr lang="en-US" sz="1500" b="0" i="0" u="none" strike="noStrike" cap="none" dirty="0">
                <a:solidFill>
                  <a:srgbClr val="000000"/>
                </a:solidFill>
                <a:latin typeface="Lato"/>
                <a:ea typeface="Lato"/>
                <a:cs typeface="Lato"/>
                <a:sym typeface="Lato"/>
              </a:rPr>
              <a:t>Administered by pharmacy and therapeutics committee</a:t>
            </a:r>
            <a:endParaRPr sz="1500" b="0" i="0" u="none" strike="noStrike" cap="none" dirty="0">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5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729450" y="288758"/>
            <a:ext cx="7688700" cy="61361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Raleway"/>
                <a:ea typeface="Raleway"/>
                <a:cs typeface="Raleway"/>
                <a:sym typeface="Raleway"/>
              </a:rPr>
              <a:t>Quiz Questions</a:t>
            </a:r>
            <a:endParaRPr sz="3600" b="1" i="0" u="none" strike="noStrike" cap="none" dirty="0">
              <a:solidFill>
                <a:srgbClr val="000000"/>
              </a:solidFill>
              <a:latin typeface="Raleway"/>
              <a:ea typeface="Raleway"/>
              <a:cs typeface="Raleway"/>
              <a:sym typeface="Raleway"/>
            </a:endParaRPr>
          </a:p>
        </p:txBody>
      </p:sp>
      <p:sp>
        <p:nvSpPr>
          <p:cNvPr id="506" name="Shape 506"/>
          <p:cNvSpPr txBox="1">
            <a:spLocks noGrp="1"/>
          </p:cNvSpPr>
          <p:nvPr>
            <p:ph type="body" idx="1"/>
          </p:nvPr>
        </p:nvSpPr>
        <p:spPr>
          <a:xfrm>
            <a:off x="729449" y="1395663"/>
            <a:ext cx="7795985" cy="2944312"/>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000000"/>
              </a:buClr>
              <a:buSzPts val="1400"/>
              <a:buFont typeface="Calibri"/>
              <a:buAutoNum type="arabicPeriod"/>
            </a:pPr>
            <a:r>
              <a:rPr lang="en-US" sz="1800" b="0" i="0" u="none" strike="noStrike" cap="none" dirty="0">
                <a:solidFill>
                  <a:srgbClr val="000000"/>
                </a:solidFill>
                <a:latin typeface="Calibri"/>
                <a:ea typeface="Calibri"/>
                <a:cs typeface="Calibri"/>
                <a:sym typeface="Calibri"/>
              </a:rPr>
              <a:t>What legislation created the </a:t>
            </a:r>
            <a:r>
              <a:rPr lang="en-US" sz="1800" b="0" i="0" u="none" strike="noStrike" cap="none" dirty="0" smtClean="0">
                <a:solidFill>
                  <a:srgbClr val="000000"/>
                </a:solidFill>
                <a:latin typeface="Calibri"/>
                <a:ea typeface="Calibri"/>
                <a:cs typeface="Calibri"/>
                <a:sym typeface="Calibri"/>
              </a:rPr>
              <a:t>system </a:t>
            </a:r>
            <a:r>
              <a:rPr lang="en-US" sz="1800" b="0" i="0" u="none" strike="noStrike" cap="none" dirty="0">
                <a:solidFill>
                  <a:srgbClr val="000000"/>
                </a:solidFill>
                <a:latin typeface="Calibri"/>
                <a:ea typeface="Calibri"/>
                <a:cs typeface="Calibri"/>
                <a:sym typeface="Calibri"/>
              </a:rPr>
              <a:t>of prescription and nonprescription drugs?</a:t>
            </a:r>
            <a:endParaRPr sz="1800" b="0" i="0" u="none" strike="noStrike" cap="none" dirty="0">
              <a:solidFill>
                <a:srgbClr val="000000"/>
              </a:solidFill>
              <a:latin typeface="Calibri"/>
              <a:ea typeface="Calibri"/>
              <a:cs typeface="Calibri"/>
              <a:sym typeface="Calibri"/>
            </a:endParaRPr>
          </a:p>
          <a:p>
            <a:pPr marL="914400" marR="0" lvl="1" indent="-317500" algn="l" rtl="0">
              <a:lnSpc>
                <a:spcPct val="115000"/>
              </a:lnSpc>
              <a:spcBef>
                <a:spcPts val="0"/>
              </a:spcBef>
              <a:spcAft>
                <a:spcPts val="0"/>
              </a:spcAft>
              <a:buClr>
                <a:srgbClr val="000000"/>
              </a:buClr>
              <a:buSzPts val="1400"/>
              <a:buFont typeface="Calibri"/>
              <a:buAutoNum type="alphaLcPeriod"/>
            </a:pPr>
            <a:r>
              <a:rPr lang="en-US" sz="1800" b="0" i="0" u="none" strike="noStrike" cap="none" dirty="0">
                <a:solidFill>
                  <a:srgbClr val="000000"/>
                </a:solidFill>
                <a:latin typeface="Calibri"/>
                <a:ea typeface="Calibri"/>
                <a:cs typeface="Calibri"/>
                <a:sym typeface="Calibri"/>
              </a:rPr>
              <a:t>American Pharmacist Association</a:t>
            </a:r>
            <a:endParaRPr sz="1800" b="0" i="0" u="none" strike="noStrike" cap="none" dirty="0">
              <a:solidFill>
                <a:srgbClr val="000000"/>
              </a:solidFill>
              <a:latin typeface="Calibri"/>
              <a:ea typeface="Calibri"/>
              <a:cs typeface="Calibri"/>
              <a:sym typeface="Calibri"/>
            </a:endParaRPr>
          </a:p>
          <a:p>
            <a:pPr marL="914400" marR="0" lvl="1" indent="-317500" algn="l" rtl="0">
              <a:lnSpc>
                <a:spcPct val="115000"/>
              </a:lnSpc>
              <a:spcBef>
                <a:spcPts val="0"/>
              </a:spcBef>
              <a:spcAft>
                <a:spcPts val="0"/>
              </a:spcAft>
              <a:buClr>
                <a:srgbClr val="000000"/>
              </a:buClr>
              <a:buSzPts val="1400"/>
              <a:buFont typeface="Calibri"/>
              <a:buAutoNum type="alphaLcPeriod"/>
            </a:pPr>
            <a:r>
              <a:rPr lang="en-US" sz="1800" b="0" i="0" u="none" strike="noStrike" cap="none" dirty="0">
                <a:solidFill>
                  <a:srgbClr val="000000"/>
                </a:solidFill>
                <a:latin typeface="Calibri"/>
                <a:ea typeface="Calibri"/>
                <a:cs typeface="Calibri"/>
                <a:sym typeface="Calibri"/>
              </a:rPr>
              <a:t>Durham-Humphrey Amendments </a:t>
            </a:r>
            <a:endParaRPr sz="1800" b="0" i="0" u="none" strike="noStrike" cap="none" dirty="0">
              <a:solidFill>
                <a:srgbClr val="000000"/>
              </a:solidFill>
              <a:latin typeface="Calibri"/>
              <a:ea typeface="Calibri"/>
              <a:cs typeface="Calibri"/>
              <a:sym typeface="Calibri"/>
            </a:endParaRPr>
          </a:p>
          <a:p>
            <a:pPr marL="914400" marR="0" lvl="1" indent="-317500" algn="l" rtl="0">
              <a:lnSpc>
                <a:spcPct val="115000"/>
              </a:lnSpc>
              <a:spcBef>
                <a:spcPts val="0"/>
              </a:spcBef>
              <a:spcAft>
                <a:spcPts val="0"/>
              </a:spcAft>
              <a:buClr>
                <a:srgbClr val="000000"/>
              </a:buClr>
              <a:buSzPts val="1400"/>
              <a:buFont typeface="Calibri"/>
              <a:buAutoNum type="alphaLcPeriod"/>
            </a:pPr>
            <a:r>
              <a:rPr lang="en-US" sz="1800" b="0" i="0" u="none" strike="noStrike" cap="none" dirty="0">
                <a:solidFill>
                  <a:srgbClr val="000000"/>
                </a:solidFill>
                <a:latin typeface="Calibri"/>
                <a:ea typeface="Calibri"/>
                <a:cs typeface="Calibri"/>
                <a:sym typeface="Calibri"/>
              </a:rPr>
              <a:t>American Hospital Association</a:t>
            </a:r>
            <a:endParaRPr sz="1800" b="0" i="0" u="none" strike="noStrike" cap="none" dirty="0">
              <a:solidFill>
                <a:srgbClr val="000000"/>
              </a:solidFill>
              <a:latin typeface="Calibri"/>
              <a:ea typeface="Calibri"/>
              <a:cs typeface="Calibri"/>
              <a:sym typeface="Calibri"/>
            </a:endParaRPr>
          </a:p>
          <a:p>
            <a:pPr marL="914400" marR="0" lvl="1" indent="-317500" algn="l" rtl="0">
              <a:lnSpc>
                <a:spcPct val="115000"/>
              </a:lnSpc>
              <a:spcBef>
                <a:spcPts val="0"/>
              </a:spcBef>
              <a:spcAft>
                <a:spcPts val="0"/>
              </a:spcAft>
              <a:buClr>
                <a:srgbClr val="000000"/>
              </a:buClr>
              <a:buSzPts val="1400"/>
              <a:buFont typeface="Calibri"/>
              <a:buAutoNum type="alphaLcPeriod"/>
            </a:pPr>
            <a:r>
              <a:rPr lang="en-US" sz="1800" b="0" i="0" u="none" strike="noStrike" cap="none" dirty="0">
                <a:solidFill>
                  <a:srgbClr val="000000"/>
                </a:solidFill>
                <a:latin typeface="Calibri"/>
                <a:ea typeface="Calibri"/>
                <a:cs typeface="Calibri"/>
                <a:sym typeface="Calibri"/>
              </a:rPr>
              <a:t>Pharmacy and Therapeutics Committee</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692523" y="1433657"/>
            <a:ext cx="7947212" cy="17975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Calibri" panose="020F0502020204030204" pitchFamily="34" charset="0"/>
                <a:sym typeface="Raleway"/>
              </a:rPr>
              <a:t>Clinical/Hospital Pharmacy: Transformation through the 20</a:t>
            </a:r>
            <a:r>
              <a:rPr lang="en-US" sz="3600" b="1" i="0" u="none" strike="noStrike" cap="none" baseline="30000" dirty="0">
                <a:solidFill>
                  <a:schemeClr val="dk2"/>
                </a:solidFill>
                <a:latin typeface="Calibri" panose="020F0502020204030204" pitchFamily="34" charset="0"/>
                <a:sym typeface="Raleway"/>
              </a:rPr>
              <a:t>th </a:t>
            </a:r>
            <a:r>
              <a:rPr lang="en-US" sz="3600" b="1" i="0" u="none" strike="noStrike" cap="none" dirty="0">
                <a:solidFill>
                  <a:schemeClr val="dk2"/>
                </a:solidFill>
                <a:latin typeface="Calibri" panose="020F0502020204030204" pitchFamily="34" charset="0"/>
                <a:sym typeface="Raleway"/>
              </a:rPr>
              <a:t>century</a:t>
            </a:r>
            <a:endParaRPr sz="3600" b="1" i="0" u="none" strike="noStrike" cap="none" dirty="0">
              <a:solidFill>
                <a:schemeClr val="dk2"/>
              </a:solidFill>
              <a:latin typeface="Calibri" panose="020F0502020204030204" pitchFamily="34" charset="0"/>
              <a:sym typeface="Raleway"/>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727650" y="324854"/>
            <a:ext cx="7688700" cy="62564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Pharmacy’s Transformational Timeline</a:t>
            </a:r>
            <a:endParaRPr sz="3600" b="1" i="0" u="none" strike="noStrike" cap="none" dirty="0">
              <a:solidFill>
                <a:srgbClr val="000000"/>
              </a:solidFill>
              <a:latin typeface="Calibri"/>
              <a:ea typeface="Calibri"/>
              <a:cs typeface="Calibri"/>
              <a:sym typeface="Calibri"/>
            </a:endParaRPr>
          </a:p>
        </p:txBody>
      </p:sp>
      <p:sp>
        <p:nvSpPr>
          <p:cNvPr id="517" name="Shape 517"/>
          <p:cNvSpPr txBox="1">
            <a:spLocks noGrp="1"/>
          </p:cNvSpPr>
          <p:nvPr>
            <p:ph type="body" idx="1"/>
          </p:nvPr>
        </p:nvSpPr>
        <p:spPr>
          <a:xfrm>
            <a:off x="672700" y="1046746"/>
            <a:ext cx="7688700" cy="3922295"/>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chemeClr val="dk2"/>
                </a:solidFill>
                <a:latin typeface="Lato"/>
                <a:ea typeface="Lato"/>
                <a:cs typeface="Lato"/>
                <a:sym typeface="Lato"/>
              </a:rPr>
              <a:t>1900: American Conference of Pharmaceutical Faculties (today’s American Association of Colleges of Pharmacy) formed by 21 colleges and schools of pharmacy </a:t>
            </a:r>
            <a:endParaRPr sz="16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Individuals interested in becoming licensed pharmacists may have:</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Graduation from a college of pharmacy </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Cram course </a:t>
            </a:r>
            <a:endParaRPr sz="1600" b="0" i="0" u="none" strike="noStrike" cap="none" dirty="0">
              <a:solidFill>
                <a:schemeClr val="dk2"/>
              </a:solidFill>
              <a:latin typeface="Lato"/>
              <a:ea typeface="Lato"/>
              <a:cs typeface="Lato"/>
              <a:sym typeface="Lato"/>
            </a:endParaRPr>
          </a:p>
          <a:p>
            <a:pPr marL="1371600" marR="0" lvl="2"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Apprenticeship </a:t>
            </a:r>
            <a:endParaRPr sz="16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chemeClr val="dk2"/>
                </a:solidFill>
                <a:latin typeface="Lato"/>
                <a:ea typeface="Lato"/>
                <a:cs typeface="Lato"/>
                <a:sym typeface="Lato"/>
              </a:rPr>
              <a:t>1907: 2-year Ph.G. (graduate in pharmacy) set as minimum entry level</a:t>
            </a:r>
            <a:endParaRPr sz="16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chemeClr val="dk2"/>
                </a:solidFill>
                <a:latin typeface="Lato"/>
                <a:ea typeface="Lato"/>
                <a:cs typeface="Lato"/>
                <a:sym typeface="Lato"/>
              </a:rPr>
              <a:t>1910: New York State Board of Pharmacy developed first pharmaceutical syllabus for the boards and schools of pharmacy</a:t>
            </a:r>
            <a:endParaRPr sz="16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chemeClr val="dk2"/>
                </a:solidFill>
                <a:latin typeface="Lato"/>
                <a:ea typeface="Lato"/>
                <a:cs typeface="Lato"/>
                <a:sym typeface="Lato"/>
              </a:rPr>
              <a:t>1925: standard increased to 3-year Ph.C.  (pharmaceutical chemist)</a:t>
            </a:r>
            <a:endParaRPr sz="16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chemeClr val="dk2"/>
                </a:solidFill>
                <a:latin typeface="Lato"/>
                <a:ea typeface="Lato"/>
                <a:cs typeface="Lato"/>
                <a:sym typeface="Lato"/>
              </a:rPr>
              <a:t>1929: B.S. became national minimum standard</a:t>
            </a:r>
            <a:endParaRPr sz="16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chemeClr val="dk2"/>
                </a:solidFill>
                <a:latin typeface="Lato"/>
                <a:ea typeface="Lato"/>
                <a:cs typeface="Lato"/>
                <a:sym typeface="Lato"/>
              </a:rPr>
              <a:t>1954: standard increased to a 5-year B.S.</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729450" y="252663"/>
            <a:ext cx="7688700" cy="64970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Quiz</a:t>
            </a:r>
            <a:endParaRPr sz="3600" b="1" i="0" u="none" strike="noStrike" cap="none" dirty="0">
              <a:solidFill>
                <a:schemeClr val="dk2"/>
              </a:solidFill>
              <a:latin typeface="Raleway"/>
              <a:ea typeface="Raleway"/>
              <a:cs typeface="Raleway"/>
              <a:sym typeface="Raleway"/>
            </a:endParaRPr>
          </a:p>
        </p:txBody>
      </p:sp>
      <p:sp>
        <p:nvSpPr>
          <p:cNvPr id="523" name="Shape 523"/>
          <p:cNvSpPr txBox="1">
            <a:spLocks noGrp="1"/>
          </p:cNvSpPr>
          <p:nvPr>
            <p:ph type="body" idx="1"/>
          </p:nvPr>
        </p:nvSpPr>
        <p:spPr>
          <a:xfrm>
            <a:off x="729450" y="1203158"/>
            <a:ext cx="7688700" cy="3136817"/>
          </a:xfrm>
          <a:prstGeom prst="rect">
            <a:avLst/>
          </a:prstGeom>
          <a:noFill/>
          <a:ln>
            <a:noFill/>
          </a:ln>
        </p:spPr>
        <p:txBody>
          <a:bodyPr spcFirstLastPara="1" wrap="square" lIns="91425" tIns="91425" rIns="91425" bIns="91425" anchor="t" anchorCtr="0">
            <a:noAutofit/>
          </a:bodyPr>
          <a:lstStyle/>
          <a:p>
            <a:pPr marL="0" marR="0" lvl="0" indent="457200" algn="l" rtl="0">
              <a:lnSpc>
                <a:spcPct val="115000"/>
              </a:lnSpc>
              <a:spcBef>
                <a:spcPts val="0"/>
              </a:spcBef>
              <a:spcAft>
                <a:spcPts val="0"/>
              </a:spcAft>
              <a:buClr>
                <a:schemeClr val="accent1"/>
              </a:buClr>
              <a:buSzPts val="1300"/>
              <a:buFont typeface="Lato"/>
              <a:buNone/>
            </a:pPr>
            <a:r>
              <a:rPr lang="en-US" sz="1800" b="0" i="0" u="none" strike="noStrike" cap="none" dirty="0">
                <a:solidFill>
                  <a:schemeClr val="dk2"/>
                </a:solidFill>
                <a:latin typeface="Lato"/>
                <a:ea typeface="Lato"/>
                <a:cs typeface="Lato"/>
                <a:sym typeface="Lato"/>
              </a:rPr>
              <a:t>In 1900 what was the standard to become a licensed pharmacist?</a:t>
            </a:r>
            <a:endParaRPr sz="1800" b="0" i="0" u="none" strike="noStrike" cap="none" dirty="0">
              <a:solidFill>
                <a:schemeClr val="dk2"/>
              </a:solidFill>
              <a:latin typeface="Lato"/>
              <a:ea typeface="Lato"/>
              <a:cs typeface="Lato"/>
              <a:sym typeface="Lato"/>
            </a:endParaRPr>
          </a:p>
          <a:p>
            <a:pPr marL="914400" marR="0" lvl="1" indent="-342900" algn="l" rtl="0">
              <a:lnSpc>
                <a:spcPct val="115000"/>
              </a:lnSpc>
              <a:spcBef>
                <a:spcPts val="0"/>
              </a:spcBef>
              <a:spcAft>
                <a:spcPts val="0"/>
              </a:spcAft>
              <a:buClr>
                <a:schemeClr val="accent1"/>
              </a:buClr>
              <a:buSzPts val="1800"/>
              <a:buFont typeface="Lato"/>
              <a:buAutoNum type="alphaLcPeriod"/>
            </a:pPr>
            <a:r>
              <a:rPr lang="en-US" sz="1800" b="0" i="0" u="none" strike="noStrike" cap="none" dirty="0">
                <a:solidFill>
                  <a:schemeClr val="dk2"/>
                </a:solidFill>
                <a:latin typeface="Lato"/>
                <a:ea typeface="Lato"/>
                <a:cs typeface="Lato"/>
                <a:sym typeface="Lato"/>
              </a:rPr>
              <a:t>Cram course</a:t>
            </a:r>
            <a:endParaRPr sz="1800" b="0" i="0" u="none" strike="noStrike" cap="none" dirty="0">
              <a:solidFill>
                <a:schemeClr val="dk2"/>
              </a:solidFill>
              <a:latin typeface="Lato"/>
              <a:ea typeface="Lato"/>
              <a:cs typeface="Lato"/>
              <a:sym typeface="Lato"/>
            </a:endParaRPr>
          </a:p>
          <a:p>
            <a:pPr marL="914400" marR="0" lvl="1" indent="-342900" algn="l" rtl="0">
              <a:lnSpc>
                <a:spcPct val="115000"/>
              </a:lnSpc>
              <a:spcBef>
                <a:spcPts val="0"/>
              </a:spcBef>
              <a:spcAft>
                <a:spcPts val="0"/>
              </a:spcAft>
              <a:buClr>
                <a:schemeClr val="accent1"/>
              </a:buClr>
              <a:buSzPts val="1800"/>
              <a:buFont typeface="Lato"/>
              <a:buAutoNum type="alphaLcPeriod"/>
            </a:pPr>
            <a:r>
              <a:rPr lang="en-US" sz="1800" b="0" i="0" u="none" strike="noStrike" cap="none" dirty="0">
                <a:solidFill>
                  <a:schemeClr val="dk2"/>
                </a:solidFill>
                <a:latin typeface="Lato"/>
                <a:ea typeface="Lato"/>
                <a:cs typeface="Lato"/>
                <a:sym typeface="Lato"/>
              </a:rPr>
              <a:t>Apprenticeship</a:t>
            </a:r>
            <a:endParaRPr sz="1800" b="0" i="0" u="none" strike="noStrike" cap="none" dirty="0">
              <a:solidFill>
                <a:schemeClr val="dk2"/>
              </a:solidFill>
              <a:latin typeface="Lato"/>
              <a:ea typeface="Lato"/>
              <a:cs typeface="Lato"/>
              <a:sym typeface="Lato"/>
            </a:endParaRPr>
          </a:p>
          <a:p>
            <a:pPr marL="914400" marR="0" lvl="1" indent="-342900" algn="l" rtl="0">
              <a:lnSpc>
                <a:spcPct val="115000"/>
              </a:lnSpc>
              <a:spcBef>
                <a:spcPts val="0"/>
              </a:spcBef>
              <a:spcAft>
                <a:spcPts val="0"/>
              </a:spcAft>
              <a:buClr>
                <a:schemeClr val="accent1"/>
              </a:buClr>
              <a:buSzPts val="1800"/>
              <a:buFont typeface="Lato"/>
              <a:buAutoNum type="alphaLcPeriod"/>
            </a:pPr>
            <a:r>
              <a:rPr lang="en-US" sz="1800" b="0" i="0" u="none" strike="noStrike" cap="none" dirty="0">
                <a:solidFill>
                  <a:schemeClr val="dk2"/>
                </a:solidFill>
                <a:latin typeface="Lato"/>
                <a:ea typeface="Lato"/>
                <a:cs typeface="Lato"/>
                <a:sym typeface="Lato"/>
              </a:rPr>
              <a:t>Graduation from a college of pharmacy</a:t>
            </a:r>
            <a:endParaRPr sz="1800" b="0" i="0" u="none" strike="noStrike" cap="none" dirty="0">
              <a:solidFill>
                <a:schemeClr val="dk2"/>
              </a:solidFill>
              <a:latin typeface="Lato"/>
              <a:ea typeface="Lato"/>
              <a:cs typeface="Lato"/>
              <a:sym typeface="Lato"/>
            </a:endParaRPr>
          </a:p>
          <a:p>
            <a:pPr marL="914400" marR="0" lvl="1" indent="-342900" algn="l" rtl="0">
              <a:lnSpc>
                <a:spcPct val="115000"/>
              </a:lnSpc>
              <a:spcBef>
                <a:spcPts val="0"/>
              </a:spcBef>
              <a:spcAft>
                <a:spcPts val="0"/>
              </a:spcAft>
              <a:buClr>
                <a:schemeClr val="accent1"/>
              </a:buClr>
              <a:buSzPts val="1800"/>
              <a:buFont typeface="Lato"/>
              <a:buAutoNum type="alphaLcPeriod"/>
            </a:pPr>
            <a:r>
              <a:rPr lang="en-US" sz="1800" b="0" i="0" u="none" strike="noStrike" cap="none" dirty="0">
                <a:solidFill>
                  <a:schemeClr val="dk2"/>
                </a:solidFill>
                <a:latin typeface="Lato"/>
                <a:ea typeface="Lato"/>
                <a:cs typeface="Lato"/>
                <a:sym typeface="Lato"/>
              </a:rPr>
              <a:t>All of the above</a:t>
            </a:r>
            <a:endParaRPr sz="1800" b="0" i="0" u="none" strike="noStrike" cap="none" dirty="0">
              <a:solidFill>
                <a:schemeClr val="dk2"/>
              </a:solidFill>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527"/>
        <p:cNvGrpSpPr/>
        <p:nvPr/>
      </p:nvGrpSpPr>
      <p:grpSpPr>
        <a:xfrm>
          <a:off x="0" y="0"/>
          <a:ext cx="0" cy="0"/>
          <a:chOff x="0" y="0"/>
          <a:chExt cx="0" cy="0"/>
        </a:xfrm>
      </p:grpSpPr>
      <p:sp>
        <p:nvSpPr>
          <p:cNvPr id="528" name="Shape 528"/>
          <p:cNvSpPr txBox="1">
            <a:spLocks noGrp="1"/>
          </p:cNvSpPr>
          <p:nvPr>
            <p:ph type="body" idx="1"/>
          </p:nvPr>
        </p:nvSpPr>
        <p:spPr>
          <a:xfrm>
            <a:off x="729450" y="1167063"/>
            <a:ext cx="7688700" cy="397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600" b="0" i="0" u="none" strike="noStrike" cap="none" dirty="0">
                <a:solidFill>
                  <a:schemeClr val="dk2"/>
                </a:solidFill>
                <a:latin typeface="Lato"/>
                <a:ea typeface="Lato"/>
                <a:cs typeface="Lato"/>
                <a:sym typeface="Lato"/>
              </a:rPr>
              <a:t>1915 - Pharmacy described as nonprofessional by the Flexner Report - citing it as unintellectual &amp; profit-driven</a:t>
            </a:r>
            <a:endParaRPr dirty="0"/>
          </a:p>
          <a:p>
            <a:pPr marL="0" marR="0" lvl="0" indent="0" algn="l" rtl="0">
              <a:lnSpc>
                <a:spcPct val="115000"/>
              </a:lnSpc>
              <a:spcBef>
                <a:spcPts val="0"/>
              </a:spcBef>
              <a:spcAft>
                <a:spcPts val="0"/>
              </a:spcAft>
              <a:buNone/>
            </a:pPr>
            <a:endParaRPr sz="1600" dirty="0">
              <a:solidFill>
                <a:schemeClr val="dk2"/>
              </a:solidFill>
            </a:endParaRPr>
          </a:p>
          <a:p>
            <a:pPr marL="0" marR="0" lvl="0" indent="0" algn="l" rtl="0">
              <a:lnSpc>
                <a:spcPct val="115000"/>
              </a:lnSpc>
              <a:spcBef>
                <a:spcPts val="0"/>
              </a:spcBef>
              <a:spcAft>
                <a:spcPts val="0"/>
              </a:spcAft>
              <a:buNone/>
            </a:pPr>
            <a:r>
              <a:rPr lang="en-US" sz="1600" b="0" i="0" u="none" strike="noStrike" cap="none" dirty="0">
                <a:solidFill>
                  <a:schemeClr val="dk2"/>
                </a:solidFill>
                <a:latin typeface="Lato"/>
                <a:ea typeface="Lato"/>
                <a:cs typeface="Lato"/>
                <a:sym typeface="Lato"/>
              </a:rPr>
              <a:t>1921 - John C. Krantz Jr. - defined pharmacist clinical services as “anything done to expedite the recovery of </a:t>
            </a:r>
            <a:r>
              <a:rPr lang="en-US" sz="1600" b="0" i="0" u="none" strike="noStrike" cap="none" dirty="0" smtClean="0">
                <a:solidFill>
                  <a:schemeClr val="dk2"/>
                </a:solidFill>
                <a:latin typeface="Lato"/>
                <a:ea typeface="Lato"/>
                <a:cs typeface="Lato"/>
                <a:sym typeface="Lato"/>
              </a:rPr>
              <a:t>the </a:t>
            </a:r>
            <a:r>
              <a:rPr lang="en-US" sz="1600" b="0" i="0" u="none" strike="noStrike" cap="none" dirty="0">
                <a:solidFill>
                  <a:schemeClr val="dk2"/>
                </a:solidFill>
                <a:latin typeface="Lato"/>
                <a:ea typeface="Lato"/>
                <a:cs typeface="Lato"/>
                <a:sym typeface="Lato"/>
              </a:rPr>
              <a:t>sick, whether at the bedside of the patient or the laboratory of the clinician”</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None/>
            </a:pPr>
            <a:endParaRPr sz="1600" dirty="0">
              <a:solidFill>
                <a:schemeClr val="dk2"/>
              </a:solidFill>
            </a:endParaRPr>
          </a:p>
          <a:p>
            <a:pPr marL="0" marR="0" lvl="0" indent="0" algn="l" rtl="0">
              <a:lnSpc>
                <a:spcPct val="115000"/>
              </a:lnSpc>
              <a:spcBef>
                <a:spcPts val="0"/>
              </a:spcBef>
              <a:spcAft>
                <a:spcPts val="0"/>
              </a:spcAft>
              <a:buNone/>
            </a:pPr>
            <a:r>
              <a:rPr lang="en-US" sz="1600" b="0" i="0" u="none" strike="noStrike" cap="none" dirty="0">
                <a:solidFill>
                  <a:schemeClr val="dk2"/>
                </a:solidFill>
                <a:latin typeface="Lato"/>
                <a:ea typeface="Lato"/>
                <a:cs typeface="Lato"/>
                <a:sym typeface="Lato"/>
              </a:rPr>
              <a:t>1927 - First Hospital Pharmacy Internship Program at University of Michigan Hospital</a:t>
            </a:r>
            <a:endParaRPr dirty="0"/>
          </a:p>
          <a:p>
            <a:pPr marL="0" marR="0" lvl="0" indent="0" algn="l" rtl="0">
              <a:lnSpc>
                <a:spcPct val="115000"/>
              </a:lnSpc>
              <a:spcBef>
                <a:spcPts val="0"/>
              </a:spcBef>
              <a:spcAft>
                <a:spcPts val="0"/>
              </a:spcAft>
              <a:buNone/>
            </a:pPr>
            <a:endParaRPr sz="1600" dirty="0">
              <a:solidFill>
                <a:schemeClr val="dk2"/>
              </a:solidFill>
            </a:endParaRPr>
          </a:p>
          <a:p>
            <a:pPr marL="0" marR="0" lvl="0" indent="0" algn="l" rtl="0">
              <a:lnSpc>
                <a:spcPct val="115000"/>
              </a:lnSpc>
              <a:spcBef>
                <a:spcPts val="0"/>
              </a:spcBef>
              <a:spcAft>
                <a:spcPts val="0"/>
              </a:spcAft>
              <a:buNone/>
            </a:pPr>
            <a:r>
              <a:rPr lang="en-US" sz="1600" b="0" i="0" u="none" strike="noStrike" cap="none" dirty="0">
                <a:solidFill>
                  <a:schemeClr val="dk2"/>
                </a:solidFill>
                <a:latin typeface="Lato"/>
                <a:ea typeface="Lato"/>
                <a:cs typeface="Lato"/>
                <a:sym typeface="Lato"/>
              </a:rPr>
              <a:t>1927 - Basic material for pharmaceutical curriculum developed</a:t>
            </a:r>
            <a:endParaRPr dirty="0"/>
          </a:p>
          <a:p>
            <a:pPr marL="742950" marR="0" lvl="1" indent="-285750" algn="l" rtl="0">
              <a:lnSpc>
                <a:spcPct val="115000"/>
              </a:lnSpc>
              <a:spcBef>
                <a:spcPts val="0"/>
              </a:spcBef>
              <a:spcAft>
                <a:spcPts val="0"/>
              </a:spcAft>
              <a:buClr>
                <a:schemeClr val="accent1"/>
              </a:buClr>
              <a:buSzPts val="1300"/>
              <a:buFont typeface="Arial"/>
              <a:buChar char="•"/>
            </a:pPr>
            <a:r>
              <a:rPr lang="en-US" sz="1600" b="0" i="0" u="none" strike="noStrike" cap="none" dirty="0">
                <a:solidFill>
                  <a:schemeClr val="dk2"/>
                </a:solidFill>
                <a:latin typeface="Lato"/>
                <a:ea typeface="Lato"/>
                <a:cs typeface="Lato"/>
                <a:sym typeface="Lato"/>
              </a:rPr>
              <a:t>Pharmacy declared a profession</a:t>
            </a:r>
            <a:endParaRPr sz="1600" b="0" i="0" u="none" strike="noStrike" cap="none" dirty="0">
              <a:solidFill>
                <a:schemeClr val="dk2"/>
              </a:solidFill>
              <a:latin typeface="Lato"/>
              <a:ea typeface="Lato"/>
              <a:cs typeface="Lato"/>
              <a:sym typeface="Lato"/>
            </a:endParaRPr>
          </a:p>
        </p:txBody>
      </p:sp>
      <p:sp>
        <p:nvSpPr>
          <p:cNvPr id="529" name="Shape 529"/>
          <p:cNvSpPr txBox="1">
            <a:spLocks noGrp="1"/>
          </p:cNvSpPr>
          <p:nvPr>
            <p:ph type="title"/>
          </p:nvPr>
        </p:nvSpPr>
        <p:spPr>
          <a:xfrm>
            <a:off x="727650" y="240632"/>
            <a:ext cx="7688700" cy="6376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Pharmacy’s Transformational Timeline</a:t>
            </a:r>
            <a:endParaRPr sz="36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729450" y="1010653"/>
            <a:ext cx="7688700" cy="3981997"/>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1932  - ACPE established - standards in pharmaceutical education through accreditation of pharmacy schools</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1932 - The Hospital Formulary</a:t>
            </a:r>
            <a:endParaRPr sz="1600" b="0" i="0" u="none" strike="noStrike" cap="none" dirty="0">
              <a:solidFill>
                <a:schemeClr val="dk2"/>
              </a:solidFill>
              <a:latin typeface="Lato"/>
              <a:ea typeface="Lato"/>
              <a:cs typeface="Lato"/>
              <a:sym typeface="Lato"/>
            </a:endParaRPr>
          </a:p>
          <a:p>
            <a:pPr marL="457200" marR="0" lvl="0"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Hatcher, a pharmacologist, and Stainsby, a physician, provided a description of their efforts to “limit the prescriptions of the staff to selected formulas” at a New York hospital</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1933 -1938 - Pre-pharmacokinetic mathematical analysis to describe compartmental systems via linear differential equations introduced</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1936 - APhA formed a subsection on hospital pharmacy within Practical Pharmacy and Dispensing section</a:t>
            </a:r>
            <a:endParaRPr sz="1600" b="0" i="0" u="none" strike="noStrike" cap="none" dirty="0">
              <a:solidFill>
                <a:schemeClr val="dk2"/>
              </a:solidFill>
              <a:latin typeface="Lato"/>
              <a:ea typeface="Lato"/>
              <a:cs typeface="Lato"/>
              <a:sym typeface="Lato"/>
            </a:endParaRPr>
          </a:p>
        </p:txBody>
      </p:sp>
      <p:sp>
        <p:nvSpPr>
          <p:cNvPr id="535" name="Shape 535"/>
          <p:cNvSpPr txBox="1">
            <a:spLocks noGrp="1"/>
          </p:cNvSpPr>
          <p:nvPr>
            <p:ph type="title"/>
          </p:nvPr>
        </p:nvSpPr>
        <p:spPr>
          <a:xfrm>
            <a:off x="729450" y="204537"/>
            <a:ext cx="7688700" cy="61361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Pharmacy’s Transformational Timeline</a:t>
            </a:r>
            <a:endParaRPr sz="36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727650" y="289950"/>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The Practice of Pharmacy</a:t>
            </a:r>
            <a:endParaRPr sz="3600" b="1" i="0" u="none" strike="noStrike" cap="none" dirty="0">
              <a:solidFill>
                <a:srgbClr val="000000"/>
              </a:solidFill>
              <a:latin typeface="Raleway"/>
              <a:ea typeface="Raleway"/>
              <a:cs typeface="Raleway"/>
              <a:sym typeface="Raleway"/>
            </a:endParaRPr>
          </a:p>
        </p:txBody>
      </p:sp>
      <p:sp>
        <p:nvSpPr>
          <p:cNvPr id="214" name="Shape 214"/>
          <p:cNvSpPr txBox="1">
            <a:spLocks noGrp="1"/>
          </p:cNvSpPr>
          <p:nvPr>
            <p:ph type="body" idx="1"/>
          </p:nvPr>
        </p:nvSpPr>
        <p:spPr>
          <a:xfrm>
            <a:off x="675661" y="1080434"/>
            <a:ext cx="7688700" cy="3780677"/>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Arabic world greatly influenced and strengthened the basis of continuing development of pharmacy</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Islamic civilization spread rapidly in the seventh century into a great empire that extended from India in the East  to what would become Spain in the West</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Largely due to the vast amount of resources produced</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Persian and Indian drugs had strong influence but was unknown to the Greco-Romans at the time</a:t>
            </a:r>
            <a:endParaRPr sz="1600" b="0" i="0" u="none" strike="noStrike" cap="none" dirty="0">
              <a:solidFill>
                <a:schemeClr val="dk2"/>
              </a:solidFill>
              <a:latin typeface="Lato"/>
              <a:ea typeface="Lato"/>
              <a:cs typeface="Lato"/>
              <a:sym typeface="Lato"/>
            </a:endParaRPr>
          </a:p>
          <a:p>
            <a:pPr marL="457200" marR="0" lvl="0" indent="0" algn="l" rtl="0">
              <a:lnSpc>
                <a:spcPct val="115000"/>
              </a:lnSpc>
              <a:spcBef>
                <a:spcPts val="0"/>
              </a:spcBef>
              <a:spcAft>
                <a:spcPts val="0"/>
              </a:spcAft>
              <a:buClr>
                <a:schemeClr val="accent1"/>
              </a:buClr>
              <a:buSzPts val="1300"/>
              <a:buFont typeface="Lato"/>
              <a:buNone/>
            </a:pPr>
            <a:endParaRPr sz="500" b="0" i="0" u="none" strike="noStrike" cap="none" dirty="0">
              <a:solidFill>
                <a:schemeClr val="dk2"/>
              </a:solidFill>
              <a:latin typeface="Lato"/>
              <a:ea typeface="Lato"/>
              <a:cs typeface="Lato"/>
              <a:sym typeface="Lato"/>
            </a:endParaRPr>
          </a:p>
          <a:p>
            <a:pPr marL="457200" marR="0" lvl="0" indent="-311150" algn="l" rtl="0">
              <a:lnSpc>
                <a:spcPct val="115000"/>
              </a:lnSpc>
              <a:spcBef>
                <a:spcPts val="0"/>
              </a:spcBef>
              <a:spcAft>
                <a:spcPts val="0"/>
              </a:spcAft>
              <a:buClr>
                <a:schemeClr val="accent1"/>
              </a:buClr>
              <a:buSzPts val="1300"/>
              <a:buFont typeface="Lato"/>
              <a:buChar char="●"/>
            </a:pPr>
            <a:r>
              <a:rPr lang="en-US" sz="1600" b="0" i="0" u="none" strike="noStrike" cap="none" dirty="0">
                <a:solidFill>
                  <a:schemeClr val="dk2"/>
                </a:solidFill>
                <a:latin typeface="Lato"/>
                <a:ea typeface="Lato"/>
                <a:cs typeface="Lato"/>
                <a:sym typeface="Lato"/>
              </a:rPr>
              <a:t>Arabic advancements of pharmaceutical knowledge and idea for governmental responsibility for the health of their people</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Fostered labor between pharmacy and medicine</a:t>
            </a:r>
            <a:endParaRPr sz="1600" b="0" i="0" u="none" strike="noStrike" cap="none" dirty="0">
              <a:solidFill>
                <a:schemeClr val="dk2"/>
              </a:solidFill>
              <a:latin typeface="Lato"/>
              <a:ea typeface="Lato"/>
              <a:cs typeface="Lato"/>
              <a:sym typeface="Lato"/>
            </a:endParaRPr>
          </a:p>
          <a:p>
            <a:pPr marL="914400" marR="0" lvl="1" indent="-298450" algn="l" rtl="0">
              <a:lnSpc>
                <a:spcPct val="115000"/>
              </a:lnSpc>
              <a:spcBef>
                <a:spcPts val="0"/>
              </a:spcBef>
              <a:spcAft>
                <a:spcPts val="0"/>
              </a:spcAft>
              <a:buClr>
                <a:schemeClr val="accent1"/>
              </a:buClr>
              <a:buSzPts val="1100"/>
              <a:buFont typeface="Lato"/>
              <a:buChar char="○"/>
            </a:pPr>
            <a:r>
              <a:rPr lang="en-US" sz="1600" b="0" i="0" u="none" strike="noStrike" cap="none" dirty="0">
                <a:solidFill>
                  <a:schemeClr val="dk2"/>
                </a:solidFill>
                <a:latin typeface="Lato"/>
                <a:ea typeface="Lato"/>
                <a:cs typeface="Lato"/>
                <a:sym typeface="Lato"/>
              </a:rPr>
              <a:t>Creation of Public Health system</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729450" y="264695"/>
            <a:ext cx="7688700" cy="57751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Pharmacy’s Transformational Timeline</a:t>
            </a:r>
            <a:endParaRPr sz="3600" b="1" i="0" u="none" strike="noStrike" cap="none" dirty="0">
              <a:solidFill>
                <a:srgbClr val="000000"/>
              </a:solidFill>
              <a:latin typeface="Calibri"/>
              <a:ea typeface="Calibri"/>
              <a:cs typeface="Calibri"/>
              <a:sym typeface="Calibri"/>
            </a:endParaRPr>
          </a:p>
        </p:txBody>
      </p:sp>
      <p:sp>
        <p:nvSpPr>
          <p:cNvPr id="541" name="Shape 541"/>
          <p:cNvSpPr txBox="1">
            <a:spLocks noGrp="1"/>
          </p:cNvSpPr>
          <p:nvPr>
            <p:ph type="body" idx="1"/>
          </p:nvPr>
        </p:nvSpPr>
        <p:spPr>
          <a:xfrm>
            <a:off x="727650" y="976782"/>
            <a:ext cx="7688700" cy="375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500" b="0" i="0" u="none" strike="noStrike" cap="none" dirty="0">
                <a:solidFill>
                  <a:schemeClr val="dk2"/>
                </a:solidFill>
                <a:latin typeface="Lato"/>
                <a:ea typeface="Lato"/>
                <a:cs typeface="Lato"/>
                <a:sym typeface="Lato"/>
              </a:rPr>
              <a:t>1936 - Pharmacy and Therapeutics Committee established by AHA</a:t>
            </a:r>
            <a:endParaRPr sz="15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500" dirty="0">
              <a:solidFill>
                <a:schemeClr val="dk2"/>
              </a:solidFill>
            </a:endParaRPr>
          </a:p>
          <a:p>
            <a:pPr marL="0" marR="0" lvl="0" indent="0" algn="l" rtl="0">
              <a:lnSpc>
                <a:spcPct val="115000"/>
              </a:lnSpc>
              <a:spcBef>
                <a:spcPts val="0"/>
              </a:spcBef>
              <a:spcAft>
                <a:spcPts val="0"/>
              </a:spcAft>
              <a:buClr>
                <a:schemeClr val="accent1"/>
              </a:buClr>
              <a:buSzPts val="1300"/>
              <a:buFont typeface="Lato"/>
              <a:buNone/>
            </a:pPr>
            <a:r>
              <a:rPr lang="en-US" sz="1500" b="0" i="0" u="none" strike="noStrike" cap="none" dirty="0">
                <a:solidFill>
                  <a:schemeClr val="dk2"/>
                </a:solidFill>
                <a:latin typeface="Lato"/>
                <a:ea typeface="Lato"/>
                <a:cs typeface="Lato"/>
                <a:sym typeface="Lato"/>
              </a:rPr>
              <a:t>1937 - Call for Hospital Pharmacists</a:t>
            </a:r>
            <a:endParaRPr sz="1500" b="0" i="0" u="none" strike="noStrike" cap="none" dirty="0">
              <a:solidFill>
                <a:schemeClr val="dk2"/>
              </a:solidFill>
              <a:latin typeface="Lato"/>
              <a:ea typeface="Lato"/>
              <a:cs typeface="Lato"/>
              <a:sym typeface="Lato"/>
            </a:endParaRPr>
          </a:p>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AHA committee on pharmacy recommended that any hospital with at least 100 beds should employ a registered pharmacist</a:t>
            </a:r>
            <a:endParaRPr sz="15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500" b="0" i="0" u="none" strike="noStrike" cap="none" dirty="0">
                <a:solidFill>
                  <a:schemeClr val="dk2"/>
                </a:solidFill>
                <a:latin typeface="Lato"/>
                <a:ea typeface="Lato"/>
                <a:cs typeface="Lato"/>
                <a:sym typeface="Lato"/>
              </a:rPr>
              <a:t>1937 - American Journal of Pharmaceutical Education first published by the ACPE</a:t>
            </a:r>
            <a:endParaRPr sz="15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500" dirty="0">
              <a:solidFill>
                <a:schemeClr val="dk2"/>
              </a:solidFill>
            </a:endParaRPr>
          </a:p>
          <a:p>
            <a:pPr marL="0" marR="0" lvl="0" indent="0" algn="l" rtl="0">
              <a:lnSpc>
                <a:spcPct val="115000"/>
              </a:lnSpc>
              <a:spcBef>
                <a:spcPts val="0"/>
              </a:spcBef>
              <a:spcAft>
                <a:spcPts val="0"/>
              </a:spcAft>
              <a:buClr>
                <a:schemeClr val="accent1"/>
              </a:buClr>
              <a:buSzPts val="1300"/>
              <a:buFont typeface="Lato"/>
              <a:buNone/>
            </a:pPr>
            <a:r>
              <a:rPr lang="en-US" sz="1500" b="0" i="0" u="none" strike="noStrike" cap="none" dirty="0">
                <a:solidFill>
                  <a:schemeClr val="dk2"/>
                </a:solidFill>
                <a:latin typeface="Lato"/>
                <a:ea typeface="Lato"/>
                <a:cs typeface="Lato"/>
                <a:sym typeface="Lato"/>
              </a:rPr>
              <a:t>1938 - Federal Food, Drug and Cosmetic Act (FDCA)</a:t>
            </a:r>
            <a:endParaRPr sz="1500" b="0" i="0" u="none" strike="noStrike" cap="none" dirty="0">
              <a:solidFill>
                <a:schemeClr val="dk2"/>
              </a:solidFill>
              <a:latin typeface="Lato"/>
              <a:ea typeface="Lato"/>
              <a:cs typeface="Lato"/>
              <a:sym typeface="Lato"/>
            </a:endParaRPr>
          </a:p>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Sulfanilamide disaster caused the deaths of more than 100 people from the ingestion of diethylene glycol → led to FDCA →  required that drugs be tested adequately to establish safety</a:t>
            </a:r>
            <a:endParaRPr sz="15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500" dirty="0">
              <a:solidFill>
                <a:schemeClr val="dk2"/>
              </a:solidFill>
            </a:endParaRPr>
          </a:p>
          <a:p>
            <a:pPr marL="0" marR="0" lvl="0" indent="0" algn="l" rtl="0">
              <a:lnSpc>
                <a:spcPct val="115000"/>
              </a:lnSpc>
              <a:spcBef>
                <a:spcPts val="0"/>
              </a:spcBef>
              <a:spcAft>
                <a:spcPts val="0"/>
              </a:spcAft>
              <a:buClr>
                <a:schemeClr val="accent1"/>
              </a:buClr>
              <a:buSzPts val="1300"/>
              <a:buFont typeface="Lato"/>
              <a:buNone/>
            </a:pPr>
            <a:r>
              <a:rPr lang="en-US" sz="1500" b="0" i="0" u="none" strike="noStrike" cap="none" dirty="0">
                <a:solidFill>
                  <a:schemeClr val="dk2"/>
                </a:solidFill>
                <a:latin typeface="Lato"/>
                <a:ea typeface="Lato"/>
                <a:cs typeface="Lato"/>
                <a:sym typeface="Lato"/>
              </a:rPr>
              <a:t>1942 - ASHP </a:t>
            </a:r>
            <a:r>
              <a:rPr lang="en-US" sz="1500" dirty="0">
                <a:solidFill>
                  <a:schemeClr val="dk2"/>
                </a:solidFill>
              </a:rPr>
              <a:t>founded</a:t>
            </a:r>
            <a:endParaRPr sz="1500" b="0" i="0" u="none" strike="noStrike" cap="none" dirty="0">
              <a:solidFill>
                <a:schemeClr val="dk2"/>
              </a:solidFill>
              <a:latin typeface="Lato"/>
              <a:ea typeface="Lato"/>
              <a:cs typeface="Lato"/>
              <a:sym typeface="Lato"/>
            </a:endParaRPr>
          </a:p>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ASHP was formed from the subsection on Hospital Pharmacy of the American Pharmaceutical Association</a:t>
            </a:r>
            <a:endParaRPr sz="15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500" b="0" i="0" u="none" strike="noStrike" cap="none" dirty="0">
              <a:solidFill>
                <a:schemeClr val="dk2"/>
              </a:solidFill>
              <a:latin typeface="Lato"/>
              <a:ea typeface="Lato"/>
              <a:cs typeface="Lato"/>
              <a:sym typeface="La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727650" y="252663"/>
            <a:ext cx="7688700" cy="62564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Pharmacy’s Transformational Timeline</a:t>
            </a:r>
            <a:endParaRPr sz="3600" b="1" i="0" u="none" strike="noStrike" cap="none" dirty="0">
              <a:solidFill>
                <a:srgbClr val="000000"/>
              </a:solidFill>
              <a:latin typeface="Calibri"/>
              <a:ea typeface="Calibri"/>
              <a:cs typeface="Calibri"/>
              <a:sym typeface="Calibri"/>
            </a:endParaRPr>
          </a:p>
        </p:txBody>
      </p:sp>
      <p:sp>
        <p:nvSpPr>
          <p:cNvPr id="547" name="Shape 547"/>
          <p:cNvSpPr txBox="1">
            <a:spLocks noGrp="1"/>
          </p:cNvSpPr>
          <p:nvPr>
            <p:ph type="body" idx="1"/>
          </p:nvPr>
        </p:nvSpPr>
        <p:spPr>
          <a:xfrm>
            <a:off x="658335" y="929616"/>
            <a:ext cx="7986044" cy="407268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1948 - Hospital Pharmacy Internship Program</a:t>
            </a:r>
            <a:endParaRPr sz="1600" b="0" i="0" u="none" strike="noStrike" cap="none" dirty="0">
              <a:solidFill>
                <a:schemeClr val="dk2"/>
              </a:solidFill>
              <a:latin typeface="Lato"/>
              <a:ea typeface="Lato"/>
              <a:cs typeface="Lato"/>
              <a:sym typeface="Lato"/>
            </a:endParaRPr>
          </a:p>
          <a:p>
            <a:pPr marL="457200" marR="0" lvl="0"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ASHP published the first Standards for Internships in Hospital Pharmacies → approved and sent to ACPE in 1951</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1948 - Pharmacy Education</a:t>
            </a:r>
            <a:endParaRPr sz="1600" b="0" i="0" u="none" strike="noStrike" cap="none" dirty="0">
              <a:solidFill>
                <a:schemeClr val="dk2"/>
              </a:solidFill>
              <a:latin typeface="Lato"/>
              <a:ea typeface="Lato"/>
              <a:cs typeface="Lato"/>
              <a:sym typeface="Lato"/>
            </a:endParaRPr>
          </a:p>
          <a:p>
            <a:pPr marL="457200" marR="0" lvl="0"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5-year curriculum for B.S degree in pharmacy was adopted by Ohio State University College of Pharmacy</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1950 - Pharm.D. as entry-level degree</a:t>
            </a:r>
            <a:endParaRPr sz="1600" b="0" i="0" u="none" strike="noStrike" cap="none" dirty="0">
              <a:solidFill>
                <a:schemeClr val="dk2"/>
              </a:solidFill>
              <a:latin typeface="Lato"/>
              <a:ea typeface="Lato"/>
              <a:cs typeface="Lato"/>
              <a:sym typeface="Lato"/>
            </a:endParaRPr>
          </a:p>
          <a:p>
            <a:pPr marL="457200" marR="0" lvl="0"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Program admission requirement: “two or more years of general education and basic science training” </a:t>
            </a:r>
            <a:endParaRPr sz="1600" b="0" i="0" u="none" strike="noStrike" cap="none" dirty="0">
              <a:solidFill>
                <a:schemeClr val="dk2"/>
              </a:solidFill>
              <a:latin typeface="Lato"/>
              <a:ea typeface="Lato"/>
              <a:cs typeface="Lato"/>
              <a:sym typeface="Lato"/>
            </a:endParaRPr>
          </a:p>
          <a:p>
            <a:pPr marL="457200" marR="0" lvl="0"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4 years of professional studies in a school of pharmacy</a:t>
            </a:r>
            <a:endParaRPr sz="16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chemeClr val="dk2"/>
                </a:solidFill>
                <a:latin typeface="Lato"/>
                <a:ea typeface="Lato"/>
                <a:cs typeface="Lato"/>
                <a:sym typeface="Lato"/>
              </a:rPr>
              <a:t>1951: Durham-Humphrey Amendments to Food, Drug, and Cosmetics</a:t>
            </a:r>
            <a:endParaRPr sz="1600" b="0" i="0" u="none" strike="noStrike" cap="none" dirty="0">
              <a:solidFill>
                <a:schemeClr val="dk2"/>
              </a:solidFill>
              <a:latin typeface="Lato"/>
              <a:ea typeface="Lato"/>
              <a:cs typeface="Lato"/>
              <a:sym typeface="Lato"/>
            </a:endParaRPr>
          </a:p>
          <a:p>
            <a:pPr marL="457200" marR="0" lvl="0" indent="-304800" algn="l" rtl="0">
              <a:lnSpc>
                <a:spcPct val="115000"/>
              </a:lnSpc>
              <a:spcBef>
                <a:spcPts val="0"/>
              </a:spcBef>
              <a:spcAft>
                <a:spcPts val="0"/>
              </a:spcAft>
              <a:buClr>
                <a:schemeClr val="accent1"/>
              </a:buClr>
              <a:buSzPts val="1200"/>
              <a:buFont typeface="Lato"/>
              <a:buChar char="●"/>
            </a:pPr>
            <a:r>
              <a:rPr lang="en-US" sz="1600" dirty="0">
                <a:solidFill>
                  <a:schemeClr val="dk2"/>
                </a:solidFill>
              </a:rPr>
              <a:t>Clearer definition of prescription drugs</a:t>
            </a:r>
            <a:endParaRPr sz="1600" b="0" i="0" u="none" strike="noStrike" cap="none" dirty="0">
              <a:solidFill>
                <a:schemeClr val="dk2"/>
              </a:solidFill>
              <a:latin typeface="Lato"/>
              <a:ea typeface="Lato"/>
              <a:cs typeface="Lato"/>
              <a:sym typeface="Lato"/>
            </a:endParaRPr>
          </a:p>
          <a:p>
            <a:pPr marL="457200" marR="0" lvl="0" indent="-304800" algn="l" rtl="0">
              <a:lnSpc>
                <a:spcPct val="115000"/>
              </a:lnSpc>
              <a:spcBef>
                <a:spcPts val="0"/>
              </a:spcBef>
              <a:spcAft>
                <a:spcPts val="0"/>
              </a:spcAft>
              <a:buClr>
                <a:schemeClr val="accent1"/>
              </a:buClr>
              <a:buSzPts val="1200"/>
              <a:buFont typeface="Lato"/>
              <a:buChar char="●"/>
            </a:pPr>
            <a:r>
              <a:rPr lang="en-US" sz="1600" b="0" i="0" u="none" strike="noStrike" cap="none" dirty="0">
                <a:solidFill>
                  <a:schemeClr val="dk2"/>
                </a:solidFill>
                <a:latin typeface="Lato"/>
                <a:ea typeface="Lato"/>
                <a:cs typeface="Lato"/>
                <a:sym typeface="Lato"/>
              </a:rPr>
              <a:t>Went into effect in 1952 - created current system of prescription and nonprescription drugs.</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753099" y="427898"/>
            <a:ext cx="7688700" cy="92793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Quiz Questions</a:t>
            </a:r>
            <a:endParaRPr sz="3600" b="1" i="0" u="none" strike="noStrike" cap="none" dirty="0">
              <a:solidFill>
                <a:schemeClr val="dk2"/>
              </a:solidFill>
              <a:latin typeface="Raleway"/>
              <a:ea typeface="Raleway"/>
              <a:cs typeface="Raleway"/>
              <a:sym typeface="Raleway"/>
            </a:endParaRPr>
          </a:p>
        </p:txBody>
      </p:sp>
      <p:sp>
        <p:nvSpPr>
          <p:cNvPr id="553" name="Shape 553"/>
          <p:cNvSpPr txBox="1">
            <a:spLocks noGrp="1"/>
          </p:cNvSpPr>
          <p:nvPr>
            <p:ph type="body" idx="1"/>
          </p:nvPr>
        </p:nvSpPr>
        <p:spPr>
          <a:xfrm>
            <a:off x="729450" y="1474076"/>
            <a:ext cx="7688700" cy="2865900"/>
          </a:xfrm>
          <a:prstGeom prst="rect">
            <a:avLst/>
          </a:prstGeom>
          <a:noFill/>
          <a:ln>
            <a:noFill/>
          </a:ln>
        </p:spPr>
        <p:txBody>
          <a:bodyPr spcFirstLastPara="1" wrap="square" lIns="91425" tIns="91425" rIns="91425" bIns="91425" anchor="t" anchorCtr="0">
            <a:noAutofit/>
          </a:bodyPr>
          <a:lstStyle/>
          <a:p>
            <a:pPr marL="139700" marR="0" lvl="0" indent="0" algn="l" rtl="0">
              <a:lnSpc>
                <a:spcPct val="115000"/>
              </a:lnSpc>
              <a:spcBef>
                <a:spcPts val="0"/>
              </a:spcBef>
              <a:spcAft>
                <a:spcPts val="0"/>
              </a:spcAft>
              <a:buClr>
                <a:schemeClr val="accent1"/>
              </a:buClr>
              <a:buSzPts val="1400"/>
              <a:buFont typeface="Lato"/>
              <a:buNone/>
            </a:pPr>
            <a:r>
              <a:rPr lang="en-US" sz="1800" b="0" i="0" u="none" strike="noStrike" cap="none" dirty="0">
                <a:solidFill>
                  <a:schemeClr val="dk2"/>
                </a:solidFill>
                <a:latin typeface="Lato"/>
                <a:ea typeface="Lato"/>
                <a:cs typeface="Lato"/>
                <a:sym typeface="Lato"/>
              </a:rPr>
              <a:t>What was the requirement of the Federal Food, Drug and Cosmetic Act?</a:t>
            </a:r>
            <a:endParaRPr sz="18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Calibri"/>
              <a:buAutoNum type="alphaLcPeriod"/>
            </a:pPr>
            <a:r>
              <a:rPr lang="en-US" sz="1800" b="0" i="0" u="none" strike="noStrike" cap="none" dirty="0">
                <a:solidFill>
                  <a:schemeClr val="dk2"/>
                </a:solidFill>
                <a:latin typeface="Lato"/>
                <a:ea typeface="Lato"/>
                <a:cs typeface="Lato"/>
                <a:sym typeface="Lato"/>
              </a:rPr>
              <a:t>Any hospital with at least 100 beds should employ a registered pharmacist</a:t>
            </a:r>
            <a:endParaRPr sz="18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Calibri"/>
              <a:buAutoNum type="alphaLcPeriod"/>
            </a:pPr>
            <a:r>
              <a:rPr lang="en-US" sz="1800" b="0" i="0" u="none" strike="noStrike" cap="none" dirty="0">
                <a:solidFill>
                  <a:schemeClr val="dk2"/>
                </a:solidFill>
                <a:latin typeface="Lato"/>
                <a:ea typeface="Lato"/>
                <a:cs typeface="Lato"/>
                <a:sym typeface="Lato"/>
              </a:rPr>
              <a:t>Separate prescription from non prescription drugs</a:t>
            </a:r>
            <a:endParaRPr sz="18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Calibri"/>
              <a:buAutoNum type="alphaLcPeriod"/>
            </a:pPr>
            <a:r>
              <a:rPr lang="en-US" sz="1800" b="0" i="0" u="none" strike="noStrike" cap="none" dirty="0">
                <a:solidFill>
                  <a:schemeClr val="dk2"/>
                </a:solidFill>
                <a:latin typeface="Lato"/>
                <a:ea typeface="Lato"/>
                <a:cs typeface="Lato"/>
                <a:sym typeface="Lato"/>
              </a:rPr>
              <a:t>Drugs be tested adequately to establish safety</a:t>
            </a:r>
            <a:endParaRPr sz="18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Calibri"/>
              <a:buAutoNum type="alphaLcPeriod"/>
            </a:pPr>
            <a:r>
              <a:rPr lang="en-US" sz="1800" b="0" i="0" u="none" strike="noStrike" cap="none" dirty="0">
                <a:solidFill>
                  <a:schemeClr val="dk2"/>
                </a:solidFill>
                <a:latin typeface="Lato"/>
                <a:ea typeface="Lato"/>
                <a:cs typeface="Lato"/>
                <a:sym typeface="Lato"/>
              </a:rPr>
              <a:t>Pharmacy schools in the nation adopt the Pharm.D. as entry level</a:t>
            </a:r>
            <a:endParaRPr sz="18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1600"/>
              </a:spcAft>
              <a:buClr>
                <a:schemeClr val="accent1"/>
              </a:buClr>
              <a:buSzPts val="1300"/>
              <a:buFont typeface="Lato"/>
              <a:buNone/>
            </a:pPr>
            <a:endParaRPr sz="1300" b="0" i="0" u="none" strike="noStrike" cap="none" dirty="0">
              <a:solidFill>
                <a:schemeClr val="dk2"/>
              </a:solidFill>
              <a:latin typeface="Lato"/>
              <a:ea typeface="Lato"/>
              <a:cs typeface="Lato"/>
              <a:sym typeface="La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705802" y="427899"/>
            <a:ext cx="7688700" cy="8254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Raleway"/>
                <a:ea typeface="Raleway"/>
                <a:cs typeface="Raleway"/>
                <a:sym typeface="Raleway"/>
              </a:rPr>
              <a:t>Quiz Questions</a:t>
            </a:r>
            <a:endParaRPr sz="3600" b="1" i="0" u="none" strike="noStrike" cap="none" dirty="0">
              <a:solidFill>
                <a:schemeClr val="dk2"/>
              </a:solidFill>
              <a:latin typeface="Raleway"/>
              <a:ea typeface="Raleway"/>
              <a:cs typeface="Raleway"/>
              <a:sym typeface="Raleway"/>
            </a:endParaRPr>
          </a:p>
        </p:txBody>
      </p:sp>
      <p:sp>
        <p:nvSpPr>
          <p:cNvPr id="559" name="Shape 559"/>
          <p:cNvSpPr txBox="1">
            <a:spLocks noGrp="1"/>
          </p:cNvSpPr>
          <p:nvPr>
            <p:ph type="body" idx="1"/>
          </p:nvPr>
        </p:nvSpPr>
        <p:spPr>
          <a:xfrm>
            <a:off x="729450" y="1474076"/>
            <a:ext cx="7688700" cy="286589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800" b="0" i="0" u="none" strike="noStrike" cap="none" dirty="0">
                <a:solidFill>
                  <a:schemeClr val="dk2"/>
                </a:solidFill>
                <a:latin typeface="Lato"/>
                <a:ea typeface="Lato"/>
                <a:cs typeface="Lato"/>
                <a:sym typeface="Lato"/>
              </a:rPr>
              <a:t>In which year was ASHP founded and under which association?</a:t>
            </a:r>
            <a:endParaRPr sz="18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Calibri"/>
              <a:buAutoNum type="alphaLcPeriod"/>
            </a:pPr>
            <a:r>
              <a:rPr lang="en-US" sz="1800" b="0" i="0" u="none" strike="noStrike" cap="none" dirty="0">
                <a:solidFill>
                  <a:schemeClr val="dk2"/>
                </a:solidFill>
                <a:latin typeface="Lato"/>
                <a:ea typeface="Lato"/>
                <a:cs typeface="Lato"/>
                <a:sym typeface="Lato"/>
              </a:rPr>
              <a:t>1942, Hospital Pharmacy of the American Pharmaceutical Association</a:t>
            </a:r>
            <a:endParaRPr sz="18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Calibri"/>
              <a:buAutoNum type="alphaLcPeriod"/>
            </a:pPr>
            <a:r>
              <a:rPr lang="en-US" sz="1800" b="0" i="0" u="none" strike="noStrike" cap="none" dirty="0">
                <a:solidFill>
                  <a:schemeClr val="dk2"/>
                </a:solidFill>
                <a:latin typeface="Lato"/>
                <a:ea typeface="Lato"/>
                <a:cs typeface="Lato"/>
                <a:sym typeface="Lato"/>
              </a:rPr>
              <a:t>1942, Accreditation Council for Pharmacy Education</a:t>
            </a:r>
            <a:endParaRPr sz="18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Calibri"/>
              <a:buAutoNum type="alphaLcPeriod"/>
            </a:pPr>
            <a:r>
              <a:rPr lang="en-US" sz="1800" b="0" i="0" u="none" strike="noStrike" cap="none" dirty="0">
                <a:solidFill>
                  <a:schemeClr val="dk2"/>
                </a:solidFill>
                <a:latin typeface="Lato"/>
                <a:ea typeface="Lato"/>
                <a:cs typeface="Lato"/>
                <a:sym typeface="Lato"/>
              </a:rPr>
              <a:t>1973, Hospital Pharmacy of the American Pharmaceutical Association</a:t>
            </a:r>
            <a:endParaRPr sz="18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Calibri"/>
              <a:buAutoNum type="alphaLcPeriod"/>
            </a:pPr>
            <a:r>
              <a:rPr lang="en-US" sz="1800" b="0" i="0" u="none" strike="noStrike" cap="none" dirty="0">
                <a:solidFill>
                  <a:schemeClr val="dk2"/>
                </a:solidFill>
                <a:latin typeface="Lato"/>
                <a:ea typeface="Lato"/>
                <a:cs typeface="Lato"/>
                <a:sym typeface="Lato"/>
              </a:rPr>
              <a:t>1973, Accreditation Council for Pharmacy Education</a:t>
            </a:r>
            <a:endParaRPr sz="18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1600"/>
              </a:spcAft>
              <a:buClr>
                <a:schemeClr val="accent1"/>
              </a:buClr>
              <a:buSzPts val="1300"/>
              <a:buFont typeface="Lato"/>
              <a:buNone/>
            </a:pPr>
            <a:endParaRPr sz="1400" b="0" i="0" u="none" strike="noStrike" cap="none" dirty="0">
              <a:solidFill>
                <a:schemeClr val="dk2"/>
              </a:solidFill>
              <a:latin typeface="Lato"/>
              <a:ea typeface="Lato"/>
              <a:cs typeface="Lato"/>
              <a:sym typeface="La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727650" y="1124763"/>
            <a:ext cx="7688700" cy="2261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600" dirty="0">
                <a:solidFill>
                  <a:schemeClr val="dk2"/>
                </a:solidFill>
              </a:rPr>
              <a:t>1952 - Hospitals developed formulary system - allowed dispensing of generic-equivalent substitution</a:t>
            </a:r>
            <a:endParaRPr sz="1600" dirty="0">
              <a:solidFill>
                <a:schemeClr val="dk2"/>
              </a:solidFill>
            </a:endParaRPr>
          </a:p>
          <a:p>
            <a:pPr marL="914400" marR="0" lvl="1" indent="-330200" algn="l" rtl="0">
              <a:lnSpc>
                <a:spcPct val="115000"/>
              </a:lnSpc>
              <a:spcBef>
                <a:spcPts val="0"/>
              </a:spcBef>
              <a:spcAft>
                <a:spcPts val="0"/>
              </a:spcAft>
              <a:buClr>
                <a:schemeClr val="dk2"/>
              </a:buClr>
              <a:buSzPts val="1600"/>
              <a:buFont typeface="Lato"/>
              <a:buChar char="○"/>
            </a:pPr>
            <a:r>
              <a:rPr lang="en-US" sz="1600" dirty="0">
                <a:solidFill>
                  <a:schemeClr val="dk2"/>
                </a:solidFill>
              </a:rPr>
              <a:t>Pharmaceutical manufacturers vs. pharmacists </a:t>
            </a:r>
            <a:endParaRPr sz="1600" dirty="0">
              <a:solidFill>
                <a:schemeClr val="dk2"/>
              </a:solidFill>
            </a:endParaRPr>
          </a:p>
          <a:p>
            <a:pPr marL="0" marR="0" lvl="0" indent="0" algn="l" rtl="0">
              <a:lnSpc>
                <a:spcPct val="115000"/>
              </a:lnSpc>
              <a:spcBef>
                <a:spcPts val="0"/>
              </a:spcBef>
              <a:spcAft>
                <a:spcPts val="0"/>
              </a:spcAft>
              <a:buNone/>
            </a:pPr>
            <a:endParaRPr sz="1600" dirty="0">
              <a:solidFill>
                <a:schemeClr val="dk2"/>
              </a:solidFill>
            </a:endParaRPr>
          </a:p>
          <a:p>
            <a:pPr marL="0" marR="0" lvl="0" indent="0" algn="l" rtl="0">
              <a:lnSpc>
                <a:spcPct val="115000"/>
              </a:lnSpc>
              <a:spcBef>
                <a:spcPts val="0"/>
              </a:spcBef>
              <a:spcAft>
                <a:spcPts val="0"/>
              </a:spcAft>
              <a:buNone/>
            </a:pPr>
            <a:r>
              <a:rPr lang="en-US" sz="1600" b="0" i="0" u="none" strike="noStrike" cap="none" dirty="0">
                <a:solidFill>
                  <a:schemeClr val="dk2"/>
                </a:solidFill>
                <a:latin typeface="Lato"/>
                <a:ea typeface="Lato"/>
                <a:cs typeface="Lato"/>
                <a:sym typeface="Lato"/>
              </a:rPr>
              <a:t>1955 - Adverse Drug Reaction Program implemented</a:t>
            </a:r>
            <a:endParaRPr sz="1600" dirty="0"/>
          </a:p>
          <a:p>
            <a:pPr marL="914400" marR="0" lvl="1" indent="-330200" algn="l" rtl="0">
              <a:lnSpc>
                <a:spcPct val="115000"/>
              </a:lnSpc>
              <a:spcBef>
                <a:spcPts val="0"/>
              </a:spcBef>
              <a:spcAft>
                <a:spcPts val="0"/>
              </a:spcAft>
              <a:buClr>
                <a:schemeClr val="accent1"/>
              </a:buClr>
              <a:buSzPts val="1600"/>
              <a:buFont typeface="Lato"/>
              <a:buChar char="○"/>
            </a:pPr>
            <a:r>
              <a:rPr lang="en-US" sz="1600" b="0" i="0" u="none" strike="noStrike" cap="none" dirty="0">
                <a:solidFill>
                  <a:schemeClr val="dk2"/>
                </a:solidFill>
                <a:latin typeface="Lato"/>
                <a:ea typeface="Lato"/>
                <a:cs typeface="Lato"/>
                <a:sym typeface="Lato"/>
              </a:rPr>
              <a:t>FDA program to report adverse drug reactions</a:t>
            </a:r>
            <a:endParaRPr sz="1600" dirty="0"/>
          </a:p>
          <a:p>
            <a:pPr marL="0" marR="0" lvl="0" indent="0" algn="l" rtl="0">
              <a:lnSpc>
                <a:spcPct val="115000"/>
              </a:lnSpc>
              <a:spcBef>
                <a:spcPts val="0"/>
              </a:spcBef>
              <a:spcAft>
                <a:spcPts val="0"/>
              </a:spcAft>
              <a:buNone/>
            </a:pPr>
            <a:endParaRPr sz="1600" dirty="0">
              <a:solidFill>
                <a:schemeClr val="dk2"/>
              </a:solidFill>
            </a:endParaRPr>
          </a:p>
          <a:p>
            <a:pPr marL="0" marR="0" lvl="0" indent="0" algn="l" rtl="0">
              <a:lnSpc>
                <a:spcPct val="115000"/>
              </a:lnSpc>
              <a:spcBef>
                <a:spcPts val="0"/>
              </a:spcBef>
              <a:spcAft>
                <a:spcPts val="0"/>
              </a:spcAft>
              <a:buNone/>
            </a:pPr>
            <a:r>
              <a:rPr lang="en-US" sz="1600" b="0" i="0" u="none" strike="noStrike" cap="none" dirty="0">
                <a:solidFill>
                  <a:schemeClr val="dk2"/>
                </a:solidFill>
                <a:latin typeface="Lato"/>
                <a:ea typeface="Lato"/>
                <a:cs typeface="Lato"/>
                <a:sym typeface="Lato"/>
              </a:rPr>
              <a:t>1957 - The National Clearinghouse for Poison Control Centers created</a:t>
            </a:r>
            <a:endParaRPr sz="1600" dirty="0"/>
          </a:p>
          <a:p>
            <a:pPr marL="0" marR="0" lvl="0" indent="0" algn="l" rtl="0">
              <a:lnSpc>
                <a:spcPct val="115000"/>
              </a:lnSpc>
              <a:spcBef>
                <a:spcPts val="0"/>
              </a:spcBef>
              <a:spcAft>
                <a:spcPts val="0"/>
              </a:spcAft>
              <a:buNone/>
            </a:pPr>
            <a:endParaRPr sz="1600" dirty="0">
              <a:solidFill>
                <a:schemeClr val="dk2"/>
              </a:solidFill>
            </a:endParaRPr>
          </a:p>
          <a:p>
            <a:pPr marL="0" marR="0" lvl="0" indent="0" algn="l" rtl="0">
              <a:lnSpc>
                <a:spcPct val="115000"/>
              </a:lnSpc>
              <a:spcBef>
                <a:spcPts val="0"/>
              </a:spcBef>
              <a:spcAft>
                <a:spcPts val="0"/>
              </a:spcAft>
              <a:buNone/>
            </a:pPr>
            <a:r>
              <a:rPr lang="en-US" sz="1600" b="0" i="0" u="none" strike="noStrike" cap="none" dirty="0">
                <a:solidFill>
                  <a:schemeClr val="dk2"/>
                </a:solidFill>
                <a:latin typeface="Lato"/>
                <a:ea typeface="Lato"/>
                <a:cs typeface="Lato"/>
                <a:sym typeface="Lato"/>
              </a:rPr>
              <a:t>1960</a:t>
            </a:r>
            <a:r>
              <a:rPr lang="en-US" sz="1600" dirty="0">
                <a:solidFill>
                  <a:schemeClr val="dk2"/>
                </a:solidFill>
              </a:rPr>
              <a:t> - </a:t>
            </a:r>
            <a:r>
              <a:rPr lang="en-US" sz="1600" b="0" i="0" u="none" strike="noStrike" cap="none" dirty="0">
                <a:solidFill>
                  <a:schemeClr val="dk2"/>
                </a:solidFill>
                <a:latin typeface="Lato"/>
                <a:ea typeface="Lato"/>
                <a:cs typeface="Lato"/>
                <a:sym typeface="Lato"/>
              </a:rPr>
              <a:t>The U.S. Bureau of Census recorded 96,176 pharmacists</a:t>
            </a:r>
            <a:endParaRPr sz="1600" dirty="0"/>
          </a:p>
          <a:p>
            <a:pPr marL="914400" marR="0" lvl="1" indent="-330200" algn="l" rtl="0">
              <a:lnSpc>
                <a:spcPct val="115000"/>
              </a:lnSpc>
              <a:spcBef>
                <a:spcPts val="0"/>
              </a:spcBef>
              <a:spcAft>
                <a:spcPts val="0"/>
              </a:spcAft>
              <a:buClr>
                <a:schemeClr val="accent1"/>
              </a:buClr>
              <a:buSzPts val="1600"/>
              <a:buFont typeface="Lato"/>
              <a:buChar char="○"/>
            </a:pPr>
            <a:r>
              <a:rPr lang="en-US" sz="1600" b="0" i="0" u="none" strike="noStrike" cap="none" dirty="0">
                <a:solidFill>
                  <a:schemeClr val="dk2"/>
                </a:solidFill>
                <a:latin typeface="Lato"/>
                <a:ea typeface="Lato"/>
                <a:cs typeface="Lato"/>
                <a:sym typeface="Lato"/>
              </a:rPr>
              <a:t>Community pharmacies only</a:t>
            </a:r>
            <a:endParaRPr sz="1600" b="0" i="0" u="none" strike="noStrike" cap="none" dirty="0">
              <a:solidFill>
                <a:schemeClr val="dk2"/>
              </a:solidFill>
              <a:latin typeface="Lato"/>
              <a:ea typeface="Lato"/>
              <a:cs typeface="Lato"/>
              <a:sym typeface="Lato"/>
            </a:endParaRPr>
          </a:p>
        </p:txBody>
      </p:sp>
      <p:sp>
        <p:nvSpPr>
          <p:cNvPr id="565" name="Shape 565"/>
          <p:cNvSpPr txBox="1"/>
          <p:nvPr/>
        </p:nvSpPr>
        <p:spPr>
          <a:xfrm>
            <a:off x="727650" y="335377"/>
            <a:ext cx="7688700" cy="71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Calibri"/>
                <a:ea typeface="Calibri"/>
                <a:cs typeface="Calibri"/>
                <a:sym typeface="Calibri"/>
              </a:rPr>
              <a:t>Pharmacy’s Transformational Timeline</a:t>
            </a:r>
            <a:endParaRPr sz="3600" b="1" i="0" u="none" strike="noStrike" cap="none" dirty="0">
              <a:solidFill>
                <a:schemeClr val="dk2"/>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537875" y="1101550"/>
            <a:ext cx="8409900" cy="277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500" b="0" i="0" u="none" strike="noStrike" cap="none" dirty="0">
                <a:solidFill>
                  <a:schemeClr val="dk2"/>
                </a:solidFill>
                <a:latin typeface="Lato"/>
                <a:ea typeface="Lato"/>
                <a:cs typeface="Lato"/>
                <a:sym typeface="Lato"/>
              </a:rPr>
              <a:t>1962 - Medical Record Prescription Filling </a:t>
            </a:r>
            <a:endParaRPr sz="1500" b="0" i="0" u="none" strike="noStrike" cap="none" dirty="0">
              <a:solidFill>
                <a:schemeClr val="dk2"/>
              </a:solidFill>
              <a:latin typeface="Lato"/>
              <a:ea typeface="Lato"/>
              <a:cs typeface="Lato"/>
              <a:sym typeface="Lato"/>
            </a:endParaRPr>
          </a:p>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Pharmacist Albert Ripley at the Indian Hospital in Montana, began filling prescriptions directly from the patient's medical record</a:t>
            </a:r>
            <a:endParaRPr sz="1500" b="0" i="0" u="none" strike="noStrike" cap="none" dirty="0">
              <a:solidFill>
                <a:schemeClr val="dk2"/>
              </a:solidFill>
              <a:latin typeface="Lato"/>
              <a:ea typeface="Lato"/>
              <a:cs typeface="Lato"/>
              <a:sym typeface="Lato"/>
            </a:endParaRPr>
          </a:p>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Led to the incorporation of private patient consultation offices in almost all Indian Health facilities</a:t>
            </a:r>
            <a:endParaRPr sz="15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5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500" b="0" i="0" u="none" strike="noStrike" cap="none" dirty="0">
                <a:solidFill>
                  <a:schemeClr val="dk2"/>
                </a:solidFill>
                <a:latin typeface="Lato"/>
                <a:ea typeface="Lato"/>
                <a:cs typeface="Lato"/>
                <a:sym typeface="Lato"/>
              </a:rPr>
              <a:t>1962 - Kefauver-Harris Amendment to Food, Drug and Cosmetics Act</a:t>
            </a:r>
            <a:endParaRPr sz="1500" b="0" i="0" u="none" strike="noStrike" cap="none" dirty="0">
              <a:solidFill>
                <a:schemeClr val="dk2"/>
              </a:solidFill>
              <a:latin typeface="Lato"/>
              <a:ea typeface="Lato"/>
              <a:cs typeface="Lato"/>
              <a:sym typeface="Lato"/>
            </a:endParaRPr>
          </a:p>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Thalidomide drug induced birth defects</a:t>
            </a:r>
            <a:endParaRPr sz="1500" b="0" i="0" u="none" strike="noStrike" cap="none" dirty="0">
              <a:solidFill>
                <a:schemeClr val="dk2"/>
              </a:solidFill>
              <a:latin typeface="Lato"/>
              <a:ea typeface="Lato"/>
              <a:cs typeface="Lato"/>
              <a:sym typeface="Lato"/>
            </a:endParaRPr>
          </a:p>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To enhance drug safety development and approval process</a:t>
            </a:r>
            <a:endParaRPr sz="15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5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500" b="0" i="0" u="none" strike="noStrike" cap="none" dirty="0">
                <a:solidFill>
                  <a:schemeClr val="dk2"/>
                </a:solidFill>
                <a:latin typeface="Lato"/>
                <a:ea typeface="Lato"/>
                <a:cs typeface="Lato"/>
                <a:sym typeface="Lato"/>
              </a:rPr>
              <a:t>1965 - Medicare Title XVIII and Medicare Title XIX</a:t>
            </a:r>
            <a:endParaRPr sz="1500" b="0" i="0" u="none" strike="noStrike" cap="none" dirty="0">
              <a:solidFill>
                <a:schemeClr val="dk2"/>
              </a:solidFill>
              <a:latin typeface="Lato"/>
              <a:ea typeface="Lato"/>
              <a:cs typeface="Lato"/>
              <a:sym typeface="Lato"/>
            </a:endParaRPr>
          </a:p>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Provide insurance for senior citizens </a:t>
            </a:r>
            <a:r>
              <a:rPr lang="en-US" sz="1500" dirty="0">
                <a:solidFill>
                  <a:schemeClr val="dk2"/>
                </a:solidFill>
              </a:rPr>
              <a:t>&amp; </a:t>
            </a:r>
            <a:r>
              <a:rPr lang="en-US" sz="1500" b="0" i="0" u="none" strike="noStrike" cap="none" dirty="0">
                <a:solidFill>
                  <a:schemeClr val="dk2"/>
                </a:solidFill>
                <a:latin typeface="Lato"/>
                <a:ea typeface="Lato"/>
                <a:cs typeface="Lato"/>
                <a:sym typeface="Lato"/>
              </a:rPr>
              <a:t>payment health care for those with lower incomes</a:t>
            </a:r>
            <a:endParaRPr sz="1500" b="0" i="0" u="none" strike="noStrike" cap="none" dirty="0">
              <a:solidFill>
                <a:schemeClr val="dk2"/>
              </a:solidFill>
              <a:latin typeface="Lato"/>
              <a:ea typeface="Lato"/>
              <a:cs typeface="Lato"/>
              <a:sym typeface="Lato"/>
            </a:endParaRPr>
          </a:p>
          <a:p>
            <a:pPr marL="457200" marR="0" lvl="0" indent="-323850" algn="l" rtl="0">
              <a:lnSpc>
                <a:spcPct val="115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Medicare helped spur the growth of healthcare with “cost plus” reimbursement payment plan</a:t>
            </a:r>
            <a:endParaRPr sz="1500" b="0" i="0" u="none" strike="noStrike" cap="none" dirty="0">
              <a:solidFill>
                <a:schemeClr val="dk2"/>
              </a:solidFill>
              <a:latin typeface="Lato"/>
              <a:ea typeface="Lato"/>
              <a:cs typeface="Lato"/>
              <a:sym typeface="Lato"/>
            </a:endParaRPr>
          </a:p>
          <a:p>
            <a:pPr marL="0" marR="0" lvl="0" indent="0" algn="l" rtl="0">
              <a:lnSpc>
                <a:spcPct val="115000"/>
              </a:lnSpc>
              <a:spcBef>
                <a:spcPts val="0"/>
              </a:spcBef>
              <a:spcAft>
                <a:spcPts val="1600"/>
              </a:spcAft>
              <a:buClr>
                <a:schemeClr val="accent1"/>
              </a:buClr>
              <a:buSzPts val="1300"/>
              <a:buFont typeface="Lato"/>
              <a:buNone/>
            </a:pPr>
            <a:endParaRPr sz="1500" b="0" i="0" u="none" strike="noStrike" cap="none" dirty="0">
              <a:solidFill>
                <a:schemeClr val="dk2"/>
              </a:solidFill>
              <a:latin typeface="Lato"/>
              <a:ea typeface="Lato"/>
              <a:cs typeface="Lato"/>
              <a:sym typeface="Lato"/>
            </a:endParaRPr>
          </a:p>
        </p:txBody>
      </p:sp>
      <p:sp>
        <p:nvSpPr>
          <p:cNvPr id="571" name="Shape 571"/>
          <p:cNvSpPr txBox="1"/>
          <p:nvPr/>
        </p:nvSpPr>
        <p:spPr>
          <a:xfrm>
            <a:off x="727650" y="301753"/>
            <a:ext cx="7688700" cy="7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Calibri"/>
                <a:ea typeface="Calibri"/>
                <a:cs typeface="Calibri"/>
                <a:sym typeface="Calibri"/>
              </a:rPr>
              <a:t>Pharmacy’s Transformational Timeline</a:t>
            </a:r>
            <a:endParaRPr sz="3600" b="1" i="0" u="none" strike="noStrike" cap="none" dirty="0">
              <a:solidFill>
                <a:schemeClr val="dk2"/>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627750" y="319252"/>
            <a:ext cx="7888500" cy="72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600"/>
              <a:buFont typeface="Raleway"/>
              <a:buNone/>
            </a:pPr>
            <a:r>
              <a:rPr lang="en-US" sz="3600" b="1" i="0" strike="noStrike" cap="none" dirty="0">
                <a:solidFill>
                  <a:srgbClr val="000000"/>
                </a:solidFill>
                <a:latin typeface="Calibri"/>
                <a:ea typeface="Calibri"/>
                <a:cs typeface="Calibri"/>
                <a:sym typeface="Calibri"/>
              </a:rPr>
              <a:t>Clinical Pharmacy Emergence: </a:t>
            </a:r>
            <a:br>
              <a:rPr lang="en-US" sz="3600" b="1" i="0" strike="noStrike" cap="none" dirty="0">
                <a:solidFill>
                  <a:srgbClr val="000000"/>
                </a:solidFill>
                <a:latin typeface="Calibri"/>
                <a:ea typeface="Calibri"/>
                <a:cs typeface="Calibri"/>
                <a:sym typeface="Calibri"/>
              </a:rPr>
            </a:br>
            <a:r>
              <a:rPr lang="en-US" sz="3600" b="1" i="0" strike="noStrike" cap="none" dirty="0">
                <a:solidFill>
                  <a:srgbClr val="000000"/>
                </a:solidFill>
                <a:latin typeface="Calibri"/>
                <a:ea typeface="Calibri"/>
                <a:cs typeface="Calibri"/>
                <a:sym typeface="Calibri"/>
              </a:rPr>
              <a:t>1965-1990</a:t>
            </a:r>
            <a:endParaRPr sz="3600" b="1" i="0" strike="noStrike" cap="none" dirty="0">
              <a:solidFill>
                <a:schemeClr val="dk2"/>
              </a:solidFill>
              <a:latin typeface="Calibri"/>
              <a:ea typeface="Calibri"/>
              <a:cs typeface="Calibri"/>
              <a:sym typeface="Calibri"/>
            </a:endParaRPr>
          </a:p>
        </p:txBody>
      </p:sp>
      <p:sp>
        <p:nvSpPr>
          <p:cNvPr id="577" name="Shape 577"/>
          <p:cNvSpPr txBox="1">
            <a:spLocks noGrp="1"/>
          </p:cNvSpPr>
          <p:nvPr>
            <p:ph type="body" idx="1"/>
          </p:nvPr>
        </p:nvSpPr>
        <p:spPr>
          <a:xfrm>
            <a:off x="445975" y="1666252"/>
            <a:ext cx="7972200" cy="22506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50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1960: Pharmacist Eugene White </a:t>
            </a:r>
            <a:r>
              <a:rPr lang="en-US" sz="1500" b="0" i="0" u="none" strike="noStrike" cap="none" dirty="0" smtClean="0">
                <a:solidFill>
                  <a:schemeClr val="dk2"/>
                </a:solidFill>
                <a:latin typeface="Lato"/>
                <a:ea typeface="Lato"/>
                <a:cs typeface="Lato"/>
                <a:sym typeface="Lato"/>
              </a:rPr>
              <a:t>remodeled </a:t>
            </a:r>
            <a:r>
              <a:rPr lang="en-US" sz="1500" b="0" i="0" u="none" strike="noStrike" cap="none" dirty="0">
                <a:solidFill>
                  <a:schemeClr val="dk2"/>
                </a:solidFill>
                <a:latin typeface="Lato"/>
                <a:ea typeface="Lato"/>
                <a:cs typeface="Lato"/>
                <a:sym typeface="Lato"/>
              </a:rPr>
              <a:t>his drugstore</a:t>
            </a:r>
            <a:endParaRPr sz="1500" dirty="0">
              <a:solidFill>
                <a:schemeClr val="dk2"/>
              </a:solidFill>
            </a:endParaRPr>
          </a:p>
          <a:p>
            <a:pPr marL="914400" marR="0" lvl="1" indent="-323850" algn="l" rtl="0">
              <a:lnSpc>
                <a:spcPct val="150000"/>
              </a:lnSpc>
              <a:spcBef>
                <a:spcPts val="0"/>
              </a:spcBef>
              <a:spcAft>
                <a:spcPts val="0"/>
              </a:spcAft>
              <a:buClr>
                <a:schemeClr val="accent1"/>
              </a:buClr>
              <a:buSzPts val="1500"/>
              <a:buFont typeface="Lato"/>
              <a:buChar char="○"/>
            </a:pPr>
            <a:r>
              <a:rPr lang="en-US" sz="1500" dirty="0">
                <a:solidFill>
                  <a:schemeClr val="dk2"/>
                </a:solidFill>
              </a:rPr>
              <a:t>Office style, used</a:t>
            </a:r>
            <a:r>
              <a:rPr lang="en-US" sz="1500" b="0" i="0" u="none" strike="noStrike" cap="none" dirty="0">
                <a:solidFill>
                  <a:schemeClr val="dk2"/>
                </a:solidFill>
                <a:latin typeface="Lato"/>
                <a:ea typeface="Lato"/>
                <a:cs typeface="Lato"/>
                <a:sym typeface="Lato"/>
              </a:rPr>
              <a:t> patient profile cards</a:t>
            </a:r>
            <a:endParaRPr sz="1500" b="0" i="0" u="none" strike="noStrike" cap="none" dirty="0">
              <a:solidFill>
                <a:schemeClr val="dk2"/>
              </a:solidFill>
              <a:latin typeface="Lato"/>
              <a:ea typeface="Lato"/>
              <a:cs typeface="Lato"/>
              <a:sym typeface="Lato"/>
            </a:endParaRPr>
          </a:p>
          <a:p>
            <a:pPr marL="914400" marR="0" lvl="1" indent="-323850" algn="l" rtl="0">
              <a:lnSpc>
                <a:spcPct val="150000"/>
              </a:lnSpc>
              <a:spcBef>
                <a:spcPts val="0"/>
              </a:spcBef>
              <a:spcAft>
                <a:spcPts val="0"/>
              </a:spcAft>
              <a:buClr>
                <a:schemeClr val="accent1"/>
              </a:buClr>
              <a:buSzPts val="1500"/>
              <a:buFont typeface="Lato"/>
              <a:buChar char="○"/>
            </a:pPr>
            <a:r>
              <a:rPr lang="en-US" sz="1500" b="0" i="0" u="none" strike="noStrike" cap="none" dirty="0">
                <a:solidFill>
                  <a:schemeClr val="dk2"/>
                </a:solidFill>
                <a:latin typeface="Lato"/>
                <a:ea typeface="Lato"/>
                <a:cs typeface="Lato"/>
                <a:sym typeface="Lato"/>
              </a:rPr>
              <a:t>1965: APhA promoted a </a:t>
            </a:r>
            <a:r>
              <a:rPr lang="en-US" sz="1500" dirty="0">
                <a:solidFill>
                  <a:schemeClr val="dk2"/>
                </a:solidFill>
              </a:rPr>
              <a:t>P</a:t>
            </a:r>
            <a:r>
              <a:rPr lang="en-US" sz="1500" b="0" i="0" u="none" strike="noStrike" cap="none" dirty="0">
                <a:solidFill>
                  <a:schemeClr val="dk2"/>
                </a:solidFill>
                <a:latin typeface="Lato"/>
                <a:ea typeface="Lato"/>
                <a:cs typeface="Lato"/>
                <a:sym typeface="Lato"/>
              </a:rPr>
              <a:t>harmaceutical </a:t>
            </a:r>
            <a:r>
              <a:rPr lang="en-US" sz="1500" dirty="0">
                <a:solidFill>
                  <a:schemeClr val="dk2"/>
                </a:solidFill>
              </a:rPr>
              <a:t>C</a:t>
            </a:r>
            <a:r>
              <a:rPr lang="en-US" sz="1500" b="0" i="0" u="none" strike="noStrike" cap="none" dirty="0">
                <a:solidFill>
                  <a:schemeClr val="dk2"/>
                </a:solidFill>
                <a:latin typeface="Lato"/>
                <a:ea typeface="Lato"/>
                <a:cs typeface="Lato"/>
                <a:sym typeface="Lato"/>
              </a:rPr>
              <a:t>enter based on </a:t>
            </a:r>
            <a:r>
              <a:rPr lang="en-US" sz="1500" dirty="0">
                <a:solidFill>
                  <a:schemeClr val="dk2"/>
                </a:solidFill>
              </a:rPr>
              <a:t>his </a:t>
            </a:r>
            <a:r>
              <a:rPr lang="en-US" sz="1500" b="0" i="0" u="none" strike="noStrike" cap="none" dirty="0">
                <a:solidFill>
                  <a:schemeClr val="dk2"/>
                </a:solidFill>
                <a:latin typeface="Lato"/>
                <a:ea typeface="Lato"/>
                <a:cs typeface="Lato"/>
                <a:sym typeface="Lato"/>
              </a:rPr>
              <a:t>ideas</a:t>
            </a:r>
            <a:endParaRPr sz="1500" b="0" i="0" u="none" strike="noStrike" cap="none" dirty="0">
              <a:solidFill>
                <a:schemeClr val="dk2"/>
              </a:solidFill>
              <a:latin typeface="Lato"/>
              <a:ea typeface="Lato"/>
              <a:cs typeface="Lato"/>
              <a:sym typeface="Lato"/>
            </a:endParaRPr>
          </a:p>
          <a:p>
            <a:pPr marL="1371600" marR="0" lvl="2" indent="-323850" algn="l" rtl="0">
              <a:lnSpc>
                <a:spcPct val="150000"/>
              </a:lnSpc>
              <a:spcBef>
                <a:spcPts val="0"/>
              </a:spcBef>
              <a:spcAft>
                <a:spcPts val="0"/>
              </a:spcAft>
              <a:buClr>
                <a:schemeClr val="accent1"/>
              </a:buClr>
              <a:buSzPts val="1500"/>
              <a:buFont typeface="Lato"/>
              <a:buChar char="■"/>
            </a:pPr>
            <a:r>
              <a:rPr lang="en-US" sz="1500" dirty="0">
                <a:solidFill>
                  <a:schemeClr val="dk2"/>
                </a:solidFill>
              </a:rPr>
              <a:t>Basis for pharmacy consultation area</a:t>
            </a:r>
            <a:endParaRPr sz="1500" b="0" i="0" u="none" strike="noStrike" cap="none" dirty="0">
              <a:solidFill>
                <a:schemeClr val="dk2"/>
              </a:solidFill>
              <a:latin typeface="Lato"/>
              <a:ea typeface="Lato"/>
              <a:cs typeface="Lato"/>
              <a:sym typeface="Lato"/>
            </a:endParaRPr>
          </a:p>
          <a:p>
            <a:pPr marL="0" marR="0" lvl="0" indent="0" algn="l" rtl="0">
              <a:lnSpc>
                <a:spcPct val="150000"/>
              </a:lnSpc>
              <a:spcBef>
                <a:spcPts val="0"/>
              </a:spcBef>
              <a:spcAft>
                <a:spcPts val="0"/>
              </a:spcAft>
              <a:buClr>
                <a:schemeClr val="accent1"/>
              </a:buClr>
              <a:buSzPts val="1300"/>
              <a:buFont typeface="Lato"/>
              <a:buNone/>
            </a:pPr>
            <a:endParaRPr sz="1400" b="0" i="0" u="none" strike="noStrike" cap="none" dirty="0">
              <a:solidFill>
                <a:schemeClr val="dk2"/>
              </a:solidFill>
              <a:latin typeface="Lato"/>
              <a:ea typeface="Lato"/>
              <a:cs typeface="Lato"/>
              <a:sym typeface="Lato"/>
            </a:endParaRPr>
          </a:p>
          <a:p>
            <a:pPr marL="0" marR="0" lvl="0" indent="0" algn="l" rtl="0">
              <a:lnSpc>
                <a:spcPct val="150000"/>
              </a:lnSpc>
              <a:spcBef>
                <a:spcPts val="0"/>
              </a:spcBef>
              <a:spcAft>
                <a:spcPts val="0"/>
              </a:spcAft>
              <a:buClr>
                <a:schemeClr val="accent1"/>
              </a:buClr>
              <a:buSzPts val="1300"/>
              <a:buFont typeface="Lato"/>
              <a:buNone/>
            </a:pPr>
            <a:endParaRPr sz="1200" b="0" i="0" u="none" strike="noStrike" cap="none" dirty="0">
              <a:solidFill>
                <a:schemeClr val="dk2"/>
              </a:solidFill>
              <a:latin typeface="Lato"/>
              <a:ea typeface="Lato"/>
              <a:cs typeface="Lato"/>
              <a:sym typeface="La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727650" y="1005002"/>
            <a:ext cx="7688700" cy="313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rgbClr val="000000"/>
                </a:solidFill>
                <a:latin typeface="Lato"/>
                <a:ea typeface="Lato"/>
                <a:cs typeface="Lato"/>
                <a:sym typeface="Lato"/>
              </a:rPr>
              <a:t>1966 - ASHP Midyear first clinical meeting</a:t>
            </a:r>
            <a:endParaRPr sz="1600" b="0" i="0" u="none" strike="noStrike" cap="none" dirty="0">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rgbClr val="000000"/>
                </a:solidFill>
                <a:latin typeface="Lato"/>
                <a:ea typeface="Lato"/>
                <a:cs typeface="Lato"/>
                <a:sym typeface="Lato"/>
              </a:rPr>
              <a:t>1968 - Parenteral Nutrition</a:t>
            </a:r>
            <a:endParaRPr sz="1600" b="0" i="0" u="none" strike="noStrike" cap="none" dirty="0">
              <a:solidFill>
                <a:srgbClr val="000000"/>
              </a:solidFill>
              <a:latin typeface="Lato"/>
              <a:ea typeface="Lato"/>
              <a:cs typeface="Lato"/>
              <a:sym typeface="Lato"/>
            </a:endParaRPr>
          </a:p>
          <a:p>
            <a:pPr marL="457200" marR="0" lvl="0" indent="-330200" algn="l" rtl="0">
              <a:lnSpc>
                <a:spcPct val="115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Successful parenteral hyperalimentation of a human first described</a:t>
            </a:r>
            <a:endParaRPr sz="1600" b="0" i="0" u="none" strike="noStrike" cap="none" dirty="0">
              <a:solidFill>
                <a:srgbClr val="000000"/>
              </a:solidFill>
              <a:latin typeface="Lato"/>
              <a:ea typeface="Lato"/>
              <a:cs typeface="Lato"/>
              <a:sym typeface="Lato"/>
            </a:endParaRPr>
          </a:p>
          <a:p>
            <a:pPr marL="457200" marR="0" lvl="0" indent="-330200" algn="l" rtl="0">
              <a:lnSpc>
                <a:spcPct val="115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1988: Nutritional support pharmacy practice approved as a specialty area of pharmacy practice by the BPS</a:t>
            </a:r>
            <a:endParaRPr sz="1600" b="0" i="0" u="none" strike="noStrike" cap="none" dirty="0">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rgbClr val="000000"/>
                </a:solidFill>
                <a:latin typeface="Lato"/>
                <a:ea typeface="Lato"/>
                <a:cs typeface="Lato"/>
                <a:sym typeface="Lato"/>
              </a:rPr>
              <a:t>1970s </a:t>
            </a:r>
            <a:endParaRPr sz="1600" b="0" i="0" u="none" strike="noStrike" cap="none" dirty="0">
              <a:solidFill>
                <a:srgbClr val="000000"/>
              </a:solidFill>
              <a:latin typeface="Lato"/>
              <a:ea typeface="Lato"/>
              <a:cs typeface="Lato"/>
              <a:sym typeface="Lato"/>
            </a:endParaRPr>
          </a:p>
          <a:p>
            <a:pPr marL="457200" marR="0" lvl="0" indent="-330200" algn="l" rtl="0">
              <a:lnSpc>
                <a:spcPct val="115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6 percent increase in sales in 1970 vs 1969</a:t>
            </a:r>
            <a:endParaRPr sz="1600" b="0" i="0" u="none" strike="noStrike" cap="none" dirty="0">
              <a:solidFill>
                <a:srgbClr val="000000"/>
              </a:solidFill>
              <a:latin typeface="Lato"/>
              <a:ea typeface="Lato"/>
              <a:cs typeface="Lato"/>
              <a:sym typeface="Lato"/>
            </a:endParaRPr>
          </a:p>
          <a:p>
            <a:pPr marL="914400" marR="0" lvl="1" indent="-330200" algn="l" rtl="0">
              <a:lnSpc>
                <a:spcPct val="115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Almost double the record by other retail outlets</a:t>
            </a:r>
            <a:endParaRPr sz="1600" b="0" i="0" u="none" strike="noStrike" cap="none" dirty="0">
              <a:solidFill>
                <a:srgbClr val="000000"/>
              </a:solidFill>
              <a:latin typeface="Lato"/>
              <a:ea typeface="Lato"/>
              <a:cs typeface="Lato"/>
              <a:sym typeface="Lato"/>
            </a:endParaRPr>
          </a:p>
          <a:p>
            <a:pPr marL="457200" marR="0" lvl="0" indent="-330200" algn="l" rtl="0">
              <a:lnSpc>
                <a:spcPct val="115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1970: over 74 accredited colleges of pharmacy</a:t>
            </a:r>
            <a:endParaRPr sz="1600" b="0" i="0" u="none" strike="noStrike" cap="none" dirty="0">
              <a:solidFill>
                <a:srgbClr val="000000"/>
              </a:solidFill>
              <a:latin typeface="Lato"/>
              <a:ea typeface="Lato"/>
              <a:cs typeface="Lato"/>
              <a:sym typeface="Lato"/>
            </a:endParaRPr>
          </a:p>
          <a:p>
            <a:pPr marL="914400" marR="0" lvl="1" indent="-330200" algn="l" rtl="0">
              <a:lnSpc>
                <a:spcPct val="115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1973- APhA House of Delegates: “clinical pharmacy” is part of pharmacy practice regardless of the environment</a:t>
            </a:r>
            <a:endParaRPr sz="1600" b="0" i="0" u="none" strike="noStrike" cap="none" dirty="0">
              <a:solidFill>
                <a:srgbClr val="000000"/>
              </a:solidFill>
              <a:latin typeface="Lato"/>
              <a:ea typeface="Lato"/>
              <a:cs typeface="Lato"/>
              <a:sym typeface="Lato"/>
            </a:endParaRPr>
          </a:p>
        </p:txBody>
      </p:sp>
      <p:sp>
        <p:nvSpPr>
          <p:cNvPr id="586" name="Shape 586"/>
          <p:cNvSpPr txBox="1">
            <a:spLocks noGrp="1"/>
          </p:cNvSpPr>
          <p:nvPr>
            <p:ph type="title"/>
          </p:nvPr>
        </p:nvSpPr>
        <p:spPr>
          <a:xfrm>
            <a:off x="727650" y="254696"/>
            <a:ext cx="7688700" cy="73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i="0" u="none" strike="noStrike" cap="none" dirty="0">
                <a:solidFill>
                  <a:schemeClr val="dk2"/>
                </a:solidFill>
                <a:latin typeface="Calibri"/>
                <a:ea typeface="Calibri"/>
                <a:cs typeface="Calibri"/>
                <a:sym typeface="Calibri"/>
              </a:rPr>
              <a:t>Pharmacy’s Transformational Timeline</a:t>
            </a:r>
            <a:endParaRPr sz="3600" i="0" u="none" strike="noStrike" cap="none" dirty="0">
              <a:solidFill>
                <a:schemeClr val="dk2"/>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727650" y="1128746"/>
            <a:ext cx="7688700" cy="288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rgbClr val="000000"/>
                </a:solidFill>
                <a:latin typeface="Lato"/>
                <a:ea typeface="Lato"/>
                <a:cs typeface="Lato"/>
                <a:sym typeface="Lato"/>
              </a:rPr>
              <a:t>1974 - ACPE “Clinical” Pharmacy Accreditation Standards</a:t>
            </a:r>
            <a:endParaRPr sz="1600" b="0" i="0" u="none" strike="noStrike" cap="none" dirty="0">
              <a:solidFill>
                <a:srgbClr val="000000"/>
              </a:solidFill>
              <a:latin typeface="Lato"/>
              <a:ea typeface="Lato"/>
              <a:cs typeface="Lato"/>
              <a:sym typeface="Lato"/>
            </a:endParaRPr>
          </a:p>
          <a:p>
            <a:pPr marL="457200" marR="0" lvl="0"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Called for separate accreditation:</a:t>
            </a:r>
            <a:endParaRPr sz="1600" b="0" i="0" u="none" strike="noStrike" cap="none" dirty="0">
              <a:solidFill>
                <a:srgbClr val="000000"/>
              </a:solidFill>
              <a:latin typeface="Lato"/>
              <a:ea typeface="Lato"/>
              <a:cs typeface="Lato"/>
              <a:sym typeface="Lato"/>
            </a:endParaRPr>
          </a:p>
          <a:p>
            <a:pPr marL="914400" marR="0" lvl="1"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B.S. and Pharm.D. degree programs</a:t>
            </a:r>
            <a:endParaRPr sz="1600" b="0" i="0" u="none" strike="noStrike" cap="none" dirty="0">
              <a:solidFill>
                <a:srgbClr val="000000"/>
              </a:solidFill>
              <a:latin typeface="Lato"/>
              <a:ea typeface="Lato"/>
              <a:cs typeface="Lato"/>
              <a:sym typeface="Lato"/>
            </a:endParaRPr>
          </a:p>
          <a:p>
            <a:pPr marL="1371600" marR="0" lvl="2"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Both programs to include clinical sciences and practice experience gained through clerkships and externships</a:t>
            </a:r>
            <a:endParaRPr sz="1600" b="0" i="0" u="none" strike="noStrike" cap="none" dirty="0">
              <a:solidFill>
                <a:srgbClr val="000000"/>
              </a:solidFill>
              <a:latin typeface="Lato"/>
              <a:ea typeface="Lato"/>
              <a:cs typeface="Lato"/>
              <a:sym typeface="Lato"/>
            </a:endParaRPr>
          </a:p>
          <a:p>
            <a:pPr marL="91440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rgbClr val="000000"/>
                </a:solidFill>
                <a:latin typeface="Lato"/>
                <a:ea typeface="Lato"/>
                <a:cs typeface="Lato"/>
                <a:sym typeface="Lato"/>
              </a:rPr>
              <a:t>1975 - ACPE Accreditation Guidelines</a:t>
            </a:r>
            <a:endParaRPr sz="1600" b="0" i="0" u="none" strike="noStrike" cap="none" dirty="0">
              <a:solidFill>
                <a:srgbClr val="000000"/>
              </a:solidFill>
              <a:latin typeface="Lato"/>
              <a:ea typeface="Lato"/>
              <a:cs typeface="Lato"/>
              <a:sym typeface="Lato"/>
            </a:endParaRPr>
          </a:p>
          <a:p>
            <a:pPr marL="457200" marR="0" lvl="0"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Required a minimum of 1,500 clock hours for clerkship component</a:t>
            </a:r>
            <a:endParaRPr sz="1600" b="0" i="0" u="none" strike="noStrike" cap="none" dirty="0">
              <a:solidFill>
                <a:srgbClr val="000000"/>
              </a:solidFill>
              <a:latin typeface="Lato"/>
              <a:ea typeface="Lato"/>
              <a:cs typeface="Lato"/>
              <a:sym typeface="Lato"/>
            </a:endParaRPr>
          </a:p>
          <a:p>
            <a:pPr marL="914400" marR="0" lvl="1"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Defined the Pharm.D. degree as a clinical educational program</a:t>
            </a:r>
            <a:endParaRPr sz="1600" b="0" i="0" u="none" strike="noStrike" cap="none" dirty="0">
              <a:solidFill>
                <a:srgbClr val="000000"/>
              </a:solidFill>
              <a:latin typeface="Lato"/>
              <a:ea typeface="Lato"/>
              <a:cs typeface="Lato"/>
              <a:sym typeface="Lato"/>
            </a:endParaRPr>
          </a:p>
        </p:txBody>
      </p:sp>
      <p:sp>
        <p:nvSpPr>
          <p:cNvPr id="592" name="Shape 592"/>
          <p:cNvSpPr txBox="1">
            <a:spLocks noGrp="1"/>
          </p:cNvSpPr>
          <p:nvPr>
            <p:ph type="title"/>
          </p:nvPr>
        </p:nvSpPr>
        <p:spPr>
          <a:xfrm>
            <a:off x="727650" y="335377"/>
            <a:ext cx="7688700" cy="69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i="0" u="none" strike="noStrike" cap="none" dirty="0">
                <a:solidFill>
                  <a:schemeClr val="dk2"/>
                </a:solidFill>
                <a:latin typeface="Calibri"/>
                <a:ea typeface="Calibri"/>
                <a:cs typeface="Calibri"/>
                <a:sym typeface="Calibri"/>
              </a:rPr>
              <a:t>Pharmacy’s Transformational Timeline</a:t>
            </a:r>
            <a:endParaRPr sz="3600" i="0" u="none" strike="noStrike" cap="none" dirty="0">
              <a:solidFill>
                <a:schemeClr val="dk2"/>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727650" y="1096501"/>
            <a:ext cx="7688700" cy="2950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800" i="0" u="none" strike="noStrike" cap="none" dirty="0">
                <a:solidFill>
                  <a:srgbClr val="000000"/>
                </a:solidFill>
              </a:rPr>
              <a:t>1976 - Board of Pharmaceutical Specialties (BPS) established by APhA</a:t>
            </a:r>
            <a:endParaRPr sz="1800" i="0" u="none" strike="noStrike" cap="none" dirty="0">
              <a:solidFill>
                <a:srgbClr val="000000"/>
              </a:solidFill>
            </a:endParaRPr>
          </a:p>
          <a:p>
            <a:pPr marL="457200" marR="0" lvl="0" indent="-298450" algn="l" rtl="0">
              <a:lnSpc>
                <a:spcPct val="115000"/>
              </a:lnSpc>
              <a:spcBef>
                <a:spcPts val="0"/>
              </a:spcBef>
              <a:spcAft>
                <a:spcPts val="0"/>
              </a:spcAft>
              <a:buClr>
                <a:srgbClr val="000000"/>
              </a:buClr>
              <a:buSzPts val="1100"/>
              <a:buFont typeface="Lato"/>
              <a:buChar char="●"/>
            </a:pPr>
            <a:r>
              <a:rPr lang="en-US" sz="1800" i="0" u="none" strike="noStrike" cap="none" dirty="0">
                <a:solidFill>
                  <a:srgbClr val="000000"/>
                </a:solidFill>
              </a:rPr>
              <a:t>The APhA house of delegates recommended a “board with independent decision-making authority be established” </a:t>
            </a:r>
            <a:endParaRPr sz="1800" i="0" u="none" strike="noStrike" cap="none" dirty="0">
              <a:solidFill>
                <a:srgbClr val="000000"/>
              </a:solidFill>
            </a:endParaRPr>
          </a:p>
          <a:p>
            <a:pPr marL="457200" marR="0" lvl="0" indent="-298450" algn="l" rtl="0">
              <a:lnSpc>
                <a:spcPct val="115000"/>
              </a:lnSpc>
              <a:spcBef>
                <a:spcPts val="0"/>
              </a:spcBef>
              <a:spcAft>
                <a:spcPts val="0"/>
              </a:spcAft>
              <a:buClr>
                <a:srgbClr val="000000"/>
              </a:buClr>
              <a:buSzPts val="1100"/>
              <a:buFont typeface="Lato"/>
              <a:buChar char="●"/>
            </a:pPr>
            <a:r>
              <a:rPr lang="en-US" sz="1800" i="0" u="none" strike="noStrike" cap="none" dirty="0">
                <a:solidFill>
                  <a:srgbClr val="000000"/>
                </a:solidFill>
              </a:rPr>
              <a:t>BPS was established to recognize:</a:t>
            </a:r>
            <a:endParaRPr sz="1800" i="0" u="none" strike="noStrike" cap="none" dirty="0">
              <a:solidFill>
                <a:srgbClr val="000000"/>
              </a:solidFill>
            </a:endParaRPr>
          </a:p>
          <a:p>
            <a:pPr marL="914400" marR="0" lvl="1" indent="-330200" algn="l" rtl="0">
              <a:lnSpc>
                <a:spcPct val="115000"/>
              </a:lnSpc>
              <a:spcBef>
                <a:spcPts val="0"/>
              </a:spcBef>
              <a:spcAft>
                <a:spcPts val="0"/>
              </a:spcAft>
              <a:buClr>
                <a:srgbClr val="000000"/>
              </a:buClr>
              <a:buSzPts val="1600"/>
              <a:buFont typeface="Lato"/>
              <a:buChar char="○"/>
            </a:pPr>
            <a:r>
              <a:rPr lang="en-US" sz="1600" i="0" u="none" strike="noStrike" cap="none" dirty="0">
                <a:solidFill>
                  <a:srgbClr val="000000"/>
                </a:solidFill>
              </a:rPr>
              <a:t>Specialty </a:t>
            </a:r>
            <a:endParaRPr sz="1600" i="0" u="none" strike="noStrike" cap="none" dirty="0">
              <a:solidFill>
                <a:srgbClr val="000000"/>
              </a:solidFill>
            </a:endParaRPr>
          </a:p>
          <a:p>
            <a:pPr marL="914400" marR="0" lvl="1" indent="-330200" algn="l" rtl="0">
              <a:lnSpc>
                <a:spcPct val="115000"/>
              </a:lnSpc>
              <a:spcBef>
                <a:spcPts val="0"/>
              </a:spcBef>
              <a:spcAft>
                <a:spcPts val="0"/>
              </a:spcAft>
              <a:buClr>
                <a:srgbClr val="000000"/>
              </a:buClr>
              <a:buSzPts val="1600"/>
              <a:buFont typeface="Lato"/>
              <a:buChar char="○"/>
            </a:pPr>
            <a:r>
              <a:rPr lang="en-US" sz="1600" i="0" u="none" strike="noStrike" cap="none" dirty="0">
                <a:solidFill>
                  <a:srgbClr val="000000"/>
                </a:solidFill>
              </a:rPr>
              <a:t>Demand </a:t>
            </a:r>
            <a:endParaRPr sz="1600" i="0" u="none" strike="noStrike" cap="none" dirty="0">
              <a:solidFill>
                <a:srgbClr val="000000"/>
              </a:solidFill>
            </a:endParaRPr>
          </a:p>
          <a:p>
            <a:pPr marL="914400" marR="0" lvl="1" indent="-330200" algn="l" rtl="0">
              <a:lnSpc>
                <a:spcPct val="115000"/>
              </a:lnSpc>
              <a:spcBef>
                <a:spcPts val="0"/>
              </a:spcBef>
              <a:spcAft>
                <a:spcPts val="0"/>
              </a:spcAft>
              <a:buClr>
                <a:srgbClr val="000000"/>
              </a:buClr>
              <a:buSzPts val="1600"/>
              <a:buFont typeface="Lato"/>
              <a:buChar char="○"/>
            </a:pPr>
            <a:r>
              <a:rPr lang="en-US" sz="1600" i="0" u="none" strike="noStrike" cap="none" dirty="0">
                <a:solidFill>
                  <a:srgbClr val="000000"/>
                </a:solidFill>
              </a:rPr>
              <a:t>Need </a:t>
            </a:r>
            <a:endParaRPr sz="1600" i="0" u="none" strike="noStrike" cap="none" dirty="0">
              <a:solidFill>
                <a:srgbClr val="000000"/>
              </a:solidFill>
            </a:endParaRPr>
          </a:p>
          <a:p>
            <a:pPr marL="914400" marR="0" lvl="1" indent="-330200" algn="l" rtl="0">
              <a:lnSpc>
                <a:spcPct val="115000"/>
              </a:lnSpc>
              <a:spcBef>
                <a:spcPts val="0"/>
              </a:spcBef>
              <a:spcAft>
                <a:spcPts val="0"/>
              </a:spcAft>
              <a:buClr>
                <a:srgbClr val="000000"/>
              </a:buClr>
              <a:buSzPts val="1600"/>
              <a:buFont typeface="Lato"/>
              <a:buChar char="○"/>
            </a:pPr>
            <a:r>
              <a:rPr lang="en-US" sz="1600" i="0" u="none" strike="noStrike" cap="none" dirty="0">
                <a:solidFill>
                  <a:srgbClr val="000000"/>
                </a:solidFill>
              </a:rPr>
              <a:t>Number and time </a:t>
            </a:r>
            <a:endParaRPr sz="1600" i="0" u="none" strike="noStrike" cap="none" dirty="0">
              <a:solidFill>
                <a:srgbClr val="000000"/>
              </a:solidFill>
            </a:endParaRPr>
          </a:p>
          <a:p>
            <a:pPr marL="914400" marR="0" lvl="1" indent="-330200" algn="l" rtl="0">
              <a:lnSpc>
                <a:spcPct val="115000"/>
              </a:lnSpc>
              <a:spcBef>
                <a:spcPts val="0"/>
              </a:spcBef>
              <a:spcAft>
                <a:spcPts val="0"/>
              </a:spcAft>
              <a:buClr>
                <a:srgbClr val="000000"/>
              </a:buClr>
              <a:buSzPts val="1600"/>
              <a:buFont typeface="Lato"/>
              <a:buChar char="○"/>
            </a:pPr>
            <a:r>
              <a:rPr lang="en-US" sz="1600" i="0" u="none" strike="noStrike" cap="none" dirty="0">
                <a:solidFill>
                  <a:srgbClr val="000000"/>
                </a:solidFill>
              </a:rPr>
              <a:t>Specialized knowledge </a:t>
            </a:r>
            <a:endParaRPr sz="1600" i="0" u="none" strike="noStrike" cap="none" dirty="0">
              <a:solidFill>
                <a:srgbClr val="000000"/>
              </a:solidFill>
            </a:endParaRPr>
          </a:p>
          <a:p>
            <a:pPr marL="914400" marR="0" lvl="1" indent="-330200" algn="l" rtl="0">
              <a:lnSpc>
                <a:spcPct val="115000"/>
              </a:lnSpc>
              <a:spcBef>
                <a:spcPts val="0"/>
              </a:spcBef>
              <a:spcAft>
                <a:spcPts val="0"/>
              </a:spcAft>
              <a:buClr>
                <a:srgbClr val="000000"/>
              </a:buClr>
              <a:buSzPts val="1600"/>
              <a:buFont typeface="Lato"/>
              <a:buChar char="○"/>
            </a:pPr>
            <a:r>
              <a:rPr lang="en-US" sz="1600" i="0" u="none" strike="noStrike" cap="none" dirty="0">
                <a:solidFill>
                  <a:srgbClr val="000000"/>
                </a:solidFill>
              </a:rPr>
              <a:t>Education or training</a:t>
            </a:r>
            <a:endParaRPr sz="1600" i="0" u="none" strike="noStrike" cap="none" dirty="0">
              <a:solidFill>
                <a:srgbClr val="000000"/>
              </a:solidFill>
            </a:endParaRPr>
          </a:p>
        </p:txBody>
      </p:sp>
      <p:sp>
        <p:nvSpPr>
          <p:cNvPr id="598" name="Shape 598"/>
          <p:cNvSpPr txBox="1"/>
          <p:nvPr/>
        </p:nvSpPr>
        <p:spPr>
          <a:xfrm>
            <a:off x="727650" y="335377"/>
            <a:ext cx="7688700" cy="71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Calibri"/>
                <a:ea typeface="Calibri"/>
                <a:cs typeface="Calibri"/>
                <a:sym typeface="Calibri"/>
              </a:rPr>
              <a:t>Pharmacy’s Transformational Timeline</a:t>
            </a:r>
            <a:endParaRPr sz="3600" b="1" i="0" u="none" strike="noStrike" cap="none" dirty="0">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727650" y="249609"/>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600"/>
              <a:buFont typeface="Raleway"/>
              <a:buNone/>
            </a:pPr>
            <a:r>
              <a:rPr lang="en-US" sz="3600" b="1" i="0" u="none" strike="noStrike" cap="none" dirty="0">
                <a:solidFill>
                  <a:schemeClr val="dk2"/>
                </a:solidFill>
                <a:latin typeface="Calibri"/>
                <a:ea typeface="Calibri"/>
                <a:cs typeface="Calibri"/>
                <a:sym typeface="Calibri"/>
              </a:rPr>
              <a:t>Timeline of the Era</a:t>
            </a:r>
            <a:endParaRPr sz="3600" b="1" i="0" u="none" strike="noStrike" cap="none" dirty="0">
              <a:solidFill>
                <a:schemeClr val="dk2"/>
              </a:solidFill>
              <a:latin typeface="Calibri"/>
              <a:ea typeface="Calibri"/>
              <a:cs typeface="Calibri"/>
              <a:sym typeface="Calibri"/>
            </a:endParaRPr>
          </a:p>
        </p:txBody>
      </p:sp>
      <p:sp>
        <p:nvSpPr>
          <p:cNvPr id="220" name="Shape 220"/>
          <p:cNvSpPr txBox="1">
            <a:spLocks noGrp="1"/>
          </p:cNvSpPr>
          <p:nvPr>
            <p:ph type="body" idx="1"/>
          </p:nvPr>
        </p:nvSpPr>
        <p:spPr>
          <a:xfrm>
            <a:off x="727650" y="1323938"/>
            <a:ext cx="7688700" cy="2261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Prior to 8th century</a:t>
            </a:r>
            <a:endParaRPr sz="16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Theory of “Medicine of the Prophet” - hygiene rules and Islamic folk medicine</a:t>
            </a:r>
            <a:endParaRPr sz="16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Mid 8th century (after Muhammad’s pilgrimage)</a:t>
            </a:r>
            <a:endParaRPr sz="16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Growing pressures on health field and professionalized medicine</a:t>
            </a:r>
            <a:endParaRPr sz="16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After 762</a:t>
            </a:r>
            <a:endParaRPr sz="1600" b="0" i="0" u="none" strike="noStrike" cap="none" dirty="0">
              <a:solidFill>
                <a:schemeClr val="dk2"/>
              </a:solidFill>
              <a:latin typeface="Lato"/>
              <a:ea typeface="Lato"/>
              <a:cs typeface="Lato"/>
              <a:sym typeface="Lato"/>
            </a:endParaRPr>
          </a:p>
          <a:p>
            <a:pPr marL="1371600" marR="0" lvl="2"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Baghdad - center of learning and administration</a:t>
            </a:r>
            <a:endParaRPr sz="1600" b="0" i="0" u="none" strike="noStrike" cap="none" dirty="0">
              <a:solidFill>
                <a:schemeClr val="dk2"/>
              </a:solidFill>
              <a:latin typeface="Lato"/>
              <a:ea typeface="Lato"/>
              <a:cs typeface="Lato"/>
              <a:sym typeface="Lato"/>
            </a:endParaRPr>
          </a:p>
          <a:p>
            <a:pPr marL="457200" marR="0" lvl="0"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Early 9th century</a:t>
            </a:r>
            <a:endParaRPr sz="1600" b="0" i="0" u="none" strike="noStrike" cap="none" dirty="0">
              <a:solidFill>
                <a:schemeClr val="dk2"/>
              </a:solidFill>
              <a:latin typeface="Lato"/>
              <a:ea typeface="Lato"/>
              <a:cs typeface="Lato"/>
              <a:sym typeface="Lato"/>
            </a:endParaRPr>
          </a:p>
          <a:p>
            <a:pPr marL="914400" marR="0" lvl="1" indent="-317500" algn="l" rtl="0">
              <a:lnSpc>
                <a:spcPct val="115000"/>
              </a:lnSpc>
              <a:spcBef>
                <a:spcPts val="0"/>
              </a:spcBef>
              <a:spcAft>
                <a:spcPts val="0"/>
              </a:spcAft>
              <a:buClr>
                <a:schemeClr val="accent1"/>
              </a:buClr>
              <a:buSzPts val="1400"/>
              <a:buFont typeface="Lato"/>
              <a:buChar char="○"/>
            </a:pPr>
            <a:r>
              <a:rPr lang="en-US" sz="1600" b="0" i="0" u="none" strike="noStrike" cap="none" dirty="0">
                <a:solidFill>
                  <a:schemeClr val="dk2"/>
                </a:solidFill>
                <a:latin typeface="Lato"/>
                <a:ea typeface="Lato"/>
                <a:cs typeface="Lato"/>
                <a:sym typeface="Lato"/>
              </a:rPr>
              <a:t>“Drug shops” with medicines and spices</a:t>
            </a:r>
            <a:endParaRPr sz="1600" b="0" i="0" u="none" strike="noStrike" cap="none" dirty="0">
              <a:solidFill>
                <a:schemeClr val="dk2"/>
              </a:solidFill>
              <a:latin typeface="Lato"/>
              <a:ea typeface="Lato"/>
              <a:cs typeface="Lato"/>
              <a:sym typeface="Lato"/>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727650" y="1083882"/>
            <a:ext cx="7688700" cy="2700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800" b="0" i="0" u="none" strike="noStrike" cap="none" dirty="0">
                <a:solidFill>
                  <a:srgbClr val="000000"/>
                </a:solidFill>
                <a:latin typeface="Lato"/>
                <a:ea typeface="Lato"/>
                <a:cs typeface="Lato"/>
                <a:sym typeface="Lato"/>
              </a:rPr>
              <a:t>1977 - Collaborative Drug Therapy Management</a:t>
            </a:r>
            <a:endParaRPr dirty="0">
              <a:solidFill>
                <a:srgbClr val="000000"/>
              </a:solidFill>
            </a:endParaRPr>
          </a:p>
          <a:p>
            <a:pPr marL="457200" marR="0" lvl="0" indent="-298450" algn="l" rtl="0">
              <a:lnSpc>
                <a:spcPct val="115000"/>
              </a:lnSpc>
              <a:spcBef>
                <a:spcPts val="0"/>
              </a:spcBef>
              <a:spcAft>
                <a:spcPts val="0"/>
              </a:spcAft>
              <a:buClr>
                <a:srgbClr val="000000"/>
              </a:buClr>
              <a:buSzPts val="1100"/>
              <a:buFont typeface="Lato"/>
              <a:buChar char="●"/>
            </a:pPr>
            <a:r>
              <a:rPr lang="en-US" sz="1800" b="0" i="0" u="none" strike="noStrike" cap="none" dirty="0">
                <a:solidFill>
                  <a:srgbClr val="000000"/>
                </a:solidFill>
                <a:latin typeface="Lato"/>
                <a:ea typeface="Lato"/>
                <a:cs typeface="Lato"/>
                <a:sym typeface="Lato"/>
              </a:rPr>
              <a:t>Assembly Bill 717: authorized prescribing authority to selected healthcare professionals directly involved in a series of pilot projects conducted at University of Southern California</a:t>
            </a:r>
            <a:endParaRPr dirty="0">
              <a:solidFill>
                <a:srgbClr val="000000"/>
              </a:solidFill>
            </a:endParaRPr>
          </a:p>
          <a:p>
            <a:pPr marL="914400" marR="0" lvl="1" indent="-330200" algn="l" rtl="0">
              <a:lnSpc>
                <a:spcPct val="115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Nurses, physicians assistants, pharmacists  </a:t>
            </a:r>
            <a:endParaRPr sz="1600" dirty="0">
              <a:solidFill>
                <a:srgbClr val="000000"/>
              </a:solidFill>
            </a:endParaRPr>
          </a:p>
          <a:p>
            <a:pPr marL="914400" marR="0" lvl="1" indent="-228600" algn="l" rtl="0">
              <a:lnSpc>
                <a:spcPct val="115000"/>
              </a:lnSpc>
              <a:spcBef>
                <a:spcPts val="0"/>
              </a:spcBef>
              <a:spcAft>
                <a:spcPts val="0"/>
              </a:spcAft>
              <a:buClr>
                <a:schemeClr val="accent1"/>
              </a:buClr>
              <a:buSzPts val="1100"/>
              <a:buFont typeface="Lato"/>
              <a:buNone/>
            </a:pPr>
            <a:endParaRPr sz="1400" b="0" i="0" u="none" strike="noStrike" cap="none" dirty="0">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800" b="0" i="0" u="none" strike="noStrike" cap="none" dirty="0">
                <a:solidFill>
                  <a:srgbClr val="000000"/>
                </a:solidFill>
                <a:latin typeface="Lato"/>
                <a:ea typeface="Lato"/>
                <a:cs typeface="Lato"/>
                <a:sym typeface="Lato"/>
              </a:rPr>
              <a:t>1978 - Nuclear Pharmacy - first specialty recognized by BPS</a:t>
            </a:r>
            <a:endParaRPr dirty="0">
              <a:solidFill>
                <a:srgbClr val="000000"/>
              </a:solidFill>
            </a:endParaRPr>
          </a:p>
          <a:p>
            <a:pPr marL="457200" marR="0" lvl="0" indent="0" algn="l" rtl="0">
              <a:lnSpc>
                <a:spcPct val="115000"/>
              </a:lnSpc>
              <a:spcBef>
                <a:spcPts val="0"/>
              </a:spcBef>
              <a:spcAft>
                <a:spcPts val="0"/>
              </a:spcAft>
              <a:buClr>
                <a:schemeClr val="accent1"/>
              </a:buClr>
              <a:buSzPts val="1300"/>
              <a:buFont typeface="Lato"/>
              <a:buNone/>
            </a:pPr>
            <a:endParaRPr sz="1400" b="0" i="0" u="none" strike="noStrike" cap="none" dirty="0">
              <a:solidFill>
                <a:srgbClr val="000000"/>
              </a:solidFill>
              <a:latin typeface="Lato"/>
              <a:ea typeface="Lato"/>
              <a:cs typeface="Lato"/>
              <a:sym typeface="Lato"/>
            </a:endParaRPr>
          </a:p>
          <a:p>
            <a:pPr marL="914400" marR="0" lvl="1" indent="-228600" algn="l" rtl="0">
              <a:lnSpc>
                <a:spcPct val="115000"/>
              </a:lnSpc>
              <a:spcBef>
                <a:spcPts val="0"/>
              </a:spcBef>
              <a:spcAft>
                <a:spcPts val="0"/>
              </a:spcAft>
              <a:buClr>
                <a:schemeClr val="accent1"/>
              </a:buClr>
              <a:buSzPts val="1100"/>
              <a:buFont typeface="Lato"/>
              <a:buNone/>
            </a:pPr>
            <a:endParaRPr sz="1400" b="0" i="0" u="none" strike="noStrike" cap="none" dirty="0">
              <a:solidFill>
                <a:srgbClr val="000000"/>
              </a:solidFill>
              <a:latin typeface="Lato"/>
              <a:ea typeface="Lato"/>
              <a:cs typeface="Lato"/>
              <a:sym typeface="Lato"/>
            </a:endParaRPr>
          </a:p>
        </p:txBody>
      </p:sp>
      <p:sp>
        <p:nvSpPr>
          <p:cNvPr id="604" name="Shape 604"/>
          <p:cNvSpPr txBox="1"/>
          <p:nvPr/>
        </p:nvSpPr>
        <p:spPr>
          <a:xfrm>
            <a:off x="727650" y="335377"/>
            <a:ext cx="7688700" cy="7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u="none" strike="noStrike" cap="none" dirty="0">
                <a:solidFill>
                  <a:schemeClr val="dk2"/>
                </a:solidFill>
                <a:latin typeface="Calibri"/>
                <a:ea typeface="Calibri"/>
                <a:cs typeface="Calibri"/>
                <a:sym typeface="Calibri"/>
              </a:rPr>
              <a:t>Pharmacy’s Transformational Timeline</a:t>
            </a:r>
            <a:endParaRPr sz="3600" b="1" i="0" u="none" strike="noStrike" cap="none" dirty="0">
              <a:solidFill>
                <a:schemeClr val="dk2"/>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727650" y="1172964"/>
            <a:ext cx="7688700" cy="296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600" i="0" u="none" strike="noStrike" cap="none" dirty="0">
                <a:solidFill>
                  <a:srgbClr val="000000"/>
                </a:solidFill>
              </a:rPr>
              <a:t>1979 - ACCP was founded in September 1979 at the University of Missouri</a:t>
            </a:r>
            <a:endParaRPr sz="1600" i="0" u="none" strike="noStrike" cap="none" dirty="0">
              <a:solidFill>
                <a:srgbClr val="000000"/>
              </a:solidFill>
            </a:endParaRPr>
          </a:p>
          <a:p>
            <a:pPr marL="0" marR="0" lvl="0" indent="0" algn="l" rtl="0">
              <a:lnSpc>
                <a:spcPct val="115000"/>
              </a:lnSpc>
              <a:spcBef>
                <a:spcPts val="0"/>
              </a:spcBef>
              <a:spcAft>
                <a:spcPts val="0"/>
              </a:spcAft>
              <a:buClr>
                <a:schemeClr val="accent1"/>
              </a:buClr>
              <a:buSzPts val="1300"/>
              <a:buFont typeface="Lato"/>
              <a:buNone/>
            </a:pPr>
            <a:endParaRPr sz="1600" i="0" u="none" strike="noStrike" cap="none" dirty="0">
              <a:solidFill>
                <a:srgbClr val="000000"/>
              </a:solidFill>
            </a:endParaRPr>
          </a:p>
          <a:p>
            <a:pPr marL="0" marR="0" lvl="0" indent="0" algn="l" rtl="0">
              <a:lnSpc>
                <a:spcPct val="115000"/>
              </a:lnSpc>
              <a:spcBef>
                <a:spcPts val="0"/>
              </a:spcBef>
              <a:spcAft>
                <a:spcPts val="0"/>
              </a:spcAft>
              <a:buClr>
                <a:schemeClr val="accent1"/>
              </a:buClr>
              <a:buSzPts val="1300"/>
              <a:buFont typeface="Lato"/>
              <a:buNone/>
            </a:pPr>
            <a:r>
              <a:rPr lang="en-US" sz="1600" i="0" u="none" strike="noStrike" cap="none" dirty="0">
                <a:solidFill>
                  <a:srgbClr val="000000"/>
                </a:solidFill>
              </a:rPr>
              <a:t>1980s - Rise of Medications</a:t>
            </a:r>
            <a:endParaRPr sz="1600" i="0" u="none" strike="noStrike" cap="none" dirty="0">
              <a:solidFill>
                <a:srgbClr val="000000"/>
              </a:solidFill>
            </a:endParaRPr>
          </a:p>
          <a:p>
            <a:pPr marL="457200" marR="0" lvl="0" indent="-317500" algn="l" rtl="0">
              <a:lnSpc>
                <a:spcPct val="115000"/>
              </a:lnSpc>
              <a:spcBef>
                <a:spcPts val="0"/>
              </a:spcBef>
              <a:spcAft>
                <a:spcPts val="0"/>
              </a:spcAft>
              <a:buClr>
                <a:srgbClr val="000000"/>
              </a:buClr>
              <a:buSzPts val="1400"/>
              <a:buFont typeface="Lato"/>
              <a:buChar char="●"/>
            </a:pPr>
            <a:r>
              <a:rPr lang="en-US" sz="1600" i="0" u="none" strike="noStrike" cap="none" dirty="0">
                <a:solidFill>
                  <a:srgbClr val="000000"/>
                </a:solidFill>
              </a:rPr>
              <a:t>The most-used prescription drugs at the beginning of the decade:</a:t>
            </a:r>
            <a:endParaRPr sz="1600" i="0" u="none" strike="noStrike" cap="none" dirty="0">
              <a:solidFill>
                <a:srgbClr val="000000"/>
              </a:solidFill>
            </a:endParaRPr>
          </a:p>
          <a:p>
            <a:pPr marL="914400" marR="0" lvl="1" indent="-317500" algn="l" rtl="0">
              <a:lnSpc>
                <a:spcPct val="115000"/>
              </a:lnSpc>
              <a:spcBef>
                <a:spcPts val="0"/>
              </a:spcBef>
              <a:spcAft>
                <a:spcPts val="0"/>
              </a:spcAft>
              <a:buClr>
                <a:srgbClr val="000000"/>
              </a:buClr>
              <a:buSzPts val="1400"/>
              <a:buFont typeface="Lato"/>
              <a:buChar char="○"/>
            </a:pPr>
            <a:r>
              <a:rPr lang="en-US" sz="1600" i="0" u="none" strike="noStrike" cap="none" dirty="0">
                <a:solidFill>
                  <a:srgbClr val="000000"/>
                </a:solidFill>
              </a:rPr>
              <a:t>Valium (diazepam, Roche)</a:t>
            </a:r>
            <a:endParaRPr sz="1600" i="0" u="none" strike="noStrike" cap="none" dirty="0">
              <a:solidFill>
                <a:srgbClr val="000000"/>
              </a:solidFill>
            </a:endParaRPr>
          </a:p>
          <a:p>
            <a:pPr marL="914400" marR="0" lvl="1" indent="-317500" algn="l" rtl="0">
              <a:lnSpc>
                <a:spcPct val="115000"/>
              </a:lnSpc>
              <a:spcBef>
                <a:spcPts val="0"/>
              </a:spcBef>
              <a:spcAft>
                <a:spcPts val="0"/>
              </a:spcAft>
              <a:buClr>
                <a:srgbClr val="000000"/>
              </a:buClr>
              <a:buSzPts val="1400"/>
              <a:buFont typeface="Lato"/>
              <a:buChar char="○"/>
            </a:pPr>
            <a:r>
              <a:rPr lang="en-US" sz="1600" i="0" u="none" strike="noStrike" cap="none" dirty="0">
                <a:solidFill>
                  <a:srgbClr val="000000"/>
                </a:solidFill>
              </a:rPr>
              <a:t>Inderal (propranolol, Ayerst)</a:t>
            </a:r>
            <a:endParaRPr sz="1600" i="0" u="none" strike="noStrike" cap="none" dirty="0">
              <a:solidFill>
                <a:srgbClr val="000000"/>
              </a:solidFill>
            </a:endParaRPr>
          </a:p>
          <a:p>
            <a:pPr marL="914400" marR="0" lvl="1" indent="-317500" algn="l" rtl="0">
              <a:lnSpc>
                <a:spcPct val="115000"/>
              </a:lnSpc>
              <a:spcBef>
                <a:spcPts val="0"/>
              </a:spcBef>
              <a:spcAft>
                <a:spcPts val="0"/>
              </a:spcAft>
              <a:buClr>
                <a:srgbClr val="000000"/>
              </a:buClr>
              <a:buSzPts val="1400"/>
              <a:buFont typeface="Lato"/>
              <a:buChar char="○"/>
            </a:pPr>
            <a:r>
              <a:rPr lang="en-US" sz="1600" i="0" u="none" strike="noStrike" cap="none" dirty="0">
                <a:solidFill>
                  <a:srgbClr val="000000"/>
                </a:solidFill>
              </a:rPr>
              <a:t>Diazide (hydrochlorothiazide/triamterene, SmithKline)</a:t>
            </a:r>
            <a:endParaRPr sz="1600" i="0" u="none" strike="noStrike" cap="none" dirty="0">
              <a:solidFill>
                <a:srgbClr val="000000"/>
              </a:solidFill>
            </a:endParaRPr>
          </a:p>
          <a:p>
            <a:pPr marL="457200" marR="0" lvl="0" indent="-317500" algn="l" rtl="0">
              <a:lnSpc>
                <a:spcPct val="115000"/>
              </a:lnSpc>
              <a:spcBef>
                <a:spcPts val="0"/>
              </a:spcBef>
              <a:spcAft>
                <a:spcPts val="0"/>
              </a:spcAft>
              <a:buClr>
                <a:srgbClr val="000000"/>
              </a:buClr>
              <a:buSzPts val="1400"/>
              <a:buFont typeface="Lato"/>
              <a:buChar char="●"/>
            </a:pPr>
            <a:r>
              <a:rPr lang="en-US" sz="1600" i="0" u="none" strike="noStrike" cap="none" dirty="0">
                <a:solidFill>
                  <a:srgbClr val="000000"/>
                </a:solidFill>
              </a:rPr>
              <a:t>New chemical class of antihypertensives</a:t>
            </a:r>
            <a:endParaRPr sz="1600" i="0" u="none" strike="noStrike" cap="none" dirty="0">
              <a:solidFill>
                <a:srgbClr val="000000"/>
              </a:solidFill>
            </a:endParaRPr>
          </a:p>
          <a:p>
            <a:pPr marL="914400" marR="0" lvl="1" indent="-317500" algn="l" rtl="0">
              <a:lnSpc>
                <a:spcPct val="115000"/>
              </a:lnSpc>
              <a:spcBef>
                <a:spcPts val="0"/>
              </a:spcBef>
              <a:spcAft>
                <a:spcPts val="0"/>
              </a:spcAft>
              <a:buClr>
                <a:srgbClr val="000000"/>
              </a:buClr>
              <a:buSzPts val="1400"/>
              <a:buFont typeface="Lato"/>
              <a:buChar char="○"/>
            </a:pPr>
            <a:r>
              <a:rPr lang="en-US" sz="1600" i="0" u="none" strike="noStrike" cap="none" dirty="0">
                <a:solidFill>
                  <a:srgbClr val="000000"/>
                </a:solidFill>
              </a:rPr>
              <a:t>ACE inhibitor Capoten (captopril, Squibb)</a:t>
            </a:r>
            <a:endParaRPr sz="1600" i="0" u="none" strike="noStrike" cap="none" dirty="0">
              <a:solidFill>
                <a:srgbClr val="000000"/>
              </a:solidFill>
            </a:endParaRPr>
          </a:p>
        </p:txBody>
      </p:sp>
      <p:sp>
        <p:nvSpPr>
          <p:cNvPr id="610" name="Shape 610"/>
          <p:cNvSpPr txBox="1">
            <a:spLocks noGrp="1"/>
          </p:cNvSpPr>
          <p:nvPr>
            <p:ph type="title"/>
          </p:nvPr>
        </p:nvSpPr>
        <p:spPr>
          <a:xfrm>
            <a:off x="727650" y="335376"/>
            <a:ext cx="7688700" cy="83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i="0" u="none" strike="noStrike" cap="none" dirty="0">
                <a:solidFill>
                  <a:schemeClr val="dk2"/>
                </a:solidFill>
                <a:latin typeface="Calibri"/>
                <a:ea typeface="Calibri"/>
                <a:cs typeface="Calibri"/>
                <a:sym typeface="Calibri"/>
              </a:rPr>
              <a:t>Pharmacy’s Transformational Timeline</a:t>
            </a:r>
            <a:endParaRPr sz="3600" i="0" u="none" strike="noStrike" cap="none" dirty="0">
              <a:solidFill>
                <a:schemeClr val="dk2"/>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09600" y="1012289"/>
            <a:ext cx="7924800" cy="3173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rgbClr val="000000"/>
                </a:solidFill>
                <a:latin typeface="Lato"/>
                <a:ea typeface="Lato"/>
                <a:cs typeface="Lato"/>
                <a:sym typeface="Lato"/>
              </a:rPr>
              <a:t>1984 - Patient Counseling Competition</a:t>
            </a:r>
            <a:endParaRPr sz="1600" b="0" i="0" u="none" strike="noStrike" cap="none" dirty="0">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rgbClr val="000000"/>
                </a:solidFill>
                <a:latin typeface="Lato"/>
                <a:ea typeface="Lato"/>
                <a:cs typeface="Lato"/>
                <a:sym typeface="Lato"/>
              </a:rPr>
              <a:t>1986 - NAPLEX</a:t>
            </a:r>
            <a:endParaRPr sz="1600" b="0" i="0" u="none" strike="noStrike" cap="none" dirty="0">
              <a:solidFill>
                <a:srgbClr val="000000"/>
              </a:solidFill>
              <a:latin typeface="Lato"/>
              <a:ea typeface="Lato"/>
              <a:cs typeface="Lato"/>
              <a:sym typeface="Lato"/>
            </a:endParaRPr>
          </a:p>
          <a:p>
            <a:pPr marL="457200" marR="0" lvl="0"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The North American Pharmacist Licensure Examination (NAPLEX) for pharmacy licensure debuted in a revised, interrogated format</a:t>
            </a:r>
            <a:endParaRPr sz="1600" b="0" i="0" u="none" strike="noStrike" cap="none" dirty="0">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r>
              <a:rPr lang="en-US" sz="1600" b="0" i="0" u="none" strike="noStrike" cap="none" dirty="0">
                <a:solidFill>
                  <a:srgbClr val="000000"/>
                </a:solidFill>
                <a:latin typeface="Lato"/>
                <a:ea typeface="Lato"/>
                <a:cs typeface="Lato"/>
                <a:sym typeface="Lato"/>
              </a:rPr>
              <a:t>1990s</a:t>
            </a:r>
            <a:endParaRPr sz="1600" b="0" i="0" u="none" strike="noStrike" cap="none" dirty="0">
              <a:solidFill>
                <a:srgbClr val="000000"/>
              </a:solidFill>
              <a:latin typeface="Lato"/>
              <a:ea typeface="Lato"/>
              <a:cs typeface="Lato"/>
              <a:sym typeface="Lato"/>
            </a:endParaRPr>
          </a:p>
          <a:p>
            <a:pPr marL="457200" marR="0" lvl="0"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There were 120,000 employed pharmacists in the United States</a:t>
            </a:r>
            <a:endParaRPr sz="1600" b="0" i="0" u="none" strike="noStrike" cap="none" dirty="0">
              <a:solidFill>
                <a:srgbClr val="000000"/>
              </a:solidFill>
              <a:latin typeface="Lato"/>
              <a:ea typeface="Lato"/>
              <a:cs typeface="Lato"/>
              <a:sym typeface="Lato"/>
            </a:endParaRPr>
          </a:p>
          <a:p>
            <a:pPr marL="914400" marR="0" lvl="1" indent="-317500" algn="l" rtl="0">
              <a:lnSpc>
                <a:spcPct val="115000"/>
              </a:lnSpc>
              <a:spcBef>
                <a:spcPts val="0"/>
              </a:spcBef>
              <a:spcAft>
                <a:spcPts val="0"/>
              </a:spcAft>
              <a:buClr>
                <a:srgbClr val="000000"/>
              </a:buClr>
              <a:buSzPts val="1400"/>
              <a:buFont typeface="Lato"/>
              <a:buChar char="○"/>
            </a:pPr>
            <a:r>
              <a:rPr lang="en-US" sz="1600" b="0" i="0" u="none" strike="noStrike" cap="none" dirty="0">
                <a:solidFill>
                  <a:srgbClr val="000000"/>
                </a:solidFill>
                <a:latin typeface="Lato"/>
                <a:ea typeface="Lato"/>
                <a:cs typeface="Lato"/>
                <a:sym typeface="Lato"/>
              </a:rPr>
              <a:t>Community and institutional practice</a:t>
            </a:r>
            <a:endParaRPr sz="1600" b="0" i="0" u="none" strike="noStrike" cap="none" dirty="0">
              <a:solidFill>
                <a:srgbClr val="000000"/>
              </a:solidFill>
              <a:latin typeface="Lato"/>
              <a:ea typeface="Lato"/>
              <a:cs typeface="Lato"/>
              <a:sym typeface="Lato"/>
            </a:endParaRPr>
          </a:p>
        </p:txBody>
      </p:sp>
      <p:sp>
        <p:nvSpPr>
          <p:cNvPr id="616" name="Shape 616"/>
          <p:cNvSpPr txBox="1">
            <a:spLocks noGrp="1"/>
          </p:cNvSpPr>
          <p:nvPr>
            <p:ph type="title"/>
          </p:nvPr>
        </p:nvSpPr>
        <p:spPr>
          <a:xfrm>
            <a:off x="727650" y="306405"/>
            <a:ext cx="7688700" cy="70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i="0" u="none" strike="noStrike" cap="none" dirty="0">
                <a:solidFill>
                  <a:schemeClr val="dk2"/>
                </a:solidFill>
                <a:latin typeface="Calibri"/>
                <a:ea typeface="Calibri"/>
                <a:cs typeface="Calibri"/>
                <a:sym typeface="Calibri"/>
              </a:rPr>
              <a:t>Pharmacy’s Transformational Timeline</a:t>
            </a:r>
            <a:endParaRPr sz="3600" i="0" u="none" strike="noStrike" cap="none" dirty="0">
              <a:solidFill>
                <a:schemeClr val="dk2"/>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358883" y="1176445"/>
            <a:ext cx="8445600" cy="31020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1980: Don Brodie broadened his definition of pharmaceutical care to include all patients, whether in an institution or ambulatory care</a:t>
            </a:r>
            <a:endParaRPr sz="1600" b="0" i="0" u="none" strike="noStrike" cap="none" dirty="0">
              <a:solidFill>
                <a:srgbClr val="000000"/>
              </a:solidFill>
              <a:latin typeface="Lato"/>
              <a:ea typeface="Lato"/>
              <a:cs typeface="Lato"/>
              <a:sym typeface="Lato"/>
            </a:endParaRPr>
          </a:p>
          <a:p>
            <a:pPr marL="457200" marR="0" lvl="0" indent="-330200" algn="l" rtl="0">
              <a:lnSpc>
                <a:spcPct val="115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Shift in focus from dispensing  medications to caring for patients regardless of practice setting </a:t>
            </a:r>
            <a:endParaRPr sz="1600" b="0" i="0" u="none" strike="noStrike" cap="none" dirty="0">
              <a:solidFill>
                <a:srgbClr val="000000"/>
              </a:solidFill>
              <a:latin typeface="Lato"/>
              <a:ea typeface="Lato"/>
              <a:cs typeface="Lato"/>
              <a:sym typeface="Lato"/>
            </a:endParaRPr>
          </a:p>
          <a:p>
            <a:pPr marL="457200" marR="0" lvl="0" indent="-330200" algn="l" rtl="0">
              <a:lnSpc>
                <a:spcPct val="115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Formal mission statement for pharmacy developed by Joint Commission of Pharmacy Practitioners (JCPP):</a:t>
            </a:r>
            <a:endParaRPr sz="1600" b="0" i="0" u="none" strike="noStrike" cap="none" dirty="0">
              <a:solidFill>
                <a:srgbClr val="000000"/>
              </a:solidFill>
              <a:latin typeface="Lato"/>
              <a:ea typeface="Lato"/>
              <a:cs typeface="Lato"/>
              <a:sym typeface="Lato"/>
            </a:endParaRPr>
          </a:p>
          <a:p>
            <a:pPr marL="914400" marR="0" lvl="1" indent="-330200" algn="l" rtl="0">
              <a:lnSpc>
                <a:spcPct val="115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To help people make the best use of medications</a:t>
            </a:r>
            <a:endParaRPr sz="1600" b="0" i="0" u="none" strike="noStrike" cap="none" dirty="0">
              <a:solidFill>
                <a:srgbClr val="000000"/>
              </a:solidFill>
              <a:latin typeface="Lato"/>
              <a:ea typeface="Lato"/>
              <a:cs typeface="Lato"/>
              <a:sym typeface="Lato"/>
            </a:endParaRPr>
          </a:p>
          <a:p>
            <a:pPr marL="457200" marR="0" lvl="0" indent="-330200" algn="l" rtl="0">
              <a:lnSpc>
                <a:spcPct val="100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1985:  ASHP held invitational conference at Hilton Head, South Carolina to define and advance clinical pharmacy</a:t>
            </a:r>
            <a:endParaRPr sz="1600" b="0" i="0" u="none" strike="noStrike" cap="none" dirty="0">
              <a:solidFill>
                <a:srgbClr val="000000"/>
              </a:solidFill>
              <a:latin typeface="Lato"/>
              <a:ea typeface="Lato"/>
              <a:cs typeface="Lato"/>
              <a:sym typeface="Lato"/>
            </a:endParaRPr>
          </a:p>
          <a:p>
            <a:pPr marL="914400" marR="0" lvl="1" indent="-330200" algn="l" rtl="0">
              <a:lnSpc>
                <a:spcPct val="100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Key speaker:  Douglas Helper -  “Pharmacy as a Clinical Profession”. </a:t>
            </a:r>
            <a:endParaRPr sz="1600" b="0" i="0" u="none" strike="noStrike" cap="none" dirty="0">
              <a:solidFill>
                <a:srgbClr val="000000"/>
              </a:solidFill>
              <a:latin typeface="Lato"/>
              <a:ea typeface="Lato"/>
              <a:cs typeface="Lato"/>
              <a:sym typeface="Lato"/>
            </a:endParaRPr>
          </a:p>
          <a:p>
            <a:pPr marL="1371600" marR="0" lvl="2" indent="-330200" algn="l" rtl="0">
              <a:lnSpc>
                <a:spcPct val="100000"/>
              </a:lnSpc>
              <a:spcBef>
                <a:spcPts val="0"/>
              </a:spcBef>
              <a:spcAft>
                <a:spcPts val="0"/>
              </a:spcAft>
              <a:buClr>
                <a:srgbClr val="000000"/>
              </a:buClr>
              <a:buSzPts val="1600"/>
              <a:buFont typeface="Lato"/>
              <a:buChar char="■"/>
            </a:pPr>
            <a:r>
              <a:rPr lang="en-US" sz="1600" b="0" i="0" u="none" strike="noStrike" cap="none" dirty="0">
                <a:solidFill>
                  <a:srgbClr val="000000"/>
                </a:solidFill>
                <a:latin typeface="Lato"/>
                <a:ea typeface="Lato"/>
                <a:cs typeface="Lato"/>
                <a:sym typeface="Lato"/>
              </a:rPr>
              <a:t>Advanced idea of clinical pharmacists as  drug experts who give drug therapy to patients, ensuring the safe and appropriate use of drugs.</a:t>
            </a:r>
            <a:endParaRPr sz="1600" b="0" i="0" u="none" strike="noStrike" cap="none" dirty="0">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accent1"/>
              </a:buClr>
              <a:buSzPts val="1300"/>
              <a:buFont typeface="Lato"/>
              <a:buNone/>
            </a:pPr>
            <a:endParaRPr sz="1600" b="0" i="0" u="none" strike="noStrike" cap="none" dirty="0">
              <a:solidFill>
                <a:srgbClr val="000000"/>
              </a:solidFill>
              <a:latin typeface="Lato"/>
              <a:ea typeface="Lato"/>
              <a:cs typeface="Lato"/>
              <a:sym typeface="Lato"/>
            </a:endParaRPr>
          </a:p>
        </p:txBody>
      </p:sp>
      <p:sp>
        <p:nvSpPr>
          <p:cNvPr id="622" name="Shape 622"/>
          <p:cNvSpPr txBox="1"/>
          <p:nvPr/>
        </p:nvSpPr>
        <p:spPr>
          <a:xfrm>
            <a:off x="737333" y="212288"/>
            <a:ext cx="7688700" cy="130630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strike="noStrike" cap="none" dirty="0">
                <a:solidFill>
                  <a:srgbClr val="000000"/>
                </a:solidFill>
                <a:latin typeface="Calibri"/>
                <a:ea typeface="Calibri"/>
                <a:cs typeface="Calibri"/>
                <a:sym typeface="Calibri"/>
              </a:rPr>
              <a:t>Pharmaceutical Care Era: 1990 - 2005</a:t>
            </a:r>
            <a:endParaRPr sz="3600" b="1" i="0" strike="noStrike" cap="none" dirty="0">
              <a:solidFill>
                <a:schemeClr val="dk2"/>
              </a:solidFill>
              <a:latin typeface="Raleway"/>
              <a:ea typeface="Raleway"/>
              <a:cs typeface="Raleway"/>
              <a:sym typeface="Raleway"/>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40950" y="1735346"/>
            <a:ext cx="7630200" cy="2177775"/>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rgbClr val="000000"/>
              </a:buClr>
              <a:buSzPts val="1300"/>
              <a:buFont typeface="Lato"/>
              <a:buChar char="●"/>
            </a:pPr>
            <a:r>
              <a:rPr lang="en-US" sz="1600" b="0" i="0" u="none" strike="noStrike" cap="none" dirty="0">
                <a:solidFill>
                  <a:srgbClr val="000000"/>
                </a:solidFill>
                <a:latin typeface="Lato"/>
                <a:ea typeface="Lato"/>
                <a:cs typeface="Lato"/>
                <a:sym typeface="Lato"/>
              </a:rPr>
              <a:t>Until 1990, federal law had not dealt directly with practice standard for pharmacist</a:t>
            </a:r>
            <a:endParaRPr sz="1600" b="0" i="0" u="none" strike="noStrike" cap="none" dirty="0">
              <a:solidFill>
                <a:srgbClr val="000000"/>
              </a:solidFill>
              <a:latin typeface="Lato"/>
              <a:ea typeface="Lato"/>
              <a:cs typeface="Lato"/>
              <a:sym typeface="Lato"/>
            </a:endParaRPr>
          </a:p>
          <a:p>
            <a:pPr marL="457200" marR="0" lvl="0" indent="-311150" algn="l" rtl="0">
              <a:lnSpc>
                <a:spcPct val="115000"/>
              </a:lnSpc>
              <a:spcBef>
                <a:spcPts val="0"/>
              </a:spcBef>
              <a:spcAft>
                <a:spcPts val="0"/>
              </a:spcAft>
              <a:buClr>
                <a:srgbClr val="000000"/>
              </a:buClr>
              <a:buSzPts val="1300"/>
              <a:buFont typeface="Lato"/>
              <a:buChar char="●"/>
            </a:pPr>
            <a:r>
              <a:rPr lang="en-US" sz="1600" b="0" i="0" u="none" strike="noStrike" cap="none" dirty="0">
                <a:solidFill>
                  <a:srgbClr val="000000"/>
                </a:solidFill>
                <a:latin typeface="Lato"/>
                <a:ea typeface="Lato"/>
                <a:cs typeface="Lato"/>
                <a:sym typeface="Lato"/>
              </a:rPr>
              <a:t>Federal laws, such as Food, Drug and Cosmetic Acts (FDCA) and the Controlled Substances Act (CSA) created important set of responsibilities related to the integrity of distribution to patients</a:t>
            </a:r>
            <a:endParaRPr sz="1600" b="0" i="0" u="none" strike="noStrike" cap="none" dirty="0">
              <a:solidFill>
                <a:srgbClr val="000000"/>
              </a:solidFill>
              <a:latin typeface="Lato"/>
              <a:ea typeface="Lato"/>
              <a:cs typeface="Lato"/>
              <a:sym typeface="Lato"/>
            </a:endParaRPr>
          </a:p>
          <a:p>
            <a:pPr marL="914400" marR="0" lvl="1" indent="-311150" algn="l" rtl="0">
              <a:lnSpc>
                <a:spcPct val="115000"/>
              </a:lnSpc>
              <a:spcBef>
                <a:spcPts val="0"/>
              </a:spcBef>
              <a:spcAft>
                <a:spcPts val="0"/>
              </a:spcAft>
              <a:buClr>
                <a:srgbClr val="000000"/>
              </a:buClr>
              <a:buSzPts val="1300"/>
              <a:buFont typeface="Lato"/>
              <a:buChar char="○"/>
            </a:pPr>
            <a:r>
              <a:rPr lang="en-US" sz="1600" b="0" i="0" u="none" strike="noStrike" cap="none" dirty="0">
                <a:solidFill>
                  <a:srgbClr val="000000"/>
                </a:solidFill>
                <a:latin typeface="Lato"/>
                <a:ea typeface="Lato"/>
                <a:cs typeface="Lato"/>
                <a:sym typeface="Lato"/>
              </a:rPr>
              <a:t>indirectly regulate those who handle medications</a:t>
            </a:r>
            <a:endParaRPr sz="1600" b="0" i="0" u="none" strike="noStrike" cap="none" dirty="0">
              <a:solidFill>
                <a:srgbClr val="000000"/>
              </a:solidFill>
              <a:latin typeface="Lato"/>
              <a:ea typeface="Lato"/>
              <a:cs typeface="Lato"/>
              <a:sym typeface="Lato"/>
            </a:endParaRPr>
          </a:p>
          <a:p>
            <a:pPr marL="457200" marR="0" lvl="0" indent="-311150" algn="l" rtl="0">
              <a:lnSpc>
                <a:spcPct val="115000"/>
              </a:lnSpc>
              <a:spcBef>
                <a:spcPts val="0"/>
              </a:spcBef>
              <a:spcAft>
                <a:spcPts val="0"/>
              </a:spcAft>
              <a:buClr>
                <a:srgbClr val="000000"/>
              </a:buClr>
              <a:buSzPts val="1300"/>
              <a:buFont typeface="Lato"/>
              <a:buChar char="●"/>
            </a:pPr>
            <a:r>
              <a:rPr lang="en-US" sz="1600" b="0" i="0" u="none" strike="noStrike" cap="none" dirty="0">
                <a:solidFill>
                  <a:srgbClr val="000000"/>
                </a:solidFill>
                <a:latin typeface="Lato"/>
                <a:ea typeface="Lato"/>
                <a:cs typeface="Lato"/>
                <a:sym typeface="Lato"/>
              </a:rPr>
              <a:t>The Omnibus Budget Reconciliation Act of 1990 (OBRA 90) took a giant leap beyond the rules about drugs set out in the FDCA and the CSA</a:t>
            </a:r>
            <a:endParaRPr sz="1600" b="0" i="0" u="none" strike="noStrike" cap="none" dirty="0">
              <a:solidFill>
                <a:srgbClr val="000000"/>
              </a:solidFill>
              <a:latin typeface="Lato"/>
              <a:ea typeface="Lato"/>
              <a:cs typeface="Lato"/>
              <a:sym typeface="Lato"/>
            </a:endParaRPr>
          </a:p>
        </p:txBody>
      </p:sp>
      <p:sp>
        <p:nvSpPr>
          <p:cNvPr id="628" name="Shape 628"/>
          <p:cNvSpPr txBox="1"/>
          <p:nvPr/>
        </p:nvSpPr>
        <p:spPr>
          <a:xfrm>
            <a:off x="727650" y="279517"/>
            <a:ext cx="7688700" cy="8858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3600" b="1" i="0" strike="noStrike" cap="none" dirty="0">
                <a:solidFill>
                  <a:srgbClr val="000000"/>
                </a:solidFill>
                <a:latin typeface="Calibri"/>
                <a:ea typeface="Calibri"/>
                <a:cs typeface="Calibri"/>
                <a:sym typeface="Calibri"/>
              </a:rPr>
              <a:t>The Omnibus Budget Reconciliation Act: 1990</a:t>
            </a:r>
            <a:endParaRPr sz="3600" b="1" i="0" strike="noStrike" cap="none" dirty="0">
              <a:solidFill>
                <a:schemeClr val="dk2"/>
              </a:solidFill>
              <a:latin typeface="Raleway"/>
              <a:ea typeface="Raleway"/>
              <a:cs typeface="Raleway"/>
              <a:sym typeface="Raleway"/>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727650" y="221850"/>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600"/>
              <a:buFont typeface="Raleway"/>
              <a:buNone/>
            </a:pPr>
            <a:r>
              <a:rPr lang="en-US" sz="3600" b="1" i="0" strike="noStrike" cap="none" dirty="0">
                <a:solidFill>
                  <a:srgbClr val="000000"/>
                </a:solidFill>
                <a:latin typeface="Calibri"/>
                <a:ea typeface="Calibri"/>
                <a:cs typeface="Calibri"/>
                <a:sym typeface="Calibri"/>
              </a:rPr>
              <a:t>Medication Therapy Management (MTM): 1990 - Present</a:t>
            </a:r>
            <a:endParaRPr sz="3600" b="1" i="0" strike="noStrike" cap="none" dirty="0">
              <a:solidFill>
                <a:srgbClr val="000000"/>
              </a:solidFill>
              <a:latin typeface="Calibri"/>
              <a:ea typeface="Calibri"/>
              <a:cs typeface="Calibri"/>
              <a:sym typeface="Calibri"/>
            </a:endParaRPr>
          </a:p>
        </p:txBody>
      </p:sp>
      <p:sp>
        <p:nvSpPr>
          <p:cNvPr id="634" name="Shape 634"/>
          <p:cNvSpPr txBox="1">
            <a:spLocks noGrp="1"/>
          </p:cNvSpPr>
          <p:nvPr>
            <p:ph type="body" idx="1"/>
          </p:nvPr>
        </p:nvSpPr>
        <p:spPr>
          <a:xfrm>
            <a:off x="357354" y="1680556"/>
            <a:ext cx="8322600" cy="28323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50000"/>
              </a:lnSpc>
              <a:spcBef>
                <a:spcPts val="0"/>
              </a:spcBef>
              <a:spcAft>
                <a:spcPts val="0"/>
              </a:spcAft>
              <a:buClr>
                <a:srgbClr val="000000"/>
              </a:buClr>
              <a:buSzPts val="1100"/>
              <a:buFont typeface="Lato"/>
              <a:buChar char="●"/>
            </a:pPr>
            <a:r>
              <a:rPr lang="en-US" sz="1600" b="0" i="0" u="none" strike="noStrike" cap="none" dirty="0">
                <a:solidFill>
                  <a:srgbClr val="000000"/>
                </a:solidFill>
                <a:latin typeface="Lato"/>
                <a:ea typeface="Lato"/>
                <a:cs typeface="Lato"/>
                <a:sym typeface="Lato"/>
              </a:rPr>
              <a:t>The Medicare Modernization Act of 2003 and Medication Therapy Management</a:t>
            </a:r>
            <a:endParaRPr sz="1600" b="0" i="0" u="none" strike="noStrike" cap="none" dirty="0">
              <a:solidFill>
                <a:srgbClr val="000000"/>
              </a:solidFill>
              <a:latin typeface="Lato"/>
              <a:ea typeface="Lato"/>
              <a:cs typeface="Lato"/>
              <a:sym typeface="Lato"/>
            </a:endParaRPr>
          </a:p>
          <a:p>
            <a:pPr marL="914400" marR="0" lvl="1" indent="-298450" algn="l" rtl="0">
              <a:lnSpc>
                <a:spcPct val="150000"/>
              </a:lnSpc>
              <a:spcBef>
                <a:spcPts val="0"/>
              </a:spcBef>
              <a:spcAft>
                <a:spcPts val="0"/>
              </a:spcAft>
              <a:buClr>
                <a:srgbClr val="000000"/>
              </a:buClr>
              <a:buSzPts val="1100"/>
              <a:buFont typeface="Lato"/>
              <a:buChar char="○"/>
            </a:pPr>
            <a:r>
              <a:rPr lang="en-US" sz="1600" b="0" i="0" u="none" strike="noStrike" cap="none" dirty="0">
                <a:solidFill>
                  <a:srgbClr val="000000"/>
                </a:solidFill>
                <a:latin typeface="Lato"/>
                <a:ea typeface="Lato"/>
                <a:cs typeface="Lato"/>
                <a:sym typeface="Lato"/>
              </a:rPr>
              <a:t>Concept of MTM  was born when the Congress passed the Medicare Modernization Act of 2003 for senior citizens</a:t>
            </a:r>
            <a:endParaRPr sz="1600" b="0" i="0" u="none" strike="noStrike" cap="none" dirty="0">
              <a:solidFill>
                <a:srgbClr val="000000"/>
              </a:solidFill>
              <a:latin typeface="Lato"/>
              <a:ea typeface="Lato"/>
              <a:cs typeface="Lato"/>
              <a:sym typeface="Lato"/>
            </a:endParaRPr>
          </a:p>
          <a:p>
            <a:pPr marL="457200" marR="0" lvl="0" indent="-298450" algn="l" rtl="0">
              <a:lnSpc>
                <a:spcPct val="150000"/>
              </a:lnSpc>
              <a:spcBef>
                <a:spcPts val="0"/>
              </a:spcBef>
              <a:spcAft>
                <a:spcPts val="0"/>
              </a:spcAft>
              <a:buClr>
                <a:srgbClr val="000000"/>
              </a:buClr>
              <a:buSzPts val="1100"/>
              <a:buFont typeface="Lato"/>
              <a:buChar char="●"/>
            </a:pPr>
            <a:r>
              <a:rPr lang="en-US" sz="1600" b="0" i="0" u="none" strike="noStrike" cap="none" dirty="0">
                <a:solidFill>
                  <a:srgbClr val="000000"/>
                </a:solidFill>
                <a:latin typeface="Lato"/>
                <a:ea typeface="Lato"/>
                <a:cs typeface="Lato"/>
                <a:sym typeface="Lato"/>
              </a:rPr>
              <a:t>MTM defined as “a  distinct service or group of services that optimize therapeutic outcomes for individual”.  </a:t>
            </a:r>
            <a:endParaRPr sz="1600" b="0" i="0" u="none" strike="noStrike" cap="none" dirty="0">
              <a:solidFill>
                <a:srgbClr val="000000"/>
              </a:solidFill>
              <a:latin typeface="Lato"/>
              <a:ea typeface="Lato"/>
              <a:cs typeface="Lato"/>
              <a:sym typeface="Lato"/>
            </a:endParaRPr>
          </a:p>
          <a:p>
            <a:pPr marL="914400" marR="0" lvl="1" indent="-298450" algn="l" rtl="0">
              <a:lnSpc>
                <a:spcPct val="150000"/>
              </a:lnSpc>
              <a:spcBef>
                <a:spcPts val="0"/>
              </a:spcBef>
              <a:spcAft>
                <a:spcPts val="0"/>
              </a:spcAft>
              <a:buClr>
                <a:srgbClr val="000000"/>
              </a:buClr>
              <a:buSzPts val="1100"/>
              <a:buFont typeface="Lato"/>
              <a:buChar char="○"/>
            </a:pPr>
            <a:r>
              <a:rPr lang="en-US" sz="1600" b="0" i="0" u="none" strike="noStrike" cap="none" dirty="0">
                <a:solidFill>
                  <a:srgbClr val="000000"/>
                </a:solidFill>
                <a:latin typeface="Lato"/>
                <a:ea typeface="Lato"/>
                <a:cs typeface="Lato"/>
                <a:sym typeface="Lato"/>
              </a:rPr>
              <a:t>Independent of medication product</a:t>
            </a:r>
            <a:endParaRPr sz="1600" b="0" i="0" u="none" strike="noStrike" cap="none" dirty="0">
              <a:solidFill>
                <a:srgbClr val="000000"/>
              </a:solidFill>
              <a:latin typeface="Lato"/>
              <a:ea typeface="Lato"/>
              <a:cs typeface="Lato"/>
              <a:sym typeface="Lato"/>
            </a:endParaRPr>
          </a:p>
          <a:p>
            <a:pPr marL="457200" marR="0" lvl="0" indent="-298450" algn="l" rtl="0">
              <a:lnSpc>
                <a:spcPct val="150000"/>
              </a:lnSpc>
              <a:spcBef>
                <a:spcPts val="0"/>
              </a:spcBef>
              <a:spcAft>
                <a:spcPts val="0"/>
              </a:spcAft>
              <a:buClr>
                <a:srgbClr val="000000"/>
              </a:buClr>
              <a:buSzPts val="1100"/>
              <a:buFont typeface="Lato"/>
              <a:buChar char="●"/>
            </a:pPr>
            <a:r>
              <a:rPr lang="en-US" sz="1600" b="0" i="0" u="none" strike="noStrike" cap="none" dirty="0">
                <a:solidFill>
                  <a:srgbClr val="000000"/>
                </a:solidFill>
                <a:latin typeface="Lato"/>
                <a:ea typeface="Lato"/>
                <a:cs typeface="Lato"/>
                <a:sym typeface="Lato"/>
              </a:rPr>
              <a:t>By 2007, the American Medical Association included codes that would compensate pharmacist for cognitive service (medication advice)</a:t>
            </a:r>
            <a:endParaRPr sz="1600" b="0" i="0" u="none" strike="noStrike" cap="none" dirty="0">
              <a:solidFill>
                <a:srgbClr val="000000"/>
              </a:solidFill>
              <a:latin typeface="Lato"/>
              <a:ea typeface="Lato"/>
              <a:cs typeface="Lato"/>
              <a:sym typeface="Lato"/>
            </a:endParaRPr>
          </a:p>
          <a:p>
            <a:pPr marL="0" marR="0" lvl="0" indent="0" algn="l" rtl="0">
              <a:lnSpc>
                <a:spcPct val="115000"/>
              </a:lnSpc>
              <a:spcBef>
                <a:spcPts val="0"/>
              </a:spcBef>
              <a:spcAft>
                <a:spcPts val="1600"/>
              </a:spcAft>
              <a:buClr>
                <a:schemeClr val="accent1"/>
              </a:buClr>
              <a:buSzPts val="1300"/>
              <a:buFont typeface="Lato"/>
              <a:buNone/>
            </a:pPr>
            <a:endParaRPr sz="1100" b="0" i="0" u="none" strike="noStrike" cap="none" dirty="0">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727650" y="189097"/>
            <a:ext cx="7688700" cy="53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Pharmacy Contributors</a:t>
            </a:r>
            <a:endParaRPr sz="3600" b="1" i="0" u="none" strike="noStrike" cap="none" dirty="0">
              <a:solidFill>
                <a:srgbClr val="000000"/>
              </a:solidFill>
              <a:latin typeface="Calibri"/>
              <a:ea typeface="Calibri"/>
              <a:cs typeface="Calibri"/>
              <a:sym typeface="Calibri"/>
            </a:endParaRPr>
          </a:p>
        </p:txBody>
      </p:sp>
      <p:sp>
        <p:nvSpPr>
          <p:cNvPr id="226" name="Shape 226"/>
          <p:cNvSpPr txBox="1">
            <a:spLocks noGrp="1"/>
          </p:cNvSpPr>
          <p:nvPr>
            <p:ph type="body" idx="1"/>
          </p:nvPr>
        </p:nvSpPr>
        <p:spPr>
          <a:xfrm>
            <a:off x="410100" y="905825"/>
            <a:ext cx="8323800" cy="41901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rgbClr val="000000"/>
              </a:buClr>
              <a:buSzPts val="1300"/>
              <a:buFont typeface="Lato"/>
              <a:buChar char="●"/>
            </a:pPr>
            <a:r>
              <a:rPr lang="en-US" sz="1600" dirty="0">
                <a:solidFill>
                  <a:srgbClr val="000000"/>
                </a:solidFill>
              </a:rPr>
              <a:t>G</a:t>
            </a:r>
            <a:r>
              <a:rPr lang="en-US" sz="1600" b="0" i="0" u="none" strike="noStrike" cap="none" dirty="0">
                <a:solidFill>
                  <a:srgbClr val="000000"/>
                </a:solidFill>
                <a:latin typeface="Lato"/>
                <a:ea typeface="Lato"/>
                <a:cs typeface="Lato"/>
                <a:sym typeface="Lato"/>
              </a:rPr>
              <a:t>olden age of science in the Islamic world advanced pharmacy and medicine through the birth of chemistry</a:t>
            </a:r>
            <a:endParaRPr sz="1600" b="0" i="0" u="none" strike="noStrike" cap="none" dirty="0">
              <a:solidFill>
                <a:srgbClr val="000000"/>
              </a:solidFill>
              <a:latin typeface="Lato"/>
              <a:ea typeface="Lato"/>
              <a:cs typeface="Lato"/>
              <a:sym typeface="Lato"/>
            </a:endParaRPr>
          </a:p>
          <a:p>
            <a:pPr marL="457200" marR="0" lvl="0" indent="-311150" algn="l" rtl="0">
              <a:lnSpc>
                <a:spcPct val="115000"/>
              </a:lnSpc>
              <a:spcBef>
                <a:spcPts val="0"/>
              </a:spcBef>
              <a:spcAft>
                <a:spcPts val="0"/>
              </a:spcAft>
              <a:buClr>
                <a:srgbClr val="000000"/>
              </a:buClr>
              <a:buSzPts val="1300"/>
              <a:buFont typeface="Lato"/>
              <a:buChar char="●"/>
            </a:pPr>
            <a:r>
              <a:rPr lang="en-US" sz="1600" dirty="0">
                <a:solidFill>
                  <a:srgbClr val="000000"/>
                </a:solidFill>
              </a:rPr>
              <a:t>I</a:t>
            </a:r>
            <a:r>
              <a:rPr lang="en-US" sz="1600" b="0" i="0" u="none" strike="noStrike" cap="none" dirty="0">
                <a:solidFill>
                  <a:srgbClr val="000000"/>
                </a:solidFill>
                <a:latin typeface="Lato"/>
                <a:ea typeface="Lato"/>
                <a:cs typeface="Lato"/>
                <a:sym typeface="Lato"/>
              </a:rPr>
              <a:t>ndividual</a:t>
            </a:r>
            <a:r>
              <a:rPr lang="en-US" sz="1600" dirty="0">
                <a:solidFill>
                  <a:srgbClr val="000000"/>
                </a:solidFill>
              </a:rPr>
              <a:t>s who helped </a:t>
            </a:r>
            <a:r>
              <a:rPr lang="en-US" sz="1600" b="0" i="0" u="none" strike="noStrike" cap="none" dirty="0">
                <a:solidFill>
                  <a:srgbClr val="000000"/>
                </a:solidFill>
                <a:latin typeface="Lato"/>
                <a:ea typeface="Lato"/>
                <a:cs typeface="Lato"/>
                <a:sym typeface="Lato"/>
              </a:rPr>
              <a:t>progress the field of pharmacy</a:t>
            </a:r>
            <a:endParaRPr sz="1600" b="0" i="0" u="none" strike="noStrike" cap="none" dirty="0">
              <a:solidFill>
                <a:srgbClr val="000000"/>
              </a:solidFill>
              <a:latin typeface="Lato"/>
              <a:ea typeface="Lato"/>
              <a:cs typeface="Lato"/>
              <a:sym typeface="Lato"/>
            </a:endParaRPr>
          </a:p>
          <a:p>
            <a:pPr marL="914400" marR="0" lvl="1" indent="-298450" algn="l" rtl="0">
              <a:lnSpc>
                <a:spcPct val="115000"/>
              </a:lnSpc>
              <a:spcBef>
                <a:spcPts val="0"/>
              </a:spcBef>
              <a:spcAft>
                <a:spcPts val="0"/>
              </a:spcAft>
              <a:buClr>
                <a:srgbClr val="000000"/>
              </a:buClr>
              <a:buSzPts val="1100"/>
              <a:buFont typeface="Lato"/>
              <a:buChar char="○"/>
            </a:pPr>
            <a:r>
              <a:rPr lang="en-US" sz="1600" b="0" i="1" u="sng" strike="noStrike" cap="none" dirty="0">
                <a:solidFill>
                  <a:srgbClr val="000000"/>
                </a:solidFill>
                <a:latin typeface="Lato"/>
                <a:ea typeface="Lato"/>
                <a:cs typeface="Lato"/>
                <a:sym typeface="Lato"/>
              </a:rPr>
              <a:t>Geber</a:t>
            </a:r>
            <a:r>
              <a:rPr lang="en-US" sz="1600" b="0" i="1" u="none" strike="noStrike" cap="none" dirty="0">
                <a:solidFill>
                  <a:srgbClr val="000000"/>
                </a:solidFill>
                <a:latin typeface="Lato"/>
                <a:ea typeface="Lato"/>
                <a:cs typeface="Lato"/>
                <a:sym typeface="Lato"/>
              </a:rPr>
              <a:t>:</a:t>
            </a:r>
            <a:r>
              <a:rPr lang="en-US" sz="1600" b="0" i="0" u="none" strike="noStrike" cap="none" dirty="0">
                <a:solidFill>
                  <a:srgbClr val="000000"/>
                </a:solidFill>
                <a:latin typeface="Lato"/>
                <a:ea typeface="Lato"/>
                <a:cs typeface="Lato"/>
                <a:sym typeface="Lato"/>
              </a:rPr>
              <a:t>  </a:t>
            </a:r>
            <a:endParaRPr sz="1600" dirty="0">
              <a:solidFill>
                <a:srgbClr val="000000"/>
              </a:solidFill>
            </a:endParaRPr>
          </a:p>
          <a:p>
            <a:pPr marL="1371600" marR="0" lvl="2" indent="-298450" algn="l" rtl="0">
              <a:lnSpc>
                <a:spcPct val="115000"/>
              </a:lnSpc>
              <a:spcBef>
                <a:spcPts val="0"/>
              </a:spcBef>
              <a:spcAft>
                <a:spcPts val="0"/>
              </a:spcAft>
              <a:buClr>
                <a:srgbClr val="000000"/>
              </a:buClr>
              <a:buSzPts val="1100"/>
              <a:buFont typeface="Lato"/>
              <a:buChar char="■"/>
            </a:pPr>
            <a:r>
              <a:rPr lang="en-US" sz="1600" dirty="0">
                <a:solidFill>
                  <a:srgbClr val="000000"/>
                </a:solidFill>
              </a:rPr>
              <a:t>D</a:t>
            </a:r>
            <a:r>
              <a:rPr lang="en-US" sz="1600" b="0" i="0" u="none" strike="noStrike" cap="none" dirty="0">
                <a:solidFill>
                  <a:srgbClr val="000000"/>
                </a:solidFill>
                <a:latin typeface="Lato"/>
                <a:ea typeface="Lato"/>
                <a:cs typeface="Lato"/>
                <a:sym typeface="Lato"/>
              </a:rPr>
              <a:t>uring the 8th century CE, a legendary chemist, he improved mortar and pestle, developed tongs, stills, crucibles and stoves</a:t>
            </a:r>
            <a:endParaRPr sz="1600" b="0" i="0" u="none" strike="noStrike" cap="none" dirty="0">
              <a:solidFill>
                <a:srgbClr val="000000"/>
              </a:solidFill>
              <a:latin typeface="Lato"/>
              <a:ea typeface="Lato"/>
              <a:cs typeface="Lato"/>
              <a:sym typeface="Lato"/>
            </a:endParaRPr>
          </a:p>
          <a:p>
            <a:pPr marL="1371600" marR="0" lvl="2" indent="-330200" algn="l" rtl="0">
              <a:lnSpc>
                <a:spcPct val="115000"/>
              </a:lnSpc>
              <a:spcBef>
                <a:spcPts val="0"/>
              </a:spcBef>
              <a:spcAft>
                <a:spcPts val="0"/>
              </a:spcAft>
              <a:buClr>
                <a:srgbClr val="000000"/>
              </a:buClr>
              <a:buSzPts val="1600"/>
              <a:buChar char="■"/>
            </a:pPr>
            <a:r>
              <a:rPr lang="en-US" sz="1600" dirty="0">
                <a:solidFill>
                  <a:srgbClr val="000000"/>
                </a:solidFill>
              </a:rPr>
              <a:t>“Father of Alchemy”: description of distillation, sublimation, and calcination</a:t>
            </a:r>
            <a:endParaRPr sz="1600" dirty="0">
              <a:solidFill>
                <a:srgbClr val="000000"/>
              </a:solidFill>
            </a:endParaRPr>
          </a:p>
          <a:p>
            <a:pPr marL="914400" marR="0" lvl="1" indent="-298450" algn="l" rtl="0">
              <a:lnSpc>
                <a:spcPct val="115000"/>
              </a:lnSpc>
              <a:spcBef>
                <a:spcPts val="0"/>
              </a:spcBef>
              <a:spcAft>
                <a:spcPts val="0"/>
              </a:spcAft>
              <a:buClr>
                <a:srgbClr val="000000"/>
              </a:buClr>
              <a:buSzPts val="1100"/>
              <a:buFont typeface="Lato"/>
              <a:buChar char="○"/>
            </a:pPr>
            <a:r>
              <a:rPr lang="en-US" sz="1600" b="0" i="1" u="sng" strike="noStrike" cap="none" dirty="0">
                <a:solidFill>
                  <a:srgbClr val="000000"/>
                </a:solidFill>
                <a:latin typeface="Lato"/>
                <a:ea typeface="Lato"/>
                <a:cs typeface="Lato"/>
                <a:sym typeface="Lato"/>
              </a:rPr>
              <a:t>Mesue Senio</a:t>
            </a:r>
            <a:r>
              <a:rPr lang="en-US" sz="1600" b="0" i="0" u="sng" strike="noStrike" cap="none" dirty="0">
                <a:solidFill>
                  <a:srgbClr val="000000"/>
                </a:solidFill>
                <a:latin typeface="Lato"/>
                <a:ea typeface="Lato"/>
                <a:cs typeface="Lato"/>
                <a:sym typeface="Lato"/>
              </a:rPr>
              <a:t>r</a:t>
            </a:r>
            <a:r>
              <a:rPr lang="en-US" sz="1600" b="0" i="0" u="none" strike="noStrike" cap="none" dirty="0">
                <a:solidFill>
                  <a:srgbClr val="000000"/>
                </a:solidFill>
                <a:latin typeface="Lato"/>
                <a:ea typeface="Lato"/>
                <a:cs typeface="Lato"/>
                <a:sym typeface="Lato"/>
              </a:rPr>
              <a:t> (c.777-837): </a:t>
            </a:r>
            <a:endParaRPr sz="1600" dirty="0">
              <a:solidFill>
                <a:srgbClr val="000000"/>
              </a:solidFill>
            </a:endParaRPr>
          </a:p>
          <a:p>
            <a:pPr marL="1371600" marR="0" lvl="2" indent="-298450" algn="l" rtl="0">
              <a:lnSpc>
                <a:spcPct val="115000"/>
              </a:lnSpc>
              <a:spcBef>
                <a:spcPts val="0"/>
              </a:spcBef>
              <a:spcAft>
                <a:spcPts val="0"/>
              </a:spcAft>
              <a:buClr>
                <a:srgbClr val="000000"/>
              </a:buClr>
              <a:buSzPts val="1100"/>
              <a:buFont typeface="Lato"/>
              <a:buChar char="■"/>
            </a:pPr>
            <a:r>
              <a:rPr lang="en-US" sz="1600" dirty="0">
                <a:solidFill>
                  <a:srgbClr val="000000"/>
                </a:solidFill>
              </a:rPr>
              <a:t>D</a:t>
            </a:r>
            <a:r>
              <a:rPr lang="en-US" sz="1600" b="0" i="0" u="none" strike="noStrike" cap="none" dirty="0">
                <a:solidFill>
                  <a:srgbClr val="000000"/>
                </a:solidFill>
                <a:latin typeface="Lato"/>
                <a:ea typeface="Lato"/>
                <a:cs typeface="Lato"/>
                <a:sym typeface="Lato"/>
              </a:rPr>
              <a:t>eveloped a drug formulary which later became the model of the first London pharmacopoeia</a:t>
            </a:r>
            <a:endParaRPr sz="1600" b="0" i="0" u="none" strike="noStrike" cap="none" dirty="0">
              <a:solidFill>
                <a:srgbClr val="000000"/>
              </a:solidFill>
              <a:latin typeface="Lato"/>
              <a:ea typeface="Lato"/>
              <a:cs typeface="Lato"/>
              <a:sym typeface="Lato"/>
            </a:endParaRPr>
          </a:p>
          <a:p>
            <a:pPr marL="914400" marR="0" lvl="1" indent="-298450" algn="l" rtl="0">
              <a:lnSpc>
                <a:spcPct val="115000"/>
              </a:lnSpc>
              <a:spcBef>
                <a:spcPts val="0"/>
              </a:spcBef>
              <a:spcAft>
                <a:spcPts val="0"/>
              </a:spcAft>
              <a:buClr>
                <a:srgbClr val="000000"/>
              </a:buClr>
              <a:buSzPts val="1100"/>
              <a:buFont typeface="Lato"/>
              <a:buChar char="○"/>
            </a:pPr>
            <a:r>
              <a:rPr lang="en-US" sz="1600" b="0" i="1" u="sng" strike="noStrike" cap="none" dirty="0">
                <a:solidFill>
                  <a:srgbClr val="000000"/>
                </a:solidFill>
                <a:latin typeface="Lato"/>
                <a:ea typeface="Lato"/>
                <a:cs typeface="Lato"/>
                <a:sym typeface="Lato"/>
              </a:rPr>
              <a:t>Al-Kindi</a:t>
            </a:r>
            <a:r>
              <a:rPr lang="en-US" sz="1600" b="0" i="0" u="sng" strike="noStrike" cap="none" dirty="0">
                <a:solidFill>
                  <a:srgbClr val="000000"/>
                </a:solidFill>
                <a:latin typeface="Lato"/>
                <a:ea typeface="Lato"/>
                <a:cs typeface="Lato"/>
                <a:sym typeface="Lato"/>
              </a:rPr>
              <a:t> </a:t>
            </a:r>
            <a:r>
              <a:rPr lang="en-US" sz="1600" b="0" i="0" u="none" strike="noStrike" cap="none" dirty="0">
                <a:solidFill>
                  <a:srgbClr val="000000"/>
                </a:solidFill>
                <a:latin typeface="Lato"/>
                <a:ea typeface="Lato"/>
                <a:cs typeface="Lato"/>
                <a:sym typeface="Lato"/>
              </a:rPr>
              <a:t>(c.796-874): </a:t>
            </a:r>
            <a:endParaRPr sz="1600" dirty="0">
              <a:solidFill>
                <a:srgbClr val="000000"/>
              </a:solidFill>
            </a:endParaRPr>
          </a:p>
          <a:p>
            <a:pPr marL="1371600" marR="0" lvl="2" indent="-298450" algn="l" rtl="0">
              <a:lnSpc>
                <a:spcPct val="115000"/>
              </a:lnSpc>
              <a:spcBef>
                <a:spcPts val="0"/>
              </a:spcBef>
              <a:spcAft>
                <a:spcPts val="0"/>
              </a:spcAft>
              <a:buClr>
                <a:srgbClr val="000000"/>
              </a:buClr>
              <a:buSzPts val="1100"/>
              <a:buFont typeface="Lato"/>
              <a:buChar char="■"/>
            </a:pPr>
            <a:r>
              <a:rPr lang="en-US" sz="1600" dirty="0">
                <a:solidFill>
                  <a:srgbClr val="000000"/>
                </a:solidFill>
              </a:rPr>
              <a:t>S</a:t>
            </a:r>
            <a:r>
              <a:rPr lang="en-US" sz="1600" b="0" i="0" u="none" strike="noStrike" cap="none" dirty="0">
                <a:solidFill>
                  <a:srgbClr val="000000"/>
                </a:solidFill>
                <a:latin typeface="Lato"/>
                <a:ea typeface="Lato"/>
                <a:cs typeface="Lato"/>
                <a:sym typeface="Lato"/>
              </a:rPr>
              <a:t>howed how mathematics can be used to advance pharmacy, developed scales to measure strength of drugs</a:t>
            </a:r>
            <a:endParaRPr sz="1600" b="0" i="1" u="none" strike="noStrike" cap="none" dirty="0">
              <a:solidFill>
                <a:srgbClr val="000000"/>
              </a:solidFill>
              <a:latin typeface="Lato"/>
              <a:ea typeface="Lato"/>
              <a:cs typeface="Lato"/>
              <a:sym typeface="Lato"/>
            </a:endParaRPr>
          </a:p>
          <a:p>
            <a:pPr marL="914400" marR="0" lvl="1" indent="-298450" algn="l" rtl="0">
              <a:lnSpc>
                <a:spcPct val="115000"/>
              </a:lnSpc>
              <a:spcBef>
                <a:spcPts val="0"/>
              </a:spcBef>
              <a:spcAft>
                <a:spcPts val="0"/>
              </a:spcAft>
              <a:buClr>
                <a:srgbClr val="000000"/>
              </a:buClr>
              <a:buSzPts val="1100"/>
              <a:buFont typeface="Lato"/>
              <a:buChar char="○"/>
            </a:pPr>
            <a:endParaRPr sz="1600" b="0" i="0" u="none" strike="noStrike" cap="none" dirty="0">
              <a:solidFill>
                <a:srgbClr val="0000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473250" y="788525"/>
            <a:ext cx="6055297" cy="4355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1"/>
              </a:buClr>
              <a:buSzPts val="1400"/>
              <a:buFont typeface="Lato"/>
              <a:buChar char="●"/>
            </a:pPr>
            <a:r>
              <a:rPr lang="en-US" sz="1600" dirty="0">
                <a:solidFill>
                  <a:schemeClr val="bg2"/>
                </a:solidFill>
              </a:rPr>
              <a:t>Individuals who helped progress the field of pharmacy</a:t>
            </a:r>
            <a:r>
              <a:rPr lang="en-US" sz="1600" b="0" i="0" u="none" strike="noStrike" cap="none" dirty="0">
                <a:solidFill>
                  <a:schemeClr val="bg2"/>
                </a:solidFill>
                <a:latin typeface="Lato"/>
                <a:ea typeface="Lato"/>
                <a:cs typeface="Lato"/>
                <a:sym typeface="Lato"/>
              </a:rPr>
              <a:t>:</a:t>
            </a:r>
            <a:endParaRPr sz="1600" b="0" i="0" u="none" strike="noStrike" cap="none" dirty="0">
              <a:solidFill>
                <a:schemeClr val="bg2"/>
              </a:solidFill>
              <a:latin typeface="Lato"/>
              <a:ea typeface="Lato"/>
              <a:cs typeface="Lato"/>
              <a:sym typeface="Lato"/>
            </a:endParaRPr>
          </a:p>
          <a:p>
            <a:pPr marL="914400" lvl="1" indent="-298450" rtl="0">
              <a:spcBef>
                <a:spcPts val="0"/>
              </a:spcBef>
              <a:spcAft>
                <a:spcPts val="0"/>
              </a:spcAft>
              <a:buClr>
                <a:srgbClr val="000000"/>
              </a:buClr>
              <a:buSzPts val="1100"/>
              <a:buFont typeface="Lato"/>
              <a:buChar char="○"/>
            </a:pPr>
            <a:r>
              <a:rPr lang="en-US" sz="1600" i="1" u="sng" dirty="0">
                <a:solidFill>
                  <a:schemeClr val="bg2"/>
                </a:solidFill>
              </a:rPr>
              <a:t>Albucasis</a:t>
            </a:r>
            <a:r>
              <a:rPr lang="en-US" sz="1600" dirty="0">
                <a:solidFill>
                  <a:schemeClr val="bg2"/>
                </a:solidFill>
              </a:rPr>
              <a:t>:  (936-1013):  known for inventing many medications, including one used to treat common cold that he called </a:t>
            </a:r>
            <a:r>
              <a:rPr lang="en-US" sz="1600" i="1" dirty="0">
                <a:solidFill>
                  <a:schemeClr val="bg2"/>
                </a:solidFill>
              </a:rPr>
              <a:t>Muthallaathat, </a:t>
            </a:r>
            <a:r>
              <a:rPr lang="en-US" sz="1600" dirty="0">
                <a:solidFill>
                  <a:schemeClr val="bg2"/>
                </a:solidFill>
              </a:rPr>
              <a:t>which was made from camphor, musk and honey that resembles today’s Vicks Vapor Rub</a:t>
            </a:r>
            <a:endParaRPr sz="1600" dirty="0">
              <a:solidFill>
                <a:schemeClr val="bg2"/>
              </a:solidFill>
            </a:endParaRPr>
          </a:p>
          <a:p>
            <a:pPr marL="914400" marR="0" lvl="1" indent="-317500" algn="l" rtl="0">
              <a:lnSpc>
                <a:spcPct val="115000"/>
              </a:lnSpc>
              <a:spcBef>
                <a:spcPts val="0"/>
              </a:spcBef>
              <a:spcAft>
                <a:spcPts val="0"/>
              </a:spcAft>
              <a:buClr>
                <a:schemeClr val="accent1"/>
              </a:buClr>
              <a:buSzPts val="1400"/>
              <a:buFont typeface="Lato"/>
              <a:buChar char="○"/>
            </a:pPr>
            <a:r>
              <a:rPr lang="en-US" sz="1600" b="0" i="1" u="sng" strike="noStrike" cap="none" dirty="0">
                <a:solidFill>
                  <a:schemeClr val="bg2"/>
                </a:solidFill>
                <a:latin typeface="Lato"/>
                <a:ea typeface="Lato"/>
                <a:cs typeface="Lato"/>
                <a:sym typeface="Lato"/>
              </a:rPr>
              <a:t>Rhazes </a:t>
            </a:r>
            <a:r>
              <a:rPr lang="en-US" sz="1600" b="0" i="1" u="none" strike="noStrike" cap="none" dirty="0">
                <a:solidFill>
                  <a:schemeClr val="bg2"/>
                </a:solidFill>
                <a:sym typeface="Lato"/>
              </a:rPr>
              <a:t>(936-1013): </a:t>
            </a:r>
            <a:endParaRPr sz="1600" dirty="0">
              <a:solidFill>
                <a:schemeClr val="bg2"/>
              </a:solidFill>
            </a:endParaRPr>
          </a:p>
          <a:p>
            <a:pPr marL="1371600" marR="0" lvl="2" indent="-317500" algn="l" rtl="0">
              <a:lnSpc>
                <a:spcPct val="115000"/>
              </a:lnSpc>
              <a:spcBef>
                <a:spcPts val="0"/>
              </a:spcBef>
              <a:spcAft>
                <a:spcPts val="0"/>
              </a:spcAft>
              <a:buClr>
                <a:schemeClr val="accent1"/>
              </a:buClr>
              <a:buSzPts val="1400"/>
              <a:buFont typeface="Lato"/>
              <a:buChar char="■"/>
            </a:pPr>
            <a:r>
              <a:rPr lang="en-US" sz="1600" dirty="0">
                <a:solidFill>
                  <a:schemeClr val="bg2"/>
                </a:solidFill>
              </a:rPr>
              <a:t>I</a:t>
            </a:r>
            <a:r>
              <a:rPr lang="en-US" sz="1600" b="0" i="0" u="none" strike="noStrike" cap="none" dirty="0">
                <a:solidFill>
                  <a:schemeClr val="bg2"/>
                </a:solidFill>
                <a:latin typeface="Lato"/>
                <a:ea typeface="Lato"/>
                <a:cs typeface="Lato"/>
                <a:sym typeface="Lato"/>
              </a:rPr>
              <a:t>ntroduced case studies, separated wards in hospitals  and used pills to  administer  medication</a:t>
            </a:r>
          </a:p>
          <a:p>
            <a:pPr marL="1371600" marR="0" lvl="2" indent="-317500" algn="l" rtl="0">
              <a:lnSpc>
                <a:spcPct val="115000"/>
              </a:lnSpc>
              <a:spcBef>
                <a:spcPts val="0"/>
              </a:spcBef>
              <a:spcAft>
                <a:spcPts val="0"/>
              </a:spcAft>
              <a:buClr>
                <a:schemeClr val="accent1"/>
              </a:buClr>
              <a:buSzPts val="1400"/>
              <a:buFont typeface="Lato"/>
              <a:buChar char="■"/>
            </a:pPr>
            <a:r>
              <a:rPr lang="en-US" sz="1600" dirty="0">
                <a:solidFill>
                  <a:schemeClr val="bg2"/>
                </a:solidFill>
              </a:rPr>
              <a:t>The first physician to distinguish measles from smallpox</a:t>
            </a:r>
            <a:endParaRPr sz="1600" dirty="0">
              <a:solidFill>
                <a:schemeClr val="bg2"/>
              </a:solidFill>
            </a:endParaRPr>
          </a:p>
        </p:txBody>
      </p:sp>
      <p:sp>
        <p:nvSpPr>
          <p:cNvPr id="232" name="Shape 232"/>
          <p:cNvSpPr txBox="1"/>
          <p:nvPr/>
        </p:nvSpPr>
        <p:spPr>
          <a:xfrm>
            <a:off x="727650" y="142750"/>
            <a:ext cx="7688700" cy="581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600"/>
              <a:buFont typeface="Raleway"/>
              <a:buNone/>
            </a:pPr>
            <a:r>
              <a:rPr lang="en-US" sz="3600" b="1" i="0" u="none" strike="noStrike" cap="none" dirty="0">
                <a:solidFill>
                  <a:srgbClr val="000000"/>
                </a:solidFill>
                <a:latin typeface="Calibri"/>
                <a:ea typeface="Calibri"/>
                <a:cs typeface="Calibri"/>
                <a:sym typeface="Calibri"/>
              </a:rPr>
              <a:t>Pharmacy Contributors</a:t>
            </a:r>
            <a:endParaRPr sz="3600" b="1" i="0" u="none" strike="noStrike" cap="none" dirty="0">
              <a:solidFill>
                <a:srgbClr val="000000"/>
              </a:solidFill>
              <a:latin typeface="Calibri"/>
              <a:ea typeface="Calibri"/>
              <a:cs typeface="Calibri"/>
              <a:sym typeface="Calibri"/>
            </a:endParaRPr>
          </a:p>
        </p:txBody>
      </p:sp>
      <p:pic>
        <p:nvPicPr>
          <p:cNvPr id="4" name="Shape 243">
            <a:extLst>
              <a:ext uri="{FF2B5EF4-FFF2-40B4-BE49-F238E27FC236}">
                <a16:creationId xmlns:a16="http://schemas.microsoft.com/office/drawing/2014/main" id="{D3071658-D7BF-4D72-80CE-E7D13E9C5FCB}"/>
              </a:ext>
            </a:extLst>
          </p:cNvPr>
          <p:cNvPicPr preferRelativeResize="0"/>
          <p:nvPr/>
        </p:nvPicPr>
        <p:blipFill rotWithShape="1">
          <a:blip r:embed="rId3">
            <a:alphaModFix/>
          </a:blip>
          <a:srcRect/>
          <a:stretch/>
        </p:blipFill>
        <p:spPr>
          <a:xfrm>
            <a:off x="7110695" y="1138372"/>
            <a:ext cx="1755010" cy="2523224"/>
          </a:xfrm>
          <a:prstGeom prst="rect">
            <a:avLst/>
          </a:prstGeom>
          <a:noFill/>
          <a:ln>
            <a:noFill/>
          </a:ln>
        </p:spPr>
      </p:pic>
      <p:sp>
        <p:nvSpPr>
          <p:cNvPr id="2" name="Rectangle 1"/>
          <p:cNvSpPr/>
          <p:nvPr/>
        </p:nvSpPr>
        <p:spPr>
          <a:xfrm>
            <a:off x="7110694" y="3675408"/>
            <a:ext cx="1755011" cy="338554"/>
          </a:xfrm>
          <a:prstGeom prst="rect">
            <a:avLst/>
          </a:prstGeom>
        </p:spPr>
        <p:txBody>
          <a:bodyPr wrap="square">
            <a:spAutoFit/>
          </a:bodyPr>
          <a:lstStyle/>
          <a:p>
            <a:r>
              <a:rPr lang="en-US" sz="800" dirty="0">
                <a:latin typeface="Calibri" panose="020F0502020204030204" pitchFamily="34" charset="0"/>
              </a:rPr>
              <a:t>http://broughttolife.sciencemuseum.org.uk/broughttolife/people/alrazi</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b5911a9-1148-4b50-89ce-5b0768c41047"/>
  <p:tag name="TPVERSION" val="6"/>
  <p:tag name="TPFULLVERSION" val="7.5.8.4"/>
  <p:tag name="PPTVERSION" val="16"/>
  <p:tag name="TPOS" val="2"/>
  <p:tag name="TPLASTSAVEVERSION" val="6.2 PC"/>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10918</Words>
  <Application>Microsoft Office PowerPoint</Application>
  <PresentationFormat>On-screen Show (16:9)</PresentationFormat>
  <Paragraphs>889</Paragraphs>
  <Slides>75</Slides>
  <Notes>75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75</vt:i4>
      </vt:variant>
    </vt:vector>
  </HeadingPairs>
  <TitlesOfParts>
    <vt:vector size="83" baseType="lpstr">
      <vt:lpstr>Lato</vt:lpstr>
      <vt:lpstr>Raleway</vt:lpstr>
      <vt:lpstr>Roboto</vt:lpstr>
      <vt:lpstr>Cambria</vt:lpstr>
      <vt:lpstr>Calibri</vt:lpstr>
      <vt:lpstr>Arial</vt:lpstr>
      <vt:lpstr>1_Office Theme</vt:lpstr>
      <vt:lpstr>Streamline</vt:lpstr>
      <vt:lpstr>History of Pharmacy SIG</vt:lpstr>
      <vt:lpstr>The Middle Ages</vt:lpstr>
      <vt:lpstr>Arabic Contributions</vt:lpstr>
      <vt:lpstr>Drug - Oriented Contributions</vt:lpstr>
      <vt:lpstr>Drug - Oriented Contributions </vt:lpstr>
      <vt:lpstr>The Practice of Pharmacy</vt:lpstr>
      <vt:lpstr>Timeline of the Era</vt:lpstr>
      <vt:lpstr>Pharmacy Contributors</vt:lpstr>
      <vt:lpstr>PowerPoint Presentation</vt:lpstr>
      <vt:lpstr>PowerPoint Presentation</vt:lpstr>
      <vt:lpstr>PowerPoint Presentation</vt:lpstr>
      <vt:lpstr>Summary of Arabic Influence </vt:lpstr>
      <vt:lpstr>The Middle Ages: European World</vt:lpstr>
      <vt:lpstr>Medieval Pharmacy</vt:lpstr>
      <vt:lpstr>PowerPoint Presentation</vt:lpstr>
      <vt:lpstr>Edict of Frederick II</vt:lpstr>
      <vt:lpstr>Birth of European Professional Pharmacy </vt:lpstr>
      <vt:lpstr>Colonial America</vt:lpstr>
      <vt:lpstr>Apothecary Shop Practice: Colonial America and the Early Republic</vt:lpstr>
      <vt:lpstr>Cinchona, “Peruvian bark” </vt:lpstr>
      <vt:lpstr>PowerPoint Presentation</vt:lpstr>
      <vt:lpstr>Apothecary Shop Practice: Colonial America and the Early Republic  </vt:lpstr>
      <vt:lpstr>Quiz Time!</vt:lpstr>
      <vt:lpstr>Apothecary Shop Practice: Colonial America and the Early Republic</vt:lpstr>
      <vt:lpstr>Apothecary Shop Practice: Colonial America and the Early Republic</vt:lpstr>
      <vt:lpstr>Apothecary Shop Practice: Colonial America and the Early Republic </vt:lpstr>
      <vt:lpstr>Apothecary Shop Practice: Colonial America and the Early Republic </vt:lpstr>
      <vt:lpstr>Apothecary Shop Practice: Colonial America and the Early Republic </vt:lpstr>
      <vt:lpstr>PowerPoint Presentation</vt:lpstr>
      <vt:lpstr>Fun fact!</vt:lpstr>
      <vt:lpstr>Apothecary Shop Practice: Colonial America and the Early Republic  </vt:lpstr>
      <vt:lpstr>Beginnings of American Professional Pharmacy </vt:lpstr>
      <vt:lpstr>Beginnings of American Professional Pharmacy cont.</vt:lpstr>
      <vt:lpstr>Development of the Community Pharmacy </vt:lpstr>
      <vt:lpstr>American Pharmacy’s First Great Transformation </vt:lpstr>
      <vt:lpstr>American Pharmacists Association (APhA)</vt:lpstr>
      <vt:lpstr>Quiz Time</vt:lpstr>
      <vt:lpstr>U.S. Pharmacopeia</vt:lpstr>
      <vt:lpstr>U.S. Pharmacopeia - 1820</vt:lpstr>
      <vt:lpstr>QUIZ TIME</vt:lpstr>
      <vt:lpstr>Growth of Pharmacy Practice: Community Pharmacy</vt:lpstr>
      <vt:lpstr>Pharmacy Practice</vt:lpstr>
      <vt:lpstr>Pharmacy Practice</vt:lpstr>
      <vt:lpstr>Pharmacy Practice    </vt:lpstr>
      <vt:lpstr>Compounding </vt:lpstr>
      <vt:lpstr>Growth of Pharmacy Practice: Institutional Pharmacy</vt:lpstr>
      <vt:lpstr>Early U.S. Hospital Pharmacy</vt:lpstr>
      <vt:lpstr>Early US Hospital Pharmacy</vt:lpstr>
      <vt:lpstr>Hospital Pharmacy: 1920 - 1970 </vt:lpstr>
      <vt:lpstr>Hospital Pharmacy: 1920 - 1970</vt:lpstr>
      <vt:lpstr>Hospital Pharmacy: 1920 - 1970  </vt:lpstr>
      <vt:lpstr>Quiz time!</vt:lpstr>
      <vt:lpstr>Community and Institutional Pharmacy: 1920-1970, cont’d  </vt:lpstr>
      <vt:lpstr>Quiz Questions</vt:lpstr>
      <vt:lpstr>Clinical/Hospital Pharmacy: Transformation through the 20th century</vt:lpstr>
      <vt:lpstr>Pharmacy’s Transformational Timeline</vt:lpstr>
      <vt:lpstr>Quiz</vt:lpstr>
      <vt:lpstr>Pharmacy’s Transformational Timeline</vt:lpstr>
      <vt:lpstr>Pharmacy’s Transformational Timeline</vt:lpstr>
      <vt:lpstr>Pharmacy’s Transformational Timeline</vt:lpstr>
      <vt:lpstr>Pharmacy’s Transformational Timeline</vt:lpstr>
      <vt:lpstr>Quiz Questions</vt:lpstr>
      <vt:lpstr>Quiz Questions</vt:lpstr>
      <vt:lpstr>PowerPoint Presentation</vt:lpstr>
      <vt:lpstr>PowerPoint Presentation</vt:lpstr>
      <vt:lpstr>Clinical Pharmacy Emergence:  1965-1990</vt:lpstr>
      <vt:lpstr>Pharmacy’s Transformational Timeline</vt:lpstr>
      <vt:lpstr>Pharmacy’s Transformational Timeline</vt:lpstr>
      <vt:lpstr>PowerPoint Presentation</vt:lpstr>
      <vt:lpstr>PowerPoint Presentation</vt:lpstr>
      <vt:lpstr>Pharmacy’s Transformational Timeline</vt:lpstr>
      <vt:lpstr>Pharmacy’s Transformational Timeline</vt:lpstr>
      <vt:lpstr>PowerPoint Presentation</vt:lpstr>
      <vt:lpstr>PowerPoint Presentation</vt:lpstr>
      <vt:lpstr>Medication Therapy Management (MTM): 1990 - Present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Pharmacy Practice</dc:title>
  <dc:creator>David Baker</dc:creator>
  <cp:lastModifiedBy>David Baker</cp:lastModifiedBy>
  <cp:revision>54</cp:revision>
  <dcterms:modified xsi:type="dcterms:W3CDTF">2018-11-26T18:18:30Z</dcterms:modified>
</cp:coreProperties>
</file>